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4"/>
  </p:notesMasterIdLst>
  <p:sldIdLst>
    <p:sldId id="276" r:id="rId5"/>
    <p:sldId id="273" r:id="rId6"/>
    <p:sldId id="267" r:id="rId7"/>
    <p:sldId id="268" r:id="rId8"/>
    <p:sldId id="269" r:id="rId9"/>
    <p:sldId id="270" r:id="rId10"/>
    <p:sldId id="271" r:id="rId11"/>
    <p:sldId id="274" r:id="rId12"/>
    <p:sldId id="27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bby Darrah" initials="AD" lastIdx="37" clrIdx="0">
    <p:extLst>
      <p:ext uri="{19B8F6BF-5375-455C-9EA6-DF929625EA0E}">
        <p15:presenceInfo xmlns:p15="http://schemas.microsoft.com/office/powerpoint/2012/main" userId="S::DarrahA@CalACES.org::1a66b4b4-c330-4060-be24-e01f187c9119" providerId="AD"/>
      </p:ext>
    </p:extLst>
  </p:cmAuthor>
  <p:cmAuthor id="2" name="Yong Vangbliayang" initials="YV" lastIdx="5" clrIdx="1">
    <p:extLst>
      <p:ext uri="{19B8F6BF-5375-455C-9EA6-DF929625EA0E}">
        <p15:presenceInfo xmlns:p15="http://schemas.microsoft.com/office/powerpoint/2012/main" userId="S::vangbliayangy@calaces.org::f0cf0a1a-bfff-473c-a961-6c371f877c78" providerId="AD"/>
      </p:ext>
    </p:extLst>
  </p:cmAuthor>
  <p:cmAuthor id="3" name="Alec Christianson" initials="AC" lastIdx="58" clrIdx="2">
    <p:extLst>
      <p:ext uri="{19B8F6BF-5375-455C-9EA6-DF929625EA0E}">
        <p15:presenceInfo xmlns:p15="http://schemas.microsoft.com/office/powerpoint/2012/main" userId="S::ChristiansonA@CalACES.org::69e1e6d6-5d82-4f33-b244-29361a0b7818" providerId="AD"/>
      </p:ext>
    </p:extLst>
  </p:cmAuthor>
  <p:cmAuthor id="4" name="Wendy Battermann" initials="WB" lastIdx="2" clrIdx="3">
    <p:extLst>
      <p:ext uri="{19B8F6BF-5375-455C-9EA6-DF929625EA0E}">
        <p15:presenceInfo xmlns:p15="http://schemas.microsoft.com/office/powerpoint/2012/main" userId="S::battermannw@calaces.org::11194bc8-4bdd-412c-b26b-9361468a753f" providerId="AD"/>
      </p:ext>
    </p:extLst>
  </p:cmAuthor>
  <p:cmAuthor id="5" name="Michael Gates" initials="MG" lastIdx="2" clrIdx="4">
    <p:extLst>
      <p:ext uri="{19B8F6BF-5375-455C-9EA6-DF929625EA0E}">
        <p15:presenceInfo xmlns:p15="http://schemas.microsoft.com/office/powerpoint/2012/main" userId="S::GatesMZ@CalACES.org::ed716788-4134-45a8-99b6-0af883e9bfa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3292"/>
    <a:srgbClr val="262626"/>
    <a:srgbClr val="BFBFBF"/>
    <a:srgbClr val="88AF4B"/>
    <a:srgbClr val="FFFFFF"/>
    <a:srgbClr val="C00000"/>
    <a:srgbClr val="FAFAFA"/>
    <a:srgbClr val="FCD02F"/>
    <a:srgbClr val="5C739C"/>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18F2B4-180F-4FB9-B55D-069829D4A7C2}" vWet="4" dt="2021-06-18T15:18:01.537"/>
    <p1510:client id="{8876F9BE-9C6D-DCDD-1C91-CECC82A28806}" v="4" dt="2021-06-18T16:24:59.315"/>
    <p1510:client id="{CE99DBD3-F0BF-4F5B-81D6-C7E0F971DDDA}" v="463" dt="2021-06-17T22:55:54.04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1512" y="13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48FE3E-3CE8-40A1-A286-58FA0D04ACA3}" type="datetimeFigureOut">
              <a:rPr lang="en-US" smtClean="0"/>
              <a:t>6/22/2021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A01138-878F-4F37-80F1-523E22FFF146}" type="slidenum">
              <a:rPr lang="en-US" smtClean="0"/>
              <a:t>‹#›</a:t>
            </a:fld>
            <a:endParaRPr lang="en-US"/>
          </a:p>
        </p:txBody>
      </p:sp>
    </p:spTree>
    <p:extLst>
      <p:ext uri="{BB962C8B-B14F-4D97-AF65-F5344CB8AC3E}">
        <p14:creationId xmlns:p14="http://schemas.microsoft.com/office/powerpoint/2010/main" val="29968098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2A01138-878F-4F37-80F1-523E22FFF146}" type="slidenum">
              <a:rPr lang="en-US" smtClean="0"/>
              <a:t>1</a:t>
            </a:fld>
            <a:endParaRPr lang="en-US"/>
          </a:p>
        </p:txBody>
      </p:sp>
    </p:spTree>
    <p:extLst>
      <p:ext uri="{BB962C8B-B14F-4D97-AF65-F5344CB8AC3E}">
        <p14:creationId xmlns:p14="http://schemas.microsoft.com/office/powerpoint/2010/main" val="41218369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a:effectLst/>
              <a:latin typeface="Arial" panose="020B0604020202020204" pitchFamily="34" charset="0"/>
            </a:endParaRPr>
          </a:p>
        </p:txBody>
      </p:sp>
      <p:sp>
        <p:nvSpPr>
          <p:cNvPr id="4" name="Slide Number Placeholder 3"/>
          <p:cNvSpPr>
            <a:spLocks noGrp="1"/>
          </p:cNvSpPr>
          <p:nvPr>
            <p:ph type="sldNum" sz="quarter" idx="5"/>
          </p:nvPr>
        </p:nvSpPr>
        <p:spPr/>
        <p:txBody>
          <a:bodyPr/>
          <a:lstStyle/>
          <a:p>
            <a:fld id="{D2A01138-878F-4F37-80F1-523E22FFF146}" type="slidenum">
              <a:rPr lang="en-US" smtClean="0"/>
              <a:t>2</a:t>
            </a:fld>
            <a:endParaRPr lang="en-US"/>
          </a:p>
        </p:txBody>
      </p:sp>
    </p:spTree>
    <p:extLst>
      <p:ext uri="{BB962C8B-B14F-4D97-AF65-F5344CB8AC3E}">
        <p14:creationId xmlns:p14="http://schemas.microsoft.com/office/powerpoint/2010/main" val="38771347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a:p>
        </p:txBody>
      </p:sp>
      <p:sp>
        <p:nvSpPr>
          <p:cNvPr id="4" name="Slide Number Placeholder 3"/>
          <p:cNvSpPr>
            <a:spLocks noGrp="1"/>
          </p:cNvSpPr>
          <p:nvPr>
            <p:ph type="sldNum" sz="quarter" idx="5"/>
          </p:nvPr>
        </p:nvSpPr>
        <p:spPr/>
        <p:txBody>
          <a:bodyPr/>
          <a:lstStyle/>
          <a:p>
            <a:fld id="{D2A01138-878F-4F37-80F1-523E22FFF146}" type="slidenum">
              <a:rPr lang="en-US" smtClean="0"/>
              <a:t>3</a:t>
            </a:fld>
            <a:endParaRPr lang="en-US"/>
          </a:p>
        </p:txBody>
      </p:sp>
    </p:spTree>
    <p:extLst>
      <p:ext uri="{BB962C8B-B14F-4D97-AF65-F5344CB8AC3E}">
        <p14:creationId xmlns:p14="http://schemas.microsoft.com/office/powerpoint/2010/main" val="27098062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2800" b="0">
              <a:effectLst/>
              <a:latin typeface="Arial" panose="020B0604020202020204" pitchFamily="34" charset="0"/>
            </a:endParaRPr>
          </a:p>
        </p:txBody>
      </p:sp>
      <p:sp>
        <p:nvSpPr>
          <p:cNvPr id="4" name="Slide Number Placeholder 3"/>
          <p:cNvSpPr>
            <a:spLocks noGrp="1"/>
          </p:cNvSpPr>
          <p:nvPr>
            <p:ph type="sldNum" sz="quarter" idx="5"/>
          </p:nvPr>
        </p:nvSpPr>
        <p:spPr/>
        <p:txBody>
          <a:bodyPr/>
          <a:lstStyle/>
          <a:p>
            <a:fld id="{D2A01138-878F-4F37-80F1-523E22FFF146}" type="slidenum">
              <a:rPr lang="en-US" smtClean="0"/>
              <a:t>4</a:t>
            </a:fld>
            <a:endParaRPr lang="en-US"/>
          </a:p>
        </p:txBody>
      </p:sp>
    </p:spTree>
    <p:extLst>
      <p:ext uri="{BB962C8B-B14F-4D97-AF65-F5344CB8AC3E}">
        <p14:creationId xmlns:p14="http://schemas.microsoft.com/office/powerpoint/2010/main" val="40674938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2A01138-878F-4F37-80F1-523E22FFF146}" type="slidenum">
              <a:rPr lang="en-US" smtClean="0"/>
              <a:t>5</a:t>
            </a:fld>
            <a:endParaRPr lang="en-US"/>
          </a:p>
        </p:txBody>
      </p:sp>
    </p:spTree>
    <p:extLst>
      <p:ext uri="{BB962C8B-B14F-4D97-AF65-F5344CB8AC3E}">
        <p14:creationId xmlns:p14="http://schemas.microsoft.com/office/powerpoint/2010/main" val="35107907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a:p>
        </p:txBody>
      </p:sp>
      <p:sp>
        <p:nvSpPr>
          <p:cNvPr id="4" name="Slide Number Placeholder 3"/>
          <p:cNvSpPr>
            <a:spLocks noGrp="1"/>
          </p:cNvSpPr>
          <p:nvPr>
            <p:ph type="sldNum" sz="quarter" idx="5"/>
          </p:nvPr>
        </p:nvSpPr>
        <p:spPr/>
        <p:txBody>
          <a:bodyPr/>
          <a:lstStyle/>
          <a:p>
            <a:fld id="{D2A01138-878F-4F37-80F1-523E22FFF146}" type="slidenum">
              <a:rPr lang="en-US" smtClean="0"/>
              <a:t>6</a:t>
            </a:fld>
            <a:endParaRPr lang="en-US"/>
          </a:p>
        </p:txBody>
      </p:sp>
    </p:spTree>
    <p:extLst>
      <p:ext uri="{BB962C8B-B14F-4D97-AF65-F5344CB8AC3E}">
        <p14:creationId xmlns:p14="http://schemas.microsoft.com/office/powerpoint/2010/main" val="281621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800" b="0">
              <a:effectLst/>
              <a:latin typeface="Arial" panose="020B0604020202020204" pitchFamily="34" charset="0"/>
            </a:endParaRPr>
          </a:p>
        </p:txBody>
      </p:sp>
      <p:sp>
        <p:nvSpPr>
          <p:cNvPr id="4" name="Slide Number Placeholder 3"/>
          <p:cNvSpPr>
            <a:spLocks noGrp="1"/>
          </p:cNvSpPr>
          <p:nvPr>
            <p:ph type="sldNum" sz="quarter" idx="5"/>
          </p:nvPr>
        </p:nvSpPr>
        <p:spPr/>
        <p:txBody>
          <a:bodyPr/>
          <a:lstStyle/>
          <a:p>
            <a:fld id="{D2A01138-878F-4F37-80F1-523E22FFF146}" type="slidenum">
              <a:rPr lang="en-US" smtClean="0"/>
              <a:t>8</a:t>
            </a:fld>
            <a:endParaRPr lang="en-US"/>
          </a:p>
        </p:txBody>
      </p:sp>
    </p:spTree>
    <p:extLst>
      <p:ext uri="{BB962C8B-B14F-4D97-AF65-F5344CB8AC3E}">
        <p14:creationId xmlns:p14="http://schemas.microsoft.com/office/powerpoint/2010/main" val="22439722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800" b="0">
              <a:effectLst/>
              <a:latin typeface="Arial" panose="020B0604020202020204" pitchFamily="34" charset="0"/>
            </a:endParaRPr>
          </a:p>
        </p:txBody>
      </p:sp>
      <p:sp>
        <p:nvSpPr>
          <p:cNvPr id="4" name="Slide Number Placeholder 3"/>
          <p:cNvSpPr>
            <a:spLocks noGrp="1"/>
          </p:cNvSpPr>
          <p:nvPr>
            <p:ph type="sldNum" sz="quarter" idx="5"/>
          </p:nvPr>
        </p:nvSpPr>
        <p:spPr/>
        <p:txBody>
          <a:bodyPr/>
          <a:lstStyle/>
          <a:p>
            <a:fld id="{D2A01138-878F-4F37-80F1-523E22FFF146}" type="slidenum">
              <a:rPr lang="en-US" smtClean="0"/>
              <a:t>9</a:t>
            </a:fld>
            <a:endParaRPr lang="en-US"/>
          </a:p>
        </p:txBody>
      </p:sp>
    </p:spTree>
    <p:extLst>
      <p:ext uri="{BB962C8B-B14F-4D97-AF65-F5344CB8AC3E}">
        <p14:creationId xmlns:p14="http://schemas.microsoft.com/office/powerpoint/2010/main" val="6875951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CD58B-3D7B-1F49-BCD5-4559A1E1802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231148A-6DC4-264F-8CFD-7DA6EA09394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758892B-445C-3846-B9E8-98FBC76C7823}"/>
              </a:ext>
            </a:extLst>
          </p:cNvPr>
          <p:cNvSpPr>
            <a:spLocks noGrp="1"/>
          </p:cNvSpPr>
          <p:nvPr>
            <p:ph type="dt" sz="half" idx="10"/>
          </p:nvPr>
        </p:nvSpPr>
        <p:spPr/>
        <p:txBody>
          <a:bodyPr/>
          <a:lstStyle/>
          <a:p>
            <a:fld id="{5209434A-5898-5349-ADC7-D310BB96E360}" type="datetimeFigureOut">
              <a:rPr lang="en-US" smtClean="0"/>
              <a:t>6/22/2021</a:t>
            </a:fld>
            <a:endParaRPr lang="en-US"/>
          </a:p>
        </p:txBody>
      </p:sp>
      <p:sp>
        <p:nvSpPr>
          <p:cNvPr id="5" name="Footer Placeholder 4">
            <a:extLst>
              <a:ext uri="{FF2B5EF4-FFF2-40B4-BE49-F238E27FC236}">
                <a16:creationId xmlns:a16="http://schemas.microsoft.com/office/drawing/2014/main" id="{E82A4C80-C810-1B4A-B1FC-D0C200C949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17E909-EAEA-884C-95CC-827BBF2E96F6}"/>
              </a:ext>
            </a:extLst>
          </p:cNvPr>
          <p:cNvSpPr>
            <a:spLocks noGrp="1"/>
          </p:cNvSpPr>
          <p:nvPr>
            <p:ph type="sldNum" sz="quarter" idx="12"/>
          </p:nvPr>
        </p:nvSpPr>
        <p:spPr/>
        <p:txBody>
          <a:bodyPr/>
          <a:lstStyle/>
          <a:p>
            <a:fld id="{FA7D7FD7-6580-0B4A-8B29-6AF502BDAE6C}" type="slidenum">
              <a:rPr lang="en-US" smtClean="0"/>
              <a:t>‹#›</a:t>
            </a:fld>
            <a:endParaRPr lang="en-US"/>
          </a:p>
        </p:txBody>
      </p:sp>
    </p:spTree>
    <p:extLst>
      <p:ext uri="{BB962C8B-B14F-4D97-AF65-F5344CB8AC3E}">
        <p14:creationId xmlns:p14="http://schemas.microsoft.com/office/powerpoint/2010/main" val="155216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4938B-BDC3-D44E-BCE8-8DC374596F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5125CF3-688D-BC4A-BF08-65F05BA8BAE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6ECE84-2740-C246-A546-820C159F541C}"/>
              </a:ext>
            </a:extLst>
          </p:cNvPr>
          <p:cNvSpPr>
            <a:spLocks noGrp="1"/>
          </p:cNvSpPr>
          <p:nvPr>
            <p:ph type="dt" sz="half" idx="10"/>
          </p:nvPr>
        </p:nvSpPr>
        <p:spPr/>
        <p:txBody>
          <a:bodyPr/>
          <a:lstStyle/>
          <a:p>
            <a:fld id="{5209434A-5898-5349-ADC7-D310BB96E360}" type="datetimeFigureOut">
              <a:rPr lang="en-US" smtClean="0"/>
              <a:t>6/22/2021</a:t>
            </a:fld>
            <a:endParaRPr lang="en-US"/>
          </a:p>
        </p:txBody>
      </p:sp>
      <p:sp>
        <p:nvSpPr>
          <p:cNvPr id="5" name="Footer Placeholder 4">
            <a:extLst>
              <a:ext uri="{FF2B5EF4-FFF2-40B4-BE49-F238E27FC236}">
                <a16:creationId xmlns:a16="http://schemas.microsoft.com/office/drawing/2014/main" id="{85784B19-7145-DE4E-83A1-3AF1366718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0009AD-5BAA-E649-8985-FD991F9E45BE}"/>
              </a:ext>
            </a:extLst>
          </p:cNvPr>
          <p:cNvSpPr>
            <a:spLocks noGrp="1"/>
          </p:cNvSpPr>
          <p:nvPr>
            <p:ph type="sldNum" sz="quarter" idx="12"/>
          </p:nvPr>
        </p:nvSpPr>
        <p:spPr/>
        <p:txBody>
          <a:bodyPr/>
          <a:lstStyle/>
          <a:p>
            <a:fld id="{FA7D7FD7-6580-0B4A-8B29-6AF502BDAE6C}" type="slidenum">
              <a:rPr lang="en-US" smtClean="0"/>
              <a:t>‹#›</a:t>
            </a:fld>
            <a:endParaRPr lang="en-US"/>
          </a:p>
        </p:txBody>
      </p:sp>
    </p:spTree>
    <p:extLst>
      <p:ext uri="{BB962C8B-B14F-4D97-AF65-F5344CB8AC3E}">
        <p14:creationId xmlns:p14="http://schemas.microsoft.com/office/powerpoint/2010/main" val="3386152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09E93D-65D9-A84E-B1DF-A476CD08187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0483476-4C98-DB41-A9CA-44CD1C3E87B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E8C796-E3E8-0A4A-8864-4BC99FB8D7C2}"/>
              </a:ext>
            </a:extLst>
          </p:cNvPr>
          <p:cNvSpPr>
            <a:spLocks noGrp="1"/>
          </p:cNvSpPr>
          <p:nvPr>
            <p:ph type="dt" sz="half" idx="10"/>
          </p:nvPr>
        </p:nvSpPr>
        <p:spPr/>
        <p:txBody>
          <a:bodyPr/>
          <a:lstStyle/>
          <a:p>
            <a:fld id="{5209434A-5898-5349-ADC7-D310BB96E360}" type="datetimeFigureOut">
              <a:rPr lang="en-US" smtClean="0"/>
              <a:t>6/22/2021</a:t>
            </a:fld>
            <a:endParaRPr lang="en-US"/>
          </a:p>
        </p:txBody>
      </p:sp>
      <p:sp>
        <p:nvSpPr>
          <p:cNvPr id="5" name="Footer Placeholder 4">
            <a:extLst>
              <a:ext uri="{FF2B5EF4-FFF2-40B4-BE49-F238E27FC236}">
                <a16:creationId xmlns:a16="http://schemas.microsoft.com/office/drawing/2014/main" id="{65D41ABA-6599-2B41-BAD4-0CDAB02DD7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EAD0D8-376A-5A4A-9C69-1C2CBB16B920}"/>
              </a:ext>
            </a:extLst>
          </p:cNvPr>
          <p:cNvSpPr>
            <a:spLocks noGrp="1"/>
          </p:cNvSpPr>
          <p:nvPr>
            <p:ph type="sldNum" sz="quarter" idx="12"/>
          </p:nvPr>
        </p:nvSpPr>
        <p:spPr/>
        <p:txBody>
          <a:bodyPr/>
          <a:lstStyle/>
          <a:p>
            <a:fld id="{FA7D7FD7-6580-0B4A-8B29-6AF502BDAE6C}" type="slidenum">
              <a:rPr lang="en-US" smtClean="0"/>
              <a:t>‹#›</a:t>
            </a:fld>
            <a:endParaRPr lang="en-US"/>
          </a:p>
        </p:txBody>
      </p:sp>
    </p:spTree>
    <p:extLst>
      <p:ext uri="{BB962C8B-B14F-4D97-AF65-F5344CB8AC3E}">
        <p14:creationId xmlns:p14="http://schemas.microsoft.com/office/powerpoint/2010/main" val="2196897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B5390-D7F3-4543-A63E-44F70F8E629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82BEDB0-ABC6-A549-B17C-65176BA5F97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44CC32-8D60-6246-91A1-F5768228AE39}"/>
              </a:ext>
            </a:extLst>
          </p:cNvPr>
          <p:cNvSpPr>
            <a:spLocks noGrp="1"/>
          </p:cNvSpPr>
          <p:nvPr>
            <p:ph type="dt" sz="half" idx="10"/>
          </p:nvPr>
        </p:nvSpPr>
        <p:spPr/>
        <p:txBody>
          <a:bodyPr/>
          <a:lstStyle/>
          <a:p>
            <a:fld id="{5209434A-5898-5349-ADC7-D310BB96E360}" type="datetimeFigureOut">
              <a:rPr lang="en-US" smtClean="0"/>
              <a:t>6/22/2021</a:t>
            </a:fld>
            <a:endParaRPr lang="en-US"/>
          </a:p>
        </p:txBody>
      </p:sp>
      <p:sp>
        <p:nvSpPr>
          <p:cNvPr id="5" name="Footer Placeholder 4">
            <a:extLst>
              <a:ext uri="{FF2B5EF4-FFF2-40B4-BE49-F238E27FC236}">
                <a16:creationId xmlns:a16="http://schemas.microsoft.com/office/drawing/2014/main" id="{340D00B3-D0A8-984A-B3AF-4A176C2849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D200C7-C48A-FE40-A7B0-FD32FD85D9DD}"/>
              </a:ext>
            </a:extLst>
          </p:cNvPr>
          <p:cNvSpPr>
            <a:spLocks noGrp="1"/>
          </p:cNvSpPr>
          <p:nvPr>
            <p:ph type="sldNum" sz="quarter" idx="12"/>
          </p:nvPr>
        </p:nvSpPr>
        <p:spPr/>
        <p:txBody>
          <a:bodyPr/>
          <a:lstStyle/>
          <a:p>
            <a:fld id="{FA7D7FD7-6580-0B4A-8B29-6AF502BDAE6C}" type="slidenum">
              <a:rPr lang="en-US" smtClean="0"/>
              <a:t>‹#›</a:t>
            </a:fld>
            <a:endParaRPr lang="en-US"/>
          </a:p>
        </p:txBody>
      </p:sp>
    </p:spTree>
    <p:extLst>
      <p:ext uri="{BB962C8B-B14F-4D97-AF65-F5344CB8AC3E}">
        <p14:creationId xmlns:p14="http://schemas.microsoft.com/office/powerpoint/2010/main" val="1446762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30312-2461-0A46-AC04-0E1FA1231A3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A5D54D1-D685-AA4C-B7C7-8F9D78D013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6172ECE-FA0D-B741-B24B-EA0DA1802266}"/>
              </a:ext>
            </a:extLst>
          </p:cNvPr>
          <p:cNvSpPr>
            <a:spLocks noGrp="1"/>
          </p:cNvSpPr>
          <p:nvPr>
            <p:ph type="dt" sz="half" idx="10"/>
          </p:nvPr>
        </p:nvSpPr>
        <p:spPr/>
        <p:txBody>
          <a:bodyPr/>
          <a:lstStyle/>
          <a:p>
            <a:fld id="{5209434A-5898-5349-ADC7-D310BB96E360}" type="datetimeFigureOut">
              <a:rPr lang="en-US" smtClean="0"/>
              <a:t>6/22/2021</a:t>
            </a:fld>
            <a:endParaRPr lang="en-US"/>
          </a:p>
        </p:txBody>
      </p:sp>
      <p:sp>
        <p:nvSpPr>
          <p:cNvPr id="5" name="Footer Placeholder 4">
            <a:extLst>
              <a:ext uri="{FF2B5EF4-FFF2-40B4-BE49-F238E27FC236}">
                <a16:creationId xmlns:a16="http://schemas.microsoft.com/office/drawing/2014/main" id="{EC573C40-FA7D-6348-A220-55936DF37D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205398-015B-3F40-ACD3-133C64E15D9D}"/>
              </a:ext>
            </a:extLst>
          </p:cNvPr>
          <p:cNvSpPr>
            <a:spLocks noGrp="1"/>
          </p:cNvSpPr>
          <p:nvPr>
            <p:ph type="sldNum" sz="quarter" idx="12"/>
          </p:nvPr>
        </p:nvSpPr>
        <p:spPr/>
        <p:txBody>
          <a:bodyPr/>
          <a:lstStyle/>
          <a:p>
            <a:fld id="{FA7D7FD7-6580-0B4A-8B29-6AF502BDAE6C}" type="slidenum">
              <a:rPr lang="en-US" smtClean="0"/>
              <a:t>‹#›</a:t>
            </a:fld>
            <a:endParaRPr lang="en-US"/>
          </a:p>
        </p:txBody>
      </p:sp>
    </p:spTree>
    <p:extLst>
      <p:ext uri="{BB962C8B-B14F-4D97-AF65-F5344CB8AC3E}">
        <p14:creationId xmlns:p14="http://schemas.microsoft.com/office/powerpoint/2010/main" val="2252699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CA61A0-8259-2A44-AF45-AD13A670A22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590FD40-EA99-5D4B-9DF1-4FEDC69CAFE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7B0A16A-4927-784C-A92C-95650ED4FCF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0B1EE30-BBD4-AE4B-A477-14BFFC9E307C}"/>
              </a:ext>
            </a:extLst>
          </p:cNvPr>
          <p:cNvSpPr>
            <a:spLocks noGrp="1"/>
          </p:cNvSpPr>
          <p:nvPr>
            <p:ph type="dt" sz="half" idx="10"/>
          </p:nvPr>
        </p:nvSpPr>
        <p:spPr/>
        <p:txBody>
          <a:bodyPr/>
          <a:lstStyle/>
          <a:p>
            <a:fld id="{5209434A-5898-5349-ADC7-D310BB96E360}" type="datetimeFigureOut">
              <a:rPr lang="en-US" smtClean="0"/>
              <a:t>6/22/2021</a:t>
            </a:fld>
            <a:endParaRPr lang="en-US"/>
          </a:p>
        </p:txBody>
      </p:sp>
      <p:sp>
        <p:nvSpPr>
          <p:cNvPr id="6" name="Footer Placeholder 5">
            <a:extLst>
              <a:ext uri="{FF2B5EF4-FFF2-40B4-BE49-F238E27FC236}">
                <a16:creationId xmlns:a16="http://schemas.microsoft.com/office/drawing/2014/main" id="{649FBE68-C971-904E-84CD-8508F162780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9D433B-A926-CA43-954B-FA92449D5CA7}"/>
              </a:ext>
            </a:extLst>
          </p:cNvPr>
          <p:cNvSpPr>
            <a:spLocks noGrp="1"/>
          </p:cNvSpPr>
          <p:nvPr>
            <p:ph type="sldNum" sz="quarter" idx="12"/>
          </p:nvPr>
        </p:nvSpPr>
        <p:spPr/>
        <p:txBody>
          <a:bodyPr/>
          <a:lstStyle/>
          <a:p>
            <a:fld id="{FA7D7FD7-6580-0B4A-8B29-6AF502BDAE6C}" type="slidenum">
              <a:rPr lang="en-US" smtClean="0"/>
              <a:t>‹#›</a:t>
            </a:fld>
            <a:endParaRPr lang="en-US"/>
          </a:p>
        </p:txBody>
      </p:sp>
    </p:spTree>
    <p:extLst>
      <p:ext uri="{BB962C8B-B14F-4D97-AF65-F5344CB8AC3E}">
        <p14:creationId xmlns:p14="http://schemas.microsoft.com/office/powerpoint/2010/main" val="3656226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51807-5868-EF48-B017-C437385A5D8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88B08CD-638F-724C-917A-FEB2070A01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1B23BAD-FE9B-4046-B340-D3899A4D09E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9B98E7E-E55D-5C44-85C5-BB19FC44230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40D5A64-2C5F-DA49-8CD3-C65BB4445A1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2A1D6CE-3F90-AD48-B17C-7DE0ECCD1462}"/>
              </a:ext>
            </a:extLst>
          </p:cNvPr>
          <p:cNvSpPr>
            <a:spLocks noGrp="1"/>
          </p:cNvSpPr>
          <p:nvPr>
            <p:ph type="dt" sz="half" idx="10"/>
          </p:nvPr>
        </p:nvSpPr>
        <p:spPr/>
        <p:txBody>
          <a:bodyPr/>
          <a:lstStyle/>
          <a:p>
            <a:fld id="{5209434A-5898-5349-ADC7-D310BB96E360}" type="datetimeFigureOut">
              <a:rPr lang="en-US" smtClean="0"/>
              <a:t>6/22/2021</a:t>
            </a:fld>
            <a:endParaRPr lang="en-US"/>
          </a:p>
        </p:txBody>
      </p:sp>
      <p:sp>
        <p:nvSpPr>
          <p:cNvPr id="8" name="Footer Placeholder 7">
            <a:extLst>
              <a:ext uri="{FF2B5EF4-FFF2-40B4-BE49-F238E27FC236}">
                <a16:creationId xmlns:a16="http://schemas.microsoft.com/office/drawing/2014/main" id="{E41244C8-A3BA-BF4F-8C37-E426974BD03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65BA812-C095-0545-95BC-69266F2A8C19}"/>
              </a:ext>
            </a:extLst>
          </p:cNvPr>
          <p:cNvSpPr>
            <a:spLocks noGrp="1"/>
          </p:cNvSpPr>
          <p:nvPr>
            <p:ph type="sldNum" sz="quarter" idx="12"/>
          </p:nvPr>
        </p:nvSpPr>
        <p:spPr/>
        <p:txBody>
          <a:bodyPr/>
          <a:lstStyle/>
          <a:p>
            <a:fld id="{FA7D7FD7-6580-0B4A-8B29-6AF502BDAE6C}" type="slidenum">
              <a:rPr lang="en-US" smtClean="0"/>
              <a:t>‹#›</a:t>
            </a:fld>
            <a:endParaRPr lang="en-US"/>
          </a:p>
        </p:txBody>
      </p:sp>
    </p:spTree>
    <p:extLst>
      <p:ext uri="{BB962C8B-B14F-4D97-AF65-F5344CB8AC3E}">
        <p14:creationId xmlns:p14="http://schemas.microsoft.com/office/powerpoint/2010/main" val="1158076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46AA2-A31F-2C45-A912-C5612529881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5BDC053-97B9-2543-92FE-274800AC3C58}"/>
              </a:ext>
            </a:extLst>
          </p:cNvPr>
          <p:cNvSpPr>
            <a:spLocks noGrp="1"/>
          </p:cNvSpPr>
          <p:nvPr>
            <p:ph type="dt" sz="half" idx="10"/>
          </p:nvPr>
        </p:nvSpPr>
        <p:spPr/>
        <p:txBody>
          <a:bodyPr/>
          <a:lstStyle/>
          <a:p>
            <a:fld id="{5209434A-5898-5349-ADC7-D310BB96E360}" type="datetimeFigureOut">
              <a:rPr lang="en-US" smtClean="0"/>
              <a:t>6/22/2021</a:t>
            </a:fld>
            <a:endParaRPr lang="en-US"/>
          </a:p>
        </p:txBody>
      </p:sp>
      <p:sp>
        <p:nvSpPr>
          <p:cNvPr id="4" name="Footer Placeholder 3">
            <a:extLst>
              <a:ext uri="{FF2B5EF4-FFF2-40B4-BE49-F238E27FC236}">
                <a16:creationId xmlns:a16="http://schemas.microsoft.com/office/drawing/2014/main" id="{D20C2771-27DC-6643-8C20-9087588E558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E7C63CB-F2FA-CC46-9884-829FCA905BF4}"/>
              </a:ext>
            </a:extLst>
          </p:cNvPr>
          <p:cNvSpPr>
            <a:spLocks noGrp="1"/>
          </p:cNvSpPr>
          <p:nvPr>
            <p:ph type="sldNum" sz="quarter" idx="12"/>
          </p:nvPr>
        </p:nvSpPr>
        <p:spPr/>
        <p:txBody>
          <a:bodyPr/>
          <a:lstStyle/>
          <a:p>
            <a:fld id="{FA7D7FD7-6580-0B4A-8B29-6AF502BDAE6C}" type="slidenum">
              <a:rPr lang="en-US" smtClean="0"/>
              <a:t>‹#›</a:t>
            </a:fld>
            <a:endParaRPr lang="en-US"/>
          </a:p>
        </p:txBody>
      </p:sp>
    </p:spTree>
    <p:extLst>
      <p:ext uri="{BB962C8B-B14F-4D97-AF65-F5344CB8AC3E}">
        <p14:creationId xmlns:p14="http://schemas.microsoft.com/office/powerpoint/2010/main" val="3055091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EF08E3-E84A-BE4F-BA08-5EA203CE8682}"/>
              </a:ext>
            </a:extLst>
          </p:cNvPr>
          <p:cNvSpPr>
            <a:spLocks noGrp="1"/>
          </p:cNvSpPr>
          <p:nvPr>
            <p:ph type="dt" sz="half" idx="10"/>
          </p:nvPr>
        </p:nvSpPr>
        <p:spPr/>
        <p:txBody>
          <a:bodyPr/>
          <a:lstStyle/>
          <a:p>
            <a:fld id="{5209434A-5898-5349-ADC7-D310BB96E360}" type="datetimeFigureOut">
              <a:rPr lang="en-US" smtClean="0"/>
              <a:t>6/22/2021</a:t>
            </a:fld>
            <a:endParaRPr lang="en-US"/>
          </a:p>
        </p:txBody>
      </p:sp>
      <p:sp>
        <p:nvSpPr>
          <p:cNvPr id="3" name="Footer Placeholder 2">
            <a:extLst>
              <a:ext uri="{FF2B5EF4-FFF2-40B4-BE49-F238E27FC236}">
                <a16:creationId xmlns:a16="http://schemas.microsoft.com/office/drawing/2014/main" id="{79F80CD3-44E2-4940-917B-06FDBFE3513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D647FE9-55C4-094E-9785-13886066A729}"/>
              </a:ext>
            </a:extLst>
          </p:cNvPr>
          <p:cNvSpPr>
            <a:spLocks noGrp="1"/>
          </p:cNvSpPr>
          <p:nvPr>
            <p:ph type="sldNum" sz="quarter" idx="12"/>
          </p:nvPr>
        </p:nvSpPr>
        <p:spPr/>
        <p:txBody>
          <a:bodyPr/>
          <a:lstStyle/>
          <a:p>
            <a:fld id="{FA7D7FD7-6580-0B4A-8B29-6AF502BDAE6C}" type="slidenum">
              <a:rPr lang="en-US" smtClean="0"/>
              <a:t>‹#›</a:t>
            </a:fld>
            <a:endParaRPr lang="en-US"/>
          </a:p>
        </p:txBody>
      </p:sp>
    </p:spTree>
    <p:extLst>
      <p:ext uri="{BB962C8B-B14F-4D97-AF65-F5344CB8AC3E}">
        <p14:creationId xmlns:p14="http://schemas.microsoft.com/office/powerpoint/2010/main" val="359549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61A0C1-24AF-2944-A0BD-DFA465B3D11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F0ACE46-BFF7-5943-A972-2E1F28924D1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F59A848-A670-9E42-BB22-9FB743643C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FE60E42-3B59-9F4F-B66F-7B470B0D78DA}"/>
              </a:ext>
            </a:extLst>
          </p:cNvPr>
          <p:cNvSpPr>
            <a:spLocks noGrp="1"/>
          </p:cNvSpPr>
          <p:nvPr>
            <p:ph type="dt" sz="half" idx="10"/>
          </p:nvPr>
        </p:nvSpPr>
        <p:spPr/>
        <p:txBody>
          <a:bodyPr/>
          <a:lstStyle/>
          <a:p>
            <a:fld id="{5209434A-5898-5349-ADC7-D310BB96E360}" type="datetimeFigureOut">
              <a:rPr lang="en-US" smtClean="0"/>
              <a:t>6/22/2021</a:t>
            </a:fld>
            <a:endParaRPr lang="en-US"/>
          </a:p>
        </p:txBody>
      </p:sp>
      <p:sp>
        <p:nvSpPr>
          <p:cNvPr id="6" name="Footer Placeholder 5">
            <a:extLst>
              <a:ext uri="{FF2B5EF4-FFF2-40B4-BE49-F238E27FC236}">
                <a16:creationId xmlns:a16="http://schemas.microsoft.com/office/drawing/2014/main" id="{B8B84C4F-7BBF-BA42-97D5-5BBCAD9FC3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EAD010-0D26-F141-913E-DC97F2B4CF24}"/>
              </a:ext>
            </a:extLst>
          </p:cNvPr>
          <p:cNvSpPr>
            <a:spLocks noGrp="1"/>
          </p:cNvSpPr>
          <p:nvPr>
            <p:ph type="sldNum" sz="quarter" idx="12"/>
          </p:nvPr>
        </p:nvSpPr>
        <p:spPr/>
        <p:txBody>
          <a:bodyPr/>
          <a:lstStyle/>
          <a:p>
            <a:fld id="{FA7D7FD7-6580-0B4A-8B29-6AF502BDAE6C}" type="slidenum">
              <a:rPr lang="en-US" smtClean="0"/>
              <a:t>‹#›</a:t>
            </a:fld>
            <a:endParaRPr lang="en-US"/>
          </a:p>
        </p:txBody>
      </p:sp>
    </p:spTree>
    <p:extLst>
      <p:ext uri="{BB962C8B-B14F-4D97-AF65-F5344CB8AC3E}">
        <p14:creationId xmlns:p14="http://schemas.microsoft.com/office/powerpoint/2010/main" val="1732520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1851A8-C6AE-DA49-9DDD-C884E00D5DC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0C261C2-0F6D-7747-96CF-8BD23982F7E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738DC44-B402-5345-BAB8-125187B48D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A069E3-1CF0-1D40-8F66-2689864AEBD4}"/>
              </a:ext>
            </a:extLst>
          </p:cNvPr>
          <p:cNvSpPr>
            <a:spLocks noGrp="1"/>
          </p:cNvSpPr>
          <p:nvPr>
            <p:ph type="dt" sz="half" idx="10"/>
          </p:nvPr>
        </p:nvSpPr>
        <p:spPr/>
        <p:txBody>
          <a:bodyPr/>
          <a:lstStyle/>
          <a:p>
            <a:fld id="{5209434A-5898-5349-ADC7-D310BB96E360}" type="datetimeFigureOut">
              <a:rPr lang="en-US" smtClean="0"/>
              <a:t>6/22/2021</a:t>
            </a:fld>
            <a:endParaRPr lang="en-US"/>
          </a:p>
        </p:txBody>
      </p:sp>
      <p:sp>
        <p:nvSpPr>
          <p:cNvPr id="6" name="Footer Placeholder 5">
            <a:extLst>
              <a:ext uri="{FF2B5EF4-FFF2-40B4-BE49-F238E27FC236}">
                <a16:creationId xmlns:a16="http://schemas.microsoft.com/office/drawing/2014/main" id="{44384767-29FD-F64B-8D8E-DB37D412064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E21E7A-27E4-3741-BEE7-F8DC6981AF7F}"/>
              </a:ext>
            </a:extLst>
          </p:cNvPr>
          <p:cNvSpPr>
            <a:spLocks noGrp="1"/>
          </p:cNvSpPr>
          <p:nvPr>
            <p:ph type="sldNum" sz="quarter" idx="12"/>
          </p:nvPr>
        </p:nvSpPr>
        <p:spPr/>
        <p:txBody>
          <a:bodyPr/>
          <a:lstStyle/>
          <a:p>
            <a:fld id="{FA7D7FD7-6580-0B4A-8B29-6AF502BDAE6C}" type="slidenum">
              <a:rPr lang="en-US" smtClean="0"/>
              <a:t>‹#›</a:t>
            </a:fld>
            <a:endParaRPr lang="en-US"/>
          </a:p>
        </p:txBody>
      </p:sp>
    </p:spTree>
    <p:extLst>
      <p:ext uri="{BB962C8B-B14F-4D97-AF65-F5344CB8AC3E}">
        <p14:creationId xmlns:p14="http://schemas.microsoft.com/office/powerpoint/2010/main" val="4099662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C0D3D5A-C62F-1E40-B732-0CD6665F40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C35FC78-2796-D644-A20C-56E2533F73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88D384-DACC-E34B-807E-7C53E3E199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09434A-5898-5349-ADC7-D310BB96E360}" type="datetimeFigureOut">
              <a:rPr lang="en-US" smtClean="0"/>
              <a:t>6/22/2021</a:t>
            </a:fld>
            <a:endParaRPr lang="en-US"/>
          </a:p>
        </p:txBody>
      </p:sp>
      <p:sp>
        <p:nvSpPr>
          <p:cNvPr id="5" name="Footer Placeholder 4">
            <a:extLst>
              <a:ext uri="{FF2B5EF4-FFF2-40B4-BE49-F238E27FC236}">
                <a16:creationId xmlns:a16="http://schemas.microsoft.com/office/drawing/2014/main" id="{085AA2F3-63F0-9342-A4AB-B791C61563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4D4BAB8-B029-8845-BC25-AEFF1725A84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7D7FD7-6580-0B4A-8B29-6AF502BDAE6C}" type="slidenum">
              <a:rPr lang="en-US" smtClean="0"/>
              <a:t>‹#›</a:t>
            </a:fld>
            <a:endParaRPr lang="en-US"/>
          </a:p>
        </p:txBody>
      </p:sp>
    </p:spTree>
    <p:extLst>
      <p:ext uri="{BB962C8B-B14F-4D97-AF65-F5344CB8AC3E}">
        <p14:creationId xmlns:p14="http://schemas.microsoft.com/office/powerpoint/2010/main" val="3588555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calacesorg.sharepoint.com/:p:/r/sites/MigWebPortal/Resources/CalSAWS%20Migration/Implementation/Project%20Readiness%20Area%20and%20Category%20Definitions.pptx?d=w65f15281a5f74ad59647ffe36ae85dba&amp;csf=1&amp;web=1&amp;e=hctRcR"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3" Type="http://schemas.openxmlformats.org/officeDocument/2006/relationships/hyperlink" Target="https://calacesorg.sharepoint.com/:f:/r/sites/MigWebPortal/Resources/CalSAWS%20Migration/Implementation/IPOC%20Reference%20Materials/County-Specific%20Checklists/Region%205/Imperial?csf=1&amp;web=1&amp;e=zZkrio" TargetMode="External"/><Relationship Id="rId18" Type="http://schemas.openxmlformats.org/officeDocument/2006/relationships/hyperlink" Target="https://calacesorg.sharepoint.com/:f:/r/sites/MigWebPortal/Resources/CalSAWS%20Migration/Implementation/IPOC%20Reference%20Materials/County-Specific%20Checklists/Region%203/Lassen?csf=1&amp;web=1&amp;e=Gi8Nt7" TargetMode="External"/><Relationship Id="rId26" Type="http://schemas.openxmlformats.org/officeDocument/2006/relationships/hyperlink" Target="https://calacesorg.sharepoint.com/:f:/r/sites/MigWebPortal/Resources/CalSAWS%20Migration/Implementation/IPOC%20Reference%20Materials/County-Specific%20Checklists/Region%201/Monterey?csf=1&amp;web=1&amp;e=zzw9FI" TargetMode="External"/><Relationship Id="rId39" Type="http://schemas.openxmlformats.org/officeDocument/2006/relationships/hyperlink" Target="https://calacesorg.sharepoint.com/:f:/r/sites/MigWebPortal/Resources/CalSAWS%20Migration/Implementation/IPOC%20Reference%20Materials/County-Specific%20Checklists/Region%203/Tehama?csf=1&amp;web=1&amp;e=KPD5TB" TargetMode="External"/><Relationship Id="rId21" Type="http://schemas.openxmlformats.org/officeDocument/2006/relationships/hyperlink" Target="https://calacesorg.sharepoint.com/:f:/r/sites/MigWebPortal/Resources/CalSAWS%20Migration/Implementation/IPOC%20Reference%20Materials/County-Specific%20Checklists/Region%204/Mariposa?csf=1&amp;web=1&amp;e=uvF0Uz" TargetMode="External"/><Relationship Id="rId34" Type="http://schemas.openxmlformats.org/officeDocument/2006/relationships/hyperlink" Target="https://calacesorg.sharepoint.com/:f:/r/sites/MigWebPortal/Resources/CalSAWS%20Migration/Implementation/IPOC%20Reference%20Materials/County-Specific%20Checklists/Region%203/Shasta?csf=1&amp;web=1&amp;e=YlmzeV" TargetMode="External"/><Relationship Id="rId7" Type="http://schemas.openxmlformats.org/officeDocument/2006/relationships/hyperlink" Target="https://calacesorg.sharepoint.com/:f:/r/sites/MigWebPortal/Resources/CalSAWS%20Migration/Implementation/IPOC%20Reference%20Materials/County-Specific%20Checklists/Region%202/Calaveras?csf=1&amp;web=1&amp;e=y4qSMc" TargetMode="External"/><Relationship Id="rId2" Type="http://schemas.openxmlformats.org/officeDocument/2006/relationships/notesSlide" Target="../notesSlides/notesSlide3.xml"/><Relationship Id="rId16" Type="http://schemas.openxmlformats.org/officeDocument/2006/relationships/hyperlink" Target="https://calacesorg.sharepoint.com/:f:/r/sites/MigWebPortal/Resources/CalSAWS%20Migration/Implementation/IPOC%20Reference%20Materials/County-Specific%20Checklists/Region%204/Kings?csf=1&amp;web=1&amp;e=7g8zjr" TargetMode="External"/><Relationship Id="rId20" Type="http://schemas.openxmlformats.org/officeDocument/2006/relationships/hyperlink" Target="https://calacesorg.sharepoint.com/:f:/r/sites/MigWebPortal/Resources/CalSAWS%20Migration/Implementation/IPOC%20Reference%20Materials/County-Specific%20Checklists/Region%201/Marin?csf=1&amp;web=1&amp;e=yDQVQK" TargetMode="External"/><Relationship Id="rId29" Type="http://schemas.openxmlformats.org/officeDocument/2006/relationships/hyperlink" Target="https://calacesorg.sharepoint.com/:f:/r/sites/MigWebPortal/Resources/CalSAWS%20Migration/Implementation/IPOC%20Reference%20Materials/County-Specific%20Checklists/Region%203/Plumas?csf=1&amp;web=1&amp;e=0loohs" TargetMode="External"/><Relationship Id="rId41" Type="http://schemas.openxmlformats.org/officeDocument/2006/relationships/hyperlink" Target="https://calacesorg.sharepoint.com/:f:/r/sites/MigWebPortal/Resources/CalSAWS%20Migration/Implementation/IPOC%20Reference%20Materials/County-Specific%20Checklists/Region%202/Tuolumne?csf=1&amp;web=1&amp;e=mubypz" TargetMode="External"/><Relationship Id="rId1" Type="http://schemas.openxmlformats.org/officeDocument/2006/relationships/slideLayout" Target="../slideLayouts/slideLayout7.xml"/><Relationship Id="rId6" Type="http://schemas.openxmlformats.org/officeDocument/2006/relationships/hyperlink" Target="https://calacesorg.sharepoint.com/:f:/r/sites/MigWebPortal/Resources/CalSAWS%20Migration/Implementation/IPOC%20Reference%20Materials/County-Specific%20Checklists/Region%202/Yuba?csf=1&amp;web=1&amp;e=95JQ8y" TargetMode="External"/><Relationship Id="rId11" Type="http://schemas.openxmlformats.org/officeDocument/2006/relationships/hyperlink" Target="https://calacesorg.sharepoint.com/:f:/r/sites/MigWebPortal/Resources/CalSAWS%20Migration/Implementation/IPOC%20Reference%20Materials/County-Specific%20Checklists/Region%203/Glenn?csf=1&amp;web=1&amp;e=sVDa3B" TargetMode="External"/><Relationship Id="rId24" Type="http://schemas.openxmlformats.org/officeDocument/2006/relationships/hyperlink" Target="https://calacesorg.sharepoint.com/:f:/r/sites/MigWebPortal/Resources/CalSAWS%20Migration/Implementation/IPOC%20Reference%20Materials/County-Specific%20Checklists/Region%203/Modoc?csf=1&amp;web=1&amp;e=knbc25" TargetMode="External"/><Relationship Id="rId32" Type="http://schemas.openxmlformats.org/officeDocument/2006/relationships/hyperlink" Target="https://calacesorg.sharepoint.com/:f:/r/sites/MigWebPortal/Resources/CalSAWS%20Migration/Implementation/IPOC%20Reference%20Materials/County-Specific%20Checklists/Region%205/San%20Bernardino?csf=1&amp;web=1&amp;e=aMOaQN" TargetMode="External"/><Relationship Id="rId37" Type="http://schemas.openxmlformats.org/officeDocument/2006/relationships/hyperlink" Target="https://calacesorg.sharepoint.com/:f:/r/sites/MigWebPortal/Resources/CalSAWS%20Migration/Implementation/IPOC%20Reference%20Materials/County-Specific%20Checklists/Region%204/Stanislaus?csf=1&amp;web=1&amp;e=lImfnd" TargetMode="External"/><Relationship Id="rId40" Type="http://schemas.openxmlformats.org/officeDocument/2006/relationships/hyperlink" Target="https://calacesorg.sharepoint.com/:f:/r/sites/MigWebPortal/Resources/CalSAWS%20Migration/Implementation/IPOC%20Reference%20Materials/County-Specific%20Checklists/Region%203/Trinity?csf=1&amp;web=1&amp;e=l9uRHb" TargetMode="External"/><Relationship Id="rId5" Type="http://schemas.openxmlformats.org/officeDocument/2006/relationships/hyperlink" Target="https://calacesorg.sharepoint.com/:f:/r/sites/MigWebPortal/Resources/CalSAWS%20Migration/Implementation/IPOC%20Reference%20Materials/County-Specific%20Checklists/Region%202/Amador?csf=1&amp;web=1&amp;e=IiLLXL" TargetMode="External"/><Relationship Id="rId15" Type="http://schemas.openxmlformats.org/officeDocument/2006/relationships/hyperlink" Target="https://calacesorg.sharepoint.com/:f:/r/sites/MigWebPortal/Resources/CalSAWS%20Migration/Implementation/IPOC%20Reference%20Materials/County-Specific%20Checklists/Region%204/Kern?csf=1&amp;web=1&amp;e=Uu170L" TargetMode="External"/><Relationship Id="rId23" Type="http://schemas.openxmlformats.org/officeDocument/2006/relationships/hyperlink" Target="https://calacesorg.sharepoint.com/:f:/r/sites/MigWebPortal/Resources/CalSAWS%20Migration/Implementation/IPOC%20Reference%20Materials/County-Specific%20Checklists/Region%204/Merced?csf=1&amp;web=1&amp;e=PSNcWR" TargetMode="External"/><Relationship Id="rId28" Type="http://schemas.openxmlformats.org/officeDocument/2006/relationships/hyperlink" Target="https://calacesorg.sharepoint.com/:f:/r/sites/MigWebPortal/Resources/CalSAWS%20Migration/Implementation/IPOC%20Reference%20Materials/County-Specific%20Checklists/Region%202/Nevada?csf=1&amp;web=1&amp;e=XHjgMI" TargetMode="External"/><Relationship Id="rId36" Type="http://schemas.openxmlformats.org/officeDocument/2006/relationships/hyperlink" Target="https://calacesorg.sharepoint.com/:f:/r/sites/MigWebPortal/Resources/CalSAWS%20Migration/Implementation/IPOC%20Reference%20Materials/County-Specific%20Checklists/Region%203/Siskiyou?csf=1&amp;web=1&amp;e=VRHVsT" TargetMode="External"/><Relationship Id="rId10" Type="http://schemas.openxmlformats.org/officeDocument/2006/relationships/hyperlink" Target="https://calacesorg.sharepoint.com/:f:/r/sites/MigWebPortal/Resources/CalSAWS%20Migration/Implementation/IPOC%20Reference%20Materials/County-Specific%20Checklists/Region%202/El%20Dorado?csf=1&amp;web=1&amp;e=Pa5Iln" TargetMode="External"/><Relationship Id="rId19" Type="http://schemas.openxmlformats.org/officeDocument/2006/relationships/hyperlink" Target="https://calacesorg.sharepoint.com/:f:/r/sites/MigWebPortal/Resources/CalSAWS%20Migration/Implementation/IPOC%20Reference%20Materials/County-Specific%20Checklists/Region%204/Madera?csf=1&amp;web=1&amp;e=vvtXgf" TargetMode="External"/><Relationship Id="rId31" Type="http://schemas.openxmlformats.org/officeDocument/2006/relationships/hyperlink" Target="https://calacesorg.sharepoint.com/:f:/r/sites/MigWebPortal/Resources/CalSAWS%20Migration/Implementation/IPOC%20Reference%20Materials/County-Specific%20Checklists/Region%201/San%20Benito?csf=1&amp;web=1&amp;e=hGKRKk" TargetMode="External"/><Relationship Id="rId4" Type="http://schemas.openxmlformats.org/officeDocument/2006/relationships/hyperlink" Target="https://calacesorg.sharepoint.com/:f:/r/sites/MigWebPortal/Resources/CalSAWS%20Migration/Implementation/IPOC%20Reference%20Materials/County-Specific%20Checklists/Region%202/Alpine?csf=1&amp;web=1&amp;e=rkvdvu" TargetMode="External"/><Relationship Id="rId9" Type="http://schemas.openxmlformats.org/officeDocument/2006/relationships/hyperlink" Target="https://calacesorg.sharepoint.com/:f:/r/sites/MigWebPortal/Resources/CalSAWS%20Migration/Implementation/IPOC%20Reference%20Materials/County-Specific%20Checklists/Region%203/Del%20Norte?csf=1&amp;web=1&amp;e=ZIy8fH" TargetMode="External"/><Relationship Id="rId14" Type="http://schemas.openxmlformats.org/officeDocument/2006/relationships/hyperlink" Target="https://calacesorg.sharepoint.com/:f:/r/sites/MigWebPortal/Resources/CalSAWS%20Migration/Implementation/IPOC%20Reference%20Materials/County-Specific%20Checklists/Region%204/Inyo?csf=1&amp;web=1&amp;e=h6j0Kf" TargetMode="External"/><Relationship Id="rId22" Type="http://schemas.openxmlformats.org/officeDocument/2006/relationships/hyperlink" Target="https://calacesorg.sharepoint.com/:f:/r/sites/MigWebPortal/Resources/CalSAWS%20Migration/Implementation/IPOC%20Reference%20Materials/County-Specific%20Checklists/Region%203/Mendocino?csf=1&amp;web=1&amp;e=UrcCtD" TargetMode="External"/><Relationship Id="rId27" Type="http://schemas.openxmlformats.org/officeDocument/2006/relationships/hyperlink" Target="https://calacesorg.sharepoint.com/:f:/r/sites/MigWebPortal/Resources/CalSAWS%20Migration/Implementation/IPOC%20Reference%20Materials/County-Specific%20Checklists/Region%201/Napa?csf=1&amp;web=1&amp;e=qgcmnb" TargetMode="External"/><Relationship Id="rId30" Type="http://schemas.openxmlformats.org/officeDocument/2006/relationships/hyperlink" Target="https://calacesorg.sharepoint.com/:f:/r/sites/MigWebPortal/Resources/CalSAWS%20Migration/Implementation/IPOC%20Reference%20Materials/County-Specific%20Checklists/Region%205/Riverside?csf=1&amp;web=1&amp;e=sskoas" TargetMode="External"/><Relationship Id="rId35" Type="http://schemas.openxmlformats.org/officeDocument/2006/relationships/hyperlink" Target="https://calacesorg.sharepoint.com/:f:/r/sites/MigWebPortal/Resources/CalSAWS%20Migration/Implementation/IPOC%20Reference%20Materials/County-Specific%20Checklists/Region%202/Sierra?csf=1&amp;web=1&amp;e=nKM0Cb" TargetMode="External"/><Relationship Id="rId8" Type="http://schemas.openxmlformats.org/officeDocument/2006/relationships/hyperlink" Target="https://calacesorg.sharepoint.com/:f:/r/sites/MigWebPortal/Resources/CalSAWS%20Migration/Implementation/IPOC%20Reference%20Materials/County-Specific%20Checklists/Region%203/Colusa?csf=1&amp;web=1&amp;e=DRFZTN" TargetMode="External"/><Relationship Id="rId3" Type="http://schemas.openxmlformats.org/officeDocument/2006/relationships/hyperlink" Target="https://calacesorg.sharepoint.com/:p:/r/sites/MigWebPortal/Resources/CalSAWS%20Migration/Implementation/Project%20Readiness%20Area%20and%20Category%20Definitions.pptx?d=w65f15281a5f74ad59647ffe36ae85dba&amp;csf=1&amp;web=1&amp;e=hctRcR" TargetMode="External"/><Relationship Id="rId12" Type="http://schemas.openxmlformats.org/officeDocument/2006/relationships/hyperlink" Target="https://calacesorg.sharepoint.com/:f:/r/sites/MigWebPortal/Resources/CalSAWS%20Migration/Implementation/IPOC%20Reference%20Materials/County-Specific%20Checklists/Region%203/Humboldt?csf=1&amp;web=1&amp;e=hQ4LrQ" TargetMode="External"/><Relationship Id="rId17" Type="http://schemas.openxmlformats.org/officeDocument/2006/relationships/hyperlink" Target="https://calacesorg.sharepoint.com/:f:/r/sites/MigWebPortal/Resources/CalSAWS%20Migration/Implementation/IPOC%20Reference%20Materials/County-Specific%20Checklists/Region%203/Lake?csf=1&amp;web=1&amp;e=Eol0Rb" TargetMode="External"/><Relationship Id="rId25" Type="http://schemas.openxmlformats.org/officeDocument/2006/relationships/hyperlink" Target="https://calacesorg.sharepoint.com/:f:/r/sites/MigWebPortal/Resources/CalSAWS%20Migration/Implementation/IPOC%20Reference%20Materials/County-Specific%20Checklists/Region%202/Mono?csf=1&amp;web=1&amp;e=1opJaE" TargetMode="External"/><Relationship Id="rId33" Type="http://schemas.openxmlformats.org/officeDocument/2006/relationships/hyperlink" Target="https://calacesorg.sharepoint.com/:f:/r/sites/MigWebPortal/Resources/CalSAWS%20Migration/Implementation/IPOC%20Reference%20Materials/County-Specific%20Checklists/Region%204/San%20Joaquin?csf=1&amp;web=1&amp;e=yTkZ0E" TargetMode="External"/><Relationship Id="rId38" Type="http://schemas.openxmlformats.org/officeDocument/2006/relationships/hyperlink" Target="https://calacesorg.sharepoint.com/:f:/r/sites/MigWebPortal/Resources/CalSAWS%20Migration/Implementation/IPOC%20Reference%20Materials/County-Specific%20Checklists/Region%202/Sutter?csf=1&amp;web=1&amp;e=sA4RqV"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7.xml"/><Relationship Id="rId5" Type="http://schemas.openxmlformats.org/officeDocument/2006/relationships/image" Target="../media/image19.png"/><Relationship Id="rId4" Type="http://schemas.openxmlformats.org/officeDocument/2006/relationships/image" Target="../media/image18.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B568860-A5D2-454B-BD46-5AC9D2F20CB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22" y="0"/>
            <a:ext cx="2413631" cy="6852285"/>
          </a:xfrm>
          <a:prstGeom prst="rect">
            <a:avLst/>
          </a:prstGeom>
          <a:effectLst/>
        </p:spPr>
      </p:pic>
      <p:sp>
        <p:nvSpPr>
          <p:cNvPr id="6" name="Text Box 2">
            <a:extLst>
              <a:ext uri="{FF2B5EF4-FFF2-40B4-BE49-F238E27FC236}">
                <a16:creationId xmlns:a16="http://schemas.microsoft.com/office/drawing/2014/main" id="{9EB52E3D-33B9-514B-BC26-B14B55631C3A}"/>
              </a:ext>
            </a:extLst>
          </p:cNvPr>
          <p:cNvSpPr txBox="1">
            <a:spLocks noChangeArrowheads="1"/>
          </p:cNvSpPr>
          <p:nvPr/>
        </p:nvSpPr>
        <p:spPr bwMode="auto">
          <a:xfrm>
            <a:off x="2491934" y="1910884"/>
            <a:ext cx="1881162" cy="3515070"/>
          </a:xfrm>
          <a:prstGeom prst="rect">
            <a:avLst/>
          </a:prstGeom>
          <a:noFill/>
          <a:ln w="9525">
            <a:noFill/>
            <a:miter lim="800000"/>
            <a:headEnd/>
            <a:tailEnd/>
          </a:ln>
        </p:spPr>
        <p:txBody>
          <a:bodyPr rot="0" vert="horz" wrap="square" lIns="91440" tIns="45720" rIns="91440" bIns="45720" anchor="t" anchorCtr="0">
            <a:noAutofit/>
          </a:bodyPr>
          <a:lstStyle/>
          <a:p>
            <a:pPr algn="just">
              <a:lnSpc>
                <a:spcPct val="107000"/>
              </a:lnSpc>
              <a:spcAft>
                <a:spcPts val="800"/>
              </a:spcAft>
            </a:pPr>
            <a:r>
              <a:rPr lang="en-US" sz="900">
                <a:solidFill>
                  <a:srgbClr val="1A3292"/>
                </a:solidFill>
                <a:effectLst/>
                <a:latin typeface="Century Gothic" panose="020B0502020202020204" pitchFamily="34" charset="0"/>
                <a:ea typeface="Calibri" panose="020F0502020204030204" pitchFamily="34" charset="0"/>
                <a:cs typeface="Segoe UI" panose="020B0502040204020203" pitchFamily="34" charset="0"/>
              </a:rPr>
              <a:t>The </a:t>
            </a:r>
            <a:r>
              <a:rPr lang="en-US" sz="900" b="1">
                <a:solidFill>
                  <a:srgbClr val="1A3292"/>
                </a:solidFill>
                <a:effectLst/>
                <a:latin typeface="Century Gothic" panose="020B0502020202020204" pitchFamily="34" charset="0"/>
                <a:ea typeface="Calibri" panose="020F0502020204030204" pitchFamily="34" charset="0"/>
                <a:cs typeface="Segoe UI" panose="020B0502040204020203" pitchFamily="34" charset="0"/>
              </a:rPr>
              <a:t>Implementation Readiness Dashboard</a:t>
            </a:r>
            <a:r>
              <a:rPr lang="en-US" sz="900">
                <a:solidFill>
                  <a:srgbClr val="1A3292"/>
                </a:solidFill>
                <a:effectLst/>
                <a:latin typeface="Century Gothic" panose="020B0502020202020204" pitchFamily="34" charset="0"/>
                <a:ea typeface="Calibri" panose="020F0502020204030204" pitchFamily="34" charset="0"/>
                <a:cs typeface="Segoe UI" panose="020B0502040204020203" pitchFamily="34" charset="0"/>
              </a:rPr>
              <a:t> presents a </a:t>
            </a:r>
            <a:r>
              <a:rPr lang="en-US" sz="900" b="1">
                <a:solidFill>
                  <a:srgbClr val="1A3292"/>
                </a:solidFill>
                <a:effectLst/>
                <a:latin typeface="Century Gothic" panose="020B0502020202020204" pitchFamily="34" charset="0"/>
                <a:ea typeface="Calibri" panose="020F0502020204030204" pitchFamily="34" charset="0"/>
                <a:cs typeface="Segoe UI" panose="020B0502040204020203" pitchFamily="34" charset="0"/>
              </a:rPr>
              <a:t>high-level view of Project Readiness</a:t>
            </a:r>
            <a:r>
              <a:rPr lang="en-US" sz="900">
                <a:solidFill>
                  <a:srgbClr val="1A3292"/>
                </a:solidFill>
                <a:effectLst/>
                <a:latin typeface="Century Gothic" panose="020B0502020202020204" pitchFamily="34" charset="0"/>
                <a:ea typeface="Calibri" panose="020F0502020204030204" pitchFamily="34" charset="0"/>
                <a:cs typeface="Segoe UI" panose="020B0502040204020203" pitchFamily="34" charset="0"/>
              </a:rPr>
              <a:t> in the form of a stop light indicator for the previous and current reporting period. Readiness statuses are presented for each Readiness Area. The status of each Readiness Area is determined by timely Milestone completion (see Key below). Project Milestones are identified by project team leads and CalSAWS Project leadership. More detail on C-IV Migration, BenefitsCal, and Central Print progress can be found in the Implementation Readiness Packet. The information reflects data as of June 4, 2021.</a:t>
            </a:r>
            <a:br>
              <a:rPr lang="en-US" sz="900">
                <a:solidFill>
                  <a:srgbClr val="1A3292"/>
                </a:solidFill>
                <a:effectLst/>
                <a:latin typeface="Century Gothic" panose="020B0502020202020204" pitchFamily="34" charset="0"/>
                <a:ea typeface="Calibri" panose="020F0502020204030204" pitchFamily="34" charset="0"/>
                <a:cs typeface="Segoe UI" panose="020B0502040204020203" pitchFamily="34" charset="0"/>
              </a:rPr>
            </a:br>
            <a:br>
              <a:rPr lang="en-US" sz="900">
                <a:solidFill>
                  <a:srgbClr val="1A3292"/>
                </a:solidFill>
                <a:effectLst/>
                <a:latin typeface="Century Gothic" panose="020B0502020202020204" pitchFamily="34" charset="0"/>
                <a:ea typeface="Calibri" panose="020F0502020204030204" pitchFamily="34" charset="0"/>
                <a:cs typeface="Segoe UI" panose="020B0502040204020203" pitchFamily="34" charset="0"/>
              </a:rPr>
            </a:br>
            <a:r>
              <a:rPr lang="en-US" sz="800">
                <a:solidFill>
                  <a:srgbClr val="1A3292"/>
                </a:solidFill>
                <a:effectLst/>
                <a:latin typeface="Century Gothic" panose="020B0502020202020204" pitchFamily="34" charset="0"/>
                <a:ea typeface="Calibri" panose="020F0502020204030204" pitchFamily="34" charset="0"/>
                <a:cs typeface="Arial" panose="020B0604020202020204" pitchFamily="34" charset="0"/>
              </a:rPr>
              <a:t>*An Implementation Readiness Milestone is a critical-path activity for the C-IV Migration, BenefitsCal, Central Print Go-Live in September 2021.</a:t>
            </a:r>
            <a:endParaRPr lang="en-US" sz="900">
              <a:solidFill>
                <a:srgbClr val="1A3292"/>
              </a:solidFill>
              <a:effectLst/>
              <a:latin typeface="Century Gothic" panose="020B0502020202020204" pitchFamily="34" charset="0"/>
              <a:ea typeface="Calibri" panose="020F0502020204030204" pitchFamily="34" charset="0"/>
              <a:cs typeface="Arial" panose="020B0604020202020204" pitchFamily="34" charset="0"/>
            </a:endParaRPr>
          </a:p>
        </p:txBody>
      </p:sp>
      <p:graphicFrame>
        <p:nvGraphicFramePr>
          <p:cNvPr id="10" name="Table 10">
            <a:extLst>
              <a:ext uri="{FF2B5EF4-FFF2-40B4-BE49-F238E27FC236}">
                <a16:creationId xmlns:a16="http://schemas.microsoft.com/office/drawing/2014/main" id="{FCD27616-0A87-2F4C-8CBC-86AFE8A8404E}"/>
              </a:ext>
            </a:extLst>
          </p:cNvPr>
          <p:cNvGraphicFramePr>
            <a:graphicFrameLocks noGrp="1"/>
          </p:cNvGraphicFramePr>
          <p:nvPr>
            <p:extLst>
              <p:ext uri="{D42A27DB-BD31-4B8C-83A1-F6EECF244321}">
                <p14:modId xmlns:p14="http://schemas.microsoft.com/office/powerpoint/2010/main" val="1259661844"/>
              </p:ext>
            </p:extLst>
          </p:nvPr>
        </p:nvGraphicFramePr>
        <p:xfrm>
          <a:off x="4450079" y="6478868"/>
          <a:ext cx="7603369" cy="335280"/>
        </p:xfrm>
        <a:graphic>
          <a:graphicData uri="http://schemas.openxmlformats.org/drawingml/2006/table">
            <a:tbl>
              <a:tblPr firstRow="1" bandRow="1">
                <a:tableStyleId>{5C22544A-7EE6-4342-B048-85BDC9FD1C3A}</a:tableStyleId>
              </a:tblPr>
              <a:tblGrid>
                <a:gridCol w="755366">
                  <a:extLst>
                    <a:ext uri="{9D8B030D-6E8A-4147-A177-3AD203B41FA5}">
                      <a16:colId xmlns:a16="http://schemas.microsoft.com/office/drawing/2014/main" val="4224805775"/>
                    </a:ext>
                  </a:extLst>
                </a:gridCol>
                <a:gridCol w="755366">
                  <a:extLst>
                    <a:ext uri="{9D8B030D-6E8A-4147-A177-3AD203B41FA5}">
                      <a16:colId xmlns:a16="http://schemas.microsoft.com/office/drawing/2014/main" val="182719288"/>
                    </a:ext>
                  </a:extLst>
                </a:gridCol>
                <a:gridCol w="755366">
                  <a:extLst>
                    <a:ext uri="{9D8B030D-6E8A-4147-A177-3AD203B41FA5}">
                      <a16:colId xmlns:a16="http://schemas.microsoft.com/office/drawing/2014/main" val="2403769047"/>
                    </a:ext>
                  </a:extLst>
                </a:gridCol>
                <a:gridCol w="755366">
                  <a:extLst>
                    <a:ext uri="{9D8B030D-6E8A-4147-A177-3AD203B41FA5}">
                      <a16:colId xmlns:a16="http://schemas.microsoft.com/office/drawing/2014/main" val="3133822401"/>
                    </a:ext>
                  </a:extLst>
                </a:gridCol>
                <a:gridCol w="755366">
                  <a:extLst>
                    <a:ext uri="{9D8B030D-6E8A-4147-A177-3AD203B41FA5}">
                      <a16:colId xmlns:a16="http://schemas.microsoft.com/office/drawing/2014/main" val="658198608"/>
                    </a:ext>
                  </a:extLst>
                </a:gridCol>
                <a:gridCol w="755366">
                  <a:extLst>
                    <a:ext uri="{9D8B030D-6E8A-4147-A177-3AD203B41FA5}">
                      <a16:colId xmlns:a16="http://schemas.microsoft.com/office/drawing/2014/main" val="1828504824"/>
                    </a:ext>
                  </a:extLst>
                </a:gridCol>
                <a:gridCol w="755366">
                  <a:extLst>
                    <a:ext uri="{9D8B030D-6E8A-4147-A177-3AD203B41FA5}">
                      <a16:colId xmlns:a16="http://schemas.microsoft.com/office/drawing/2014/main" val="963963104"/>
                    </a:ext>
                  </a:extLst>
                </a:gridCol>
                <a:gridCol w="755366">
                  <a:extLst>
                    <a:ext uri="{9D8B030D-6E8A-4147-A177-3AD203B41FA5}">
                      <a16:colId xmlns:a16="http://schemas.microsoft.com/office/drawing/2014/main" val="1514204077"/>
                    </a:ext>
                  </a:extLst>
                </a:gridCol>
                <a:gridCol w="755366">
                  <a:extLst>
                    <a:ext uri="{9D8B030D-6E8A-4147-A177-3AD203B41FA5}">
                      <a16:colId xmlns:a16="http://schemas.microsoft.com/office/drawing/2014/main" val="1330512396"/>
                    </a:ext>
                  </a:extLst>
                </a:gridCol>
                <a:gridCol w="805075">
                  <a:extLst>
                    <a:ext uri="{9D8B030D-6E8A-4147-A177-3AD203B41FA5}">
                      <a16:colId xmlns:a16="http://schemas.microsoft.com/office/drawing/2014/main" val="2456267037"/>
                    </a:ext>
                  </a:extLst>
                </a:gridCol>
              </a:tblGrid>
              <a:tr h="179863">
                <a:tc>
                  <a:txBody>
                    <a:bodyPr/>
                    <a:lstStyle/>
                    <a:p>
                      <a:pPr algn="ctr"/>
                      <a:r>
                        <a:rPr lang="en-US" sz="800">
                          <a:solidFill>
                            <a:srgbClr val="262626"/>
                          </a:solidFill>
                          <a:latin typeface="Century Gothic" panose="020B0502020202020204" pitchFamily="34" charset="0"/>
                        </a:rPr>
                        <a:t>NS</a:t>
                      </a:r>
                    </a:p>
                  </a:txBody>
                  <a:tcPr anchor="ctr">
                    <a:lnL w="12700" cap="flat" cmpd="sng" algn="ctr">
                      <a:solidFill>
                        <a:srgbClr val="BFBFBF"/>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a:r>
                        <a:rPr lang="en-US" sz="800">
                          <a:solidFill>
                            <a:srgbClr val="262626"/>
                          </a:solidFill>
                          <a:latin typeface="Century Gothic" panose="020B0502020202020204" pitchFamily="34" charset="0"/>
                        </a:rPr>
                        <a:t>Not Started</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800">
                          <a:latin typeface="Century Gothic" panose="020B0502020202020204" pitchFamily="34" charset="0"/>
                        </a:rPr>
                        <a:t>G</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solidFill>
                      <a:srgbClr val="88AF4B"/>
                    </a:solidFill>
                  </a:tcPr>
                </a:tc>
                <a:tc>
                  <a:txBody>
                    <a:bodyPr/>
                    <a:lstStyle/>
                    <a:p>
                      <a:pPr algn="ctr"/>
                      <a:r>
                        <a:rPr lang="en-US" sz="800">
                          <a:solidFill>
                            <a:srgbClr val="262626"/>
                          </a:solidFill>
                          <a:latin typeface="Century Gothic" panose="020B0502020202020204" pitchFamily="34" charset="0"/>
                        </a:rPr>
                        <a:t>On Schedule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800">
                          <a:solidFill>
                            <a:srgbClr val="262626"/>
                          </a:solidFill>
                          <a:latin typeface="Century Gothic" panose="020B0502020202020204" pitchFamily="34" charset="0"/>
                        </a:rPr>
                        <a:t>Y</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solidFill>
                      <a:srgbClr val="FCD02F"/>
                    </a:solidFill>
                  </a:tcPr>
                </a:tc>
                <a:tc>
                  <a:txBody>
                    <a:bodyPr/>
                    <a:lstStyle/>
                    <a:p>
                      <a:pPr algn="ctr"/>
                      <a:r>
                        <a:rPr lang="en-US" sz="800">
                          <a:solidFill>
                            <a:srgbClr val="262626"/>
                          </a:solidFill>
                          <a:latin typeface="Century Gothic" panose="020B0502020202020204" pitchFamily="34" charset="0"/>
                        </a:rPr>
                        <a:t>&lt;14 Days Late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800">
                          <a:latin typeface="Century Gothic" panose="020B0502020202020204" pitchFamily="34" charset="0"/>
                        </a:rPr>
                        <a:t>R</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pPr algn="ctr"/>
                      <a:r>
                        <a:rPr lang="en-US" sz="800">
                          <a:solidFill>
                            <a:srgbClr val="262626"/>
                          </a:solidFill>
                          <a:latin typeface="Century Gothic" panose="020B0502020202020204" pitchFamily="34" charset="0"/>
                        </a:rPr>
                        <a:t>&gt;=14 Days Late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800">
                          <a:latin typeface="Century Gothic" panose="020B0502020202020204" pitchFamily="34" charset="0"/>
                        </a:rPr>
                        <a:t>C</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solidFill>
                      <a:srgbClr val="1A3292"/>
                    </a:solidFill>
                  </a:tcPr>
                </a:tc>
                <a:tc>
                  <a:txBody>
                    <a:bodyPr/>
                    <a:lstStyle/>
                    <a:p>
                      <a:pPr algn="ctr"/>
                      <a:r>
                        <a:rPr lang="en-US" sz="800">
                          <a:solidFill>
                            <a:srgbClr val="262626"/>
                          </a:solidFill>
                          <a:latin typeface="Century Gothic" panose="020B0502020202020204" pitchFamily="34" charset="0"/>
                        </a:rPr>
                        <a:t>Complete</a:t>
                      </a:r>
                    </a:p>
                  </a:txBody>
                  <a:tcPr anchor="ctr">
                    <a:lnL w="12700" cap="flat" cmpd="sng" algn="ctr">
                      <a:no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6904161"/>
                  </a:ext>
                </a:extLst>
              </a:tr>
            </a:tbl>
          </a:graphicData>
        </a:graphic>
      </p:graphicFrame>
      <p:sp>
        <p:nvSpPr>
          <p:cNvPr id="11" name="Rectangle 10">
            <a:extLst>
              <a:ext uri="{FF2B5EF4-FFF2-40B4-BE49-F238E27FC236}">
                <a16:creationId xmlns:a16="http://schemas.microsoft.com/office/drawing/2014/main" id="{C3B6E20E-BBB3-2545-A774-49996DFCDB80}"/>
              </a:ext>
            </a:extLst>
          </p:cNvPr>
          <p:cNvSpPr/>
          <p:nvPr/>
        </p:nvSpPr>
        <p:spPr>
          <a:xfrm>
            <a:off x="4450078" y="43851"/>
            <a:ext cx="7603375" cy="484632"/>
          </a:xfrm>
          <a:prstGeom prst="rect">
            <a:avLst/>
          </a:prstGeom>
          <a:solidFill>
            <a:srgbClr val="1A3292"/>
          </a:solidFill>
          <a:ln>
            <a:solidFill>
              <a:srgbClr val="1A329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US" sz="2200">
                <a:effectLst/>
                <a:latin typeface="Century Gothic" panose="020B0502020202020204" pitchFamily="34" charset="0"/>
                <a:ea typeface="Calibri" panose="020F0502020204030204" pitchFamily="34" charset="0"/>
                <a:cs typeface="Arial" panose="020B0604020202020204" pitchFamily="34" charset="0"/>
              </a:rPr>
              <a:t> </a:t>
            </a:r>
            <a:r>
              <a:rPr lang="en-US">
                <a:effectLst/>
                <a:latin typeface="Century Gothic" panose="020B0502020202020204" pitchFamily="34" charset="0"/>
                <a:ea typeface="Calibri" panose="020F0502020204030204" pitchFamily="34" charset="0"/>
                <a:cs typeface="Arial" panose="020B0604020202020204" pitchFamily="34" charset="0"/>
              </a:rPr>
              <a:t>CalSAWS, BenefitsCal, &amp; Central Print Readiness Summary</a:t>
            </a:r>
            <a:endParaRPr lang="en-US" sz="2200">
              <a:effectLst/>
              <a:latin typeface="Century Gothic" panose="020B0502020202020204" pitchFamily="34" charset="0"/>
              <a:ea typeface="Calibri" panose="020F0502020204030204" pitchFamily="34" charset="0"/>
              <a:cs typeface="Arial" panose="020B0604020202020204" pitchFamily="34" charset="0"/>
            </a:endParaRPr>
          </a:p>
        </p:txBody>
      </p:sp>
      <p:graphicFrame>
        <p:nvGraphicFramePr>
          <p:cNvPr id="31" name="Table 30">
            <a:extLst>
              <a:ext uri="{FF2B5EF4-FFF2-40B4-BE49-F238E27FC236}">
                <a16:creationId xmlns:a16="http://schemas.microsoft.com/office/drawing/2014/main" id="{94CB70FC-D807-41A6-A989-50C3F79E21D3}"/>
              </a:ext>
            </a:extLst>
          </p:cNvPr>
          <p:cNvGraphicFramePr>
            <a:graphicFrameLocks noGrp="1"/>
          </p:cNvGraphicFramePr>
          <p:nvPr>
            <p:extLst>
              <p:ext uri="{D42A27DB-BD31-4B8C-83A1-F6EECF244321}">
                <p14:modId xmlns:p14="http://schemas.microsoft.com/office/powerpoint/2010/main" val="1416504088"/>
              </p:ext>
            </p:extLst>
          </p:nvPr>
        </p:nvGraphicFramePr>
        <p:xfrm>
          <a:off x="4450078" y="648674"/>
          <a:ext cx="7603368" cy="5705234"/>
        </p:xfrm>
        <a:graphic>
          <a:graphicData uri="http://schemas.openxmlformats.org/drawingml/2006/table">
            <a:tbl>
              <a:tblPr/>
              <a:tblGrid>
                <a:gridCol w="1743948">
                  <a:extLst>
                    <a:ext uri="{9D8B030D-6E8A-4147-A177-3AD203B41FA5}">
                      <a16:colId xmlns:a16="http://schemas.microsoft.com/office/drawing/2014/main" val="3554544703"/>
                    </a:ext>
                  </a:extLst>
                </a:gridCol>
                <a:gridCol w="2044957">
                  <a:extLst>
                    <a:ext uri="{9D8B030D-6E8A-4147-A177-3AD203B41FA5}">
                      <a16:colId xmlns:a16="http://schemas.microsoft.com/office/drawing/2014/main" val="918786887"/>
                    </a:ext>
                  </a:extLst>
                </a:gridCol>
                <a:gridCol w="1124949">
                  <a:extLst>
                    <a:ext uri="{9D8B030D-6E8A-4147-A177-3AD203B41FA5}">
                      <a16:colId xmlns:a16="http://schemas.microsoft.com/office/drawing/2014/main" val="3898710439"/>
                    </a:ext>
                  </a:extLst>
                </a:gridCol>
                <a:gridCol w="1344757">
                  <a:extLst>
                    <a:ext uri="{9D8B030D-6E8A-4147-A177-3AD203B41FA5}">
                      <a16:colId xmlns:a16="http://schemas.microsoft.com/office/drawing/2014/main" val="3149306185"/>
                    </a:ext>
                  </a:extLst>
                </a:gridCol>
                <a:gridCol w="1344757">
                  <a:extLst>
                    <a:ext uri="{9D8B030D-6E8A-4147-A177-3AD203B41FA5}">
                      <a16:colId xmlns:a16="http://schemas.microsoft.com/office/drawing/2014/main" val="1149488132"/>
                    </a:ext>
                  </a:extLst>
                </a:gridCol>
              </a:tblGrid>
              <a:tr h="257612">
                <a:tc>
                  <a:txBody>
                    <a:bodyPr/>
                    <a:lstStyle/>
                    <a:p>
                      <a:pPr marL="0" marR="0" algn="ctr">
                        <a:lnSpc>
                          <a:spcPct val="107000"/>
                        </a:lnSpc>
                        <a:spcBef>
                          <a:spcPts val="0"/>
                        </a:spcBef>
                        <a:spcAft>
                          <a:spcPts val="0"/>
                        </a:spcAft>
                      </a:pPr>
                      <a:r>
                        <a:rPr lang="en-US" sz="1000" b="1" u="none" kern="1200">
                          <a:solidFill>
                            <a:srgbClr val="FFFFFF"/>
                          </a:solidFill>
                          <a:effectLst/>
                          <a:latin typeface="Century Gothic"/>
                          <a:ea typeface="Times New Roman" panose="02020603050405020304" pitchFamily="18" charset="0"/>
                          <a:cs typeface="Century Gothic" panose="020B0502020202020204" pitchFamily="34" charset="0"/>
                        </a:rPr>
                        <a:t>Area</a:t>
                      </a:r>
                      <a:endParaRPr lang="en-US" sz="1000" u="none">
                        <a:effectLst/>
                        <a:latin typeface="Century Gothic"/>
                        <a:ea typeface="Calibri" panose="020F0502020204030204" pitchFamily="34" charset="0"/>
                        <a:cs typeface="Arial" panose="020B0604020202020204" pitchFamily="34" charset="0"/>
                      </a:endParaRPr>
                    </a:p>
                  </a:txBody>
                  <a:tcPr marL="43859" marR="43859" marT="22120" marB="22120" anchor="ctr">
                    <a:lnL w="1270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1270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1A3292"/>
                    </a:solidFill>
                  </a:tcPr>
                </a:tc>
                <a:tc>
                  <a:txBody>
                    <a:bodyPr/>
                    <a:lstStyle/>
                    <a:p>
                      <a:pPr marL="0" marR="0" algn="ctr">
                        <a:lnSpc>
                          <a:spcPct val="107000"/>
                        </a:lnSpc>
                        <a:spcBef>
                          <a:spcPts val="0"/>
                        </a:spcBef>
                        <a:spcAft>
                          <a:spcPts val="0"/>
                        </a:spcAft>
                      </a:pPr>
                      <a:r>
                        <a:rPr lang="en-US" sz="1000" b="1" u="none" kern="1200">
                          <a:solidFill>
                            <a:srgbClr val="FFFFFF"/>
                          </a:solidFill>
                          <a:effectLst/>
                          <a:latin typeface="Century Gothic"/>
                          <a:ea typeface="Times New Roman" panose="02020603050405020304" pitchFamily="18" charset="0"/>
                          <a:cs typeface="Century Gothic" panose="020B0502020202020204" pitchFamily="34" charset="0"/>
                        </a:rPr>
                        <a:t>Category</a:t>
                      </a:r>
                      <a:endParaRPr lang="en-US" sz="1000" u="none">
                        <a:effectLst/>
                        <a:latin typeface="Century Gothic"/>
                        <a:ea typeface="Calibri" panose="020F0502020204030204" pitchFamily="34" charset="0"/>
                        <a:cs typeface="Arial" panose="020B0604020202020204" pitchFamily="34" charset="0"/>
                      </a:endParaRPr>
                    </a:p>
                  </a:txBody>
                  <a:tcPr marL="43859" marR="43859" marT="22120" marB="221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1270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1A3292"/>
                    </a:solidFill>
                  </a:tcPr>
                </a:tc>
                <a:tc>
                  <a:txBody>
                    <a:bodyPr/>
                    <a:lstStyle/>
                    <a:p>
                      <a:pPr marL="0" marR="0" algn="ctr">
                        <a:lnSpc>
                          <a:spcPct val="107000"/>
                        </a:lnSpc>
                        <a:spcBef>
                          <a:spcPts val="0"/>
                        </a:spcBef>
                        <a:spcAft>
                          <a:spcPts val="0"/>
                        </a:spcAft>
                      </a:pPr>
                      <a:r>
                        <a:rPr lang="en-US" sz="1000" b="1" u="none" kern="1200">
                          <a:solidFill>
                            <a:srgbClr val="FFFFFF"/>
                          </a:solidFill>
                          <a:effectLst/>
                          <a:latin typeface="Century Gothic"/>
                          <a:ea typeface="Times New Roman" panose="02020603050405020304" pitchFamily="18" charset="0"/>
                          <a:cs typeface="Century Gothic" panose="020B0502020202020204" pitchFamily="34" charset="0"/>
                        </a:rPr>
                        <a:t>CalSAWS</a:t>
                      </a:r>
                      <a:endParaRPr lang="en-US" sz="1000" u="none">
                        <a:effectLst/>
                        <a:latin typeface="Century Gothic"/>
                        <a:ea typeface="Calibri" panose="020F0502020204030204" pitchFamily="34" charset="0"/>
                        <a:cs typeface="Arial" panose="020B0604020202020204" pitchFamily="34" charset="0"/>
                      </a:endParaRPr>
                    </a:p>
                  </a:txBody>
                  <a:tcPr marL="43859" marR="43859" marT="22120" marB="221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1270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1A3292"/>
                    </a:solidFill>
                  </a:tcPr>
                </a:tc>
                <a:tc>
                  <a:txBody>
                    <a:bodyPr/>
                    <a:lstStyle/>
                    <a:p>
                      <a:pPr marL="0" marR="0" algn="ctr">
                        <a:lnSpc>
                          <a:spcPct val="107000"/>
                        </a:lnSpc>
                        <a:spcBef>
                          <a:spcPts val="0"/>
                        </a:spcBef>
                        <a:spcAft>
                          <a:spcPts val="0"/>
                        </a:spcAft>
                      </a:pPr>
                      <a:r>
                        <a:rPr lang="en-US" sz="1000" b="1" u="none" kern="1200">
                          <a:solidFill>
                            <a:srgbClr val="FFFFFF"/>
                          </a:solidFill>
                          <a:effectLst/>
                          <a:latin typeface="Century Gothic"/>
                          <a:ea typeface="Times New Roman" panose="02020603050405020304" pitchFamily="18" charset="0"/>
                          <a:cs typeface="Century Gothic" panose="020B0502020202020204" pitchFamily="34" charset="0"/>
                        </a:rPr>
                        <a:t>BenefitsCal</a:t>
                      </a:r>
                      <a:endParaRPr lang="en-US" sz="1000" u="none">
                        <a:effectLst/>
                        <a:latin typeface="Century Gothic"/>
                        <a:ea typeface="Calibri" panose="020F0502020204030204" pitchFamily="34" charset="0"/>
                        <a:cs typeface="Arial" panose="020B0604020202020204" pitchFamily="34" charset="0"/>
                      </a:endParaRPr>
                    </a:p>
                  </a:txBody>
                  <a:tcPr marL="43859" marR="43859" marT="22120" marB="221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1270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1A3292"/>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000" b="1" u="none" kern="1200">
                          <a:solidFill>
                            <a:srgbClr val="FFFFFF"/>
                          </a:solidFill>
                          <a:effectLst/>
                          <a:latin typeface="Century Gothic"/>
                          <a:ea typeface="Times New Roman" panose="02020603050405020304" pitchFamily="18" charset="0"/>
                          <a:cs typeface="Century Gothic" panose="020B0502020202020204" pitchFamily="34" charset="0"/>
                        </a:rPr>
                        <a:t>Central Print</a:t>
                      </a:r>
                      <a:endParaRPr lang="en-US" sz="1000" u="none">
                        <a:effectLst/>
                        <a:latin typeface="Century Gothic"/>
                        <a:ea typeface="Calibri" panose="020F0502020204030204" pitchFamily="34" charset="0"/>
                        <a:cs typeface="Arial" panose="020B0604020202020204" pitchFamily="34" charset="0"/>
                      </a:endParaRPr>
                    </a:p>
                  </a:txBody>
                  <a:tcPr marL="43859" marR="43859" marT="22120" marB="22120" anchor="ctr">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1270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1A3292"/>
                    </a:solidFill>
                  </a:tcPr>
                </a:tc>
                <a:extLst>
                  <a:ext uri="{0D108BD9-81ED-4DB2-BD59-A6C34878D82A}">
                    <a16:rowId xmlns:a16="http://schemas.microsoft.com/office/drawing/2014/main" val="1294003327"/>
                  </a:ext>
                </a:extLst>
              </a:tr>
              <a:tr h="217935">
                <a:tc rowSpan="5">
                  <a:txBody>
                    <a:bodyPr/>
                    <a:lstStyle/>
                    <a:p>
                      <a:pPr marL="0" marR="0">
                        <a:lnSpc>
                          <a:spcPct val="107000"/>
                        </a:lnSpc>
                        <a:spcBef>
                          <a:spcPts val="0"/>
                        </a:spcBef>
                        <a:spcAft>
                          <a:spcPts val="0"/>
                        </a:spcAft>
                      </a:pPr>
                      <a:r>
                        <a:rPr lang="en-US" sz="1000" b="1" u="none" baseline="0">
                          <a:solidFill>
                            <a:srgbClr val="262626"/>
                          </a:solidFill>
                          <a:effectLst/>
                          <a:uFill>
                            <a:solidFill>
                              <a:srgbClr val="FFFFFF"/>
                            </a:solidFill>
                          </a:uFill>
                          <a:latin typeface="Century Gothic"/>
                          <a:ea typeface="Times New Roman" panose="02020603050405020304" pitchFamily="18" charset="0"/>
                          <a:cs typeface="Times New Roman"/>
                          <a:hlinkClick r:id="rId4" tooltip="Software that performs a specific function directly for an end user or, in some cases, for another application. An application can be self-contained or a group of programs. The program is a set of operations that runs the application for the user.">
                            <a:extLst>
                              <a:ext uri="{A12FA001-AC4F-418D-AE19-62706E023703}">
                                <ahyp:hlinkClr xmlns:ahyp="http://schemas.microsoft.com/office/drawing/2018/hyperlinkcolor" val="tx"/>
                              </a:ext>
                            </a:extLst>
                          </a:hlinkClick>
                        </a:rPr>
                        <a:t>Application</a:t>
                      </a:r>
                      <a:endParaRPr lang="en-US" sz="1000" b="1" u="none" baseline="0">
                        <a:solidFill>
                          <a:srgbClr val="262626"/>
                        </a:solidFill>
                        <a:effectLst/>
                        <a:uFill>
                          <a:solidFill>
                            <a:srgbClr val="FFFFFF"/>
                          </a:solidFill>
                        </a:uFill>
                        <a:latin typeface="Century Gothic"/>
                        <a:ea typeface="Calibri" panose="020F0502020204030204" pitchFamily="34" charset="0"/>
                        <a:cs typeface="Times New Roman"/>
                      </a:endParaRPr>
                    </a:p>
                  </a:txBody>
                  <a:tcPr marL="43859" marR="43859" marT="22120" marB="22120" anchor="ctr">
                    <a:lnL w="1270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tcPr>
                </a:tc>
                <a:tc>
                  <a:txBody>
                    <a:bodyPr/>
                    <a:lstStyle/>
                    <a:p>
                      <a:pPr marL="0" marR="0">
                        <a:lnSpc>
                          <a:spcPct val="107000"/>
                        </a:lnSpc>
                        <a:spcBef>
                          <a:spcPts val="0"/>
                        </a:spcBef>
                        <a:spcAft>
                          <a:spcPts val="0"/>
                        </a:spcAft>
                      </a:pPr>
                      <a:r>
                        <a:rPr lang="en-US" sz="800" u="none" baseline="0">
                          <a:solidFill>
                            <a:srgbClr val="262626"/>
                          </a:solidFill>
                          <a:effectLst/>
                          <a:uFill>
                            <a:solidFill>
                              <a:srgbClr val="FFFFFF"/>
                            </a:solidFill>
                          </a:uFill>
                          <a:latin typeface="Century Gothic"/>
                          <a:ea typeface="Times New Roman" panose="02020603050405020304" pitchFamily="18" charset="0"/>
                          <a:cs typeface="Times New Roman"/>
                          <a:hlinkClick r:id="rId4" tooltip="The creation of plans, schematics, wire frames, and documentation to communicate the design of the application and its component or interfacing parts.">
                            <a:extLst>
                              <a:ext uri="{A12FA001-AC4F-418D-AE19-62706E023703}">
                                <ahyp:hlinkClr xmlns:ahyp="http://schemas.microsoft.com/office/drawing/2018/hyperlinkcolor" val="tx"/>
                              </a:ext>
                            </a:extLst>
                          </a:hlinkClick>
                        </a:rPr>
                        <a:t>Desi</a:t>
                      </a:r>
                      <a:r>
                        <a:rPr lang="en-US" sz="800" u="none" baseline="0">
                          <a:solidFill>
                            <a:srgbClr val="262626"/>
                          </a:solidFill>
                          <a:effectLst/>
                          <a:uFill>
                            <a:solidFill>
                              <a:srgbClr val="FFFFFF"/>
                            </a:solidFill>
                          </a:uFill>
                          <a:latin typeface="Century Gothic"/>
                          <a:ea typeface="Times New Roman" panose="02020603050405020304" pitchFamily="18" charset="0"/>
                          <a:cs typeface="Times New Roman"/>
                        </a:rPr>
                        <a:t>g</a:t>
                      </a:r>
                      <a:r>
                        <a:rPr lang="en-US" sz="800" u="none" baseline="0">
                          <a:solidFill>
                            <a:srgbClr val="262626"/>
                          </a:solidFill>
                          <a:effectLst/>
                          <a:uFill>
                            <a:solidFill>
                              <a:srgbClr val="FFFFFF"/>
                            </a:solidFill>
                          </a:uFill>
                          <a:latin typeface="Century Gothic"/>
                          <a:ea typeface="Times New Roman" panose="02020603050405020304" pitchFamily="18" charset="0"/>
                          <a:cs typeface="Times New Roman"/>
                          <a:hlinkClick r:id="rId4" tooltip="The creation of plans, schematics, wire frames, and documentation to communicate the design of the application and its component or interfacing parts.">
                            <a:extLst>
                              <a:ext uri="{A12FA001-AC4F-418D-AE19-62706E023703}">
                                <ahyp:hlinkClr xmlns:ahyp="http://schemas.microsoft.com/office/drawing/2018/hyperlinkcolor" val="tx"/>
                              </a:ext>
                            </a:extLst>
                          </a:hlinkClick>
                        </a:rPr>
                        <a:t>n</a:t>
                      </a:r>
                      <a:endParaRPr lang="en-US" sz="800" u="none" baseline="0">
                        <a:solidFill>
                          <a:srgbClr val="262626"/>
                        </a:solidFill>
                        <a:effectLst/>
                        <a:uFill>
                          <a:solidFill>
                            <a:srgbClr val="FFFFFF"/>
                          </a:solidFill>
                        </a:uFill>
                        <a:latin typeface="Century Gothic"/>
                        <a:ea typeface="Calibri" panose="020F0502020204030204" pitchFamily="34" charset="0"/>
                        <a:cs typeface="Times New Roman"/>
                      </a:endParaRPr>
                    </a:p>
                  </a:txBody>
                  <a:tcPr marL="43859" marR="43859" marT="22120" marB="22120">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u="none" kern="1200">
                          <a:solidFill>
                            <a:srgbClr val="FFFFFF"/>
                          </a:solidFill>
                          <a:effectLst/>
                          <a:latin typeface="Century Gothic"/>
                          <a:ea typeface="Open Sans" panose="020B0606030504020204" pitchFamily="34" charset="0"/>
                          <a:cs typeface="Open Sans" panose="020B0606030504020204" pitchFamily="34" charset="0"/>
                        </a:rPr>
                        <a:t>C</a:t>
                      </a:r>
                      <a:endParaRPr lang="en-US" sz="1000" b="1" u="none">
                        <a:solidFill>
                          <a:srgbClr val="FFFFFF"/>
                        </a:solidFill>
                        <a:effectLst/>
                        <a:latin typeface="Century Gothic"/>
                        <a:ea typeface="Calibri" panose="020F0502020204030204" pitchFamily="34" charset="0"/>
                        <a:cs typeface="Arial" panose="020B0604020202020204" pitchFamily="34" charset="0"/>
                      </a:endParaRPr>
                    </a:p>
                  </a:txBody>
                  <a:tcPr marL="43859" marR="43859" marT="22120" marB="221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1A3292"/>
                    </a:solidFill>
                  </a:tcPr>
                </a:tc>
                <a:tc>
                  <a:txBody>
                    <a:bodyPr/>
                    <a:lstStyle/>
                    <a:p>
                      <a:pPr marL="0" marR="0" algn="ctr">
                        <a:lnSpc>
                          <a:spcPct val="107000"/>
                        </a:lnSpc>
                        <a:spcBef>
                          <a:spcPts val="0"/>
                        </a:spcBef>
                        <a:spcAft>
                          <a:spcPts val="0"/>
                        </a:spcAft>
                      </a:pPr>
                      <a:r>
                        <a:rPr lang="en-US" sz="1000" b="1" u="none" kern="1200">
                          <a:solidFill>
                            <a:srgbClr val="FFFFFF"/>
                          </a:solidFill>
                          <a:effectLst/>
                          <a:latin typeface="Century Gothic"/>
                          <a:ea typeface="Open Sans" panose="020B0606030504020204" pitchFamily="34" charset="0"/>
                          <a:cs typeface="Open Sans" panose="020B0606030504020204" pitchFamily="34" charset="0"/>
                        </a:rPr>
                        <a:t>C</a:t>
                      </a:r>
                      <a:endParaRPr lang="en-US" sz="1000" b="1" u="none">
                        <a:solidFill>
                          <a:srgbClr val="FFFFFF"/>
                        </a:solidFill>
                        <a:effectLst/>
                        <a:latin typeface="Century Gothic"/>
                        <a:ea typeface="Calibri" panose="020F0502020204030204" pitchFamily="34" charset="0"/>
                        <a:cs typeface="Arial" panose="020B0604020202020204" pitchFamily="34" charset="0"/>
                      </a:endParaRPr>
                    </a:p>
                  </a:txBody>
                  <a:tcPr marL="43859" marR="43859" marT="22120" marB="221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1A3292"/>
                    </a:solidFill>
                  </a:tcPr>
                </a:tc>
                <a:tc>
                  <a:txBody>
                    <a:bodyPr/>
                    <a:lstStyle/>
                    <a:p>
                      <a:pPr marL="0" marR="0" algn="ctr">
                        <a:lnSpc>
                          <a:spcPct val="107000"/>
                        </a:lnSpc>
                        <a:spcBef>
                          <a:spcPts val="0"/>
                        </a:spcBef>
                        <a:spcAft>
                          <a:spcPts val="0"/>
                        </a:spcAft>
                      </a:pPr>
                      <a:r>
                        <a:rPr lang="en-US" sz="1000" b="1" u="none">
                          <a:solidFill>
                            <a:srgbClr val="262626"/>
                          </a:solidFill>
                          <a:effectLst/>
                          <a:latin typeface="Century Gothic"/>
                          <a:ea typeface="Calibri" panose="020F0502020204030204" pitchFamily="34" charset="0"/>
                          <a:cs typeface="Arial" panose="020B0604020202020204" pitchFamily="34" charset="0"/>
                        </a:rPr>
                        <a:t>N/A</a:t>
                      </a:r>
                    </a:p>
                  </a:txBody>
                  <a:tcPr marL="43859" marR="43859" marT="22120" marB="22120" anchor="ctr">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noFill/>
                  </a:tcPr>
                </a:tc>
                <a:extLst>
                  <a:ext uri="{0D108BD9-81ED-4DB2-BD59-A6C34878D82A}">
                    <a16:rowId xmlns:a16="http://schemas.microsoft.com/office/drawing/2014/main" val="1530327957"/>
                  </a:ext>
                </a:extLst>
              </a:tr>
              <a:tr h="217935">
                <a:tc vMerge="1">
                  <a:txBody>
                    <a:bodyPr/>
                    <a:lstStyle/>
                    <a:p>
                      <a:endParaRPr lang="en-US"/>
                    </a:p>
                  </a:txBody>
                  <a:tcPr/>
                </a:tc>
                <a:tc>
                  <a:txBody>
                    <a:bodyPr/>
                    <a:lstStyle/>
                    <a:p>
                      <a:pPr marL="0" marR="0">
                        <a:lnSpc>
                          <a:spcPct val="107000"/>
                        </a:lnSpc>
                        <a:spcBef>
                          <a:spcPts val="0"/>
                        </a:spcBef>
                        <a:spcAft>
                          <a:spcPts val="0"/>
                        </a:spcAft>
                      </a:pPr>
                      <a:r>
                        <a:rPr lang="en-US" sz="800" u="none" baseline="0">
                          <a:solidFill>
                            <a:srgbClr val="262626"/>
                          </a:solidFill>
                          <a:effectLst/>
                          <a:uFill>
                            <a:solidFill>
                              <a:srgbClr val="FFFFFF"/>
                            </a:solidFill>
                          </a:uFill>
                          <a:latin typeface="Century Gothic"/>
                          <a:ea typeface="Times New Roman" panose="02020603050405020304" pitchFamily="18" charset="0"/>
                          <a:cs typeface="Times New Roman"/>
                          <a:hlinkClick r:id="rId4" tooltip="The coding and assembly of modules per approved design to create system functionality and interoperability.">
                            <a:extLst>
                              <a:ext uri="{A12FA001-AC4F-418D-AE19-62706E023703}">
                                <ahyp:hlinkClr xmlns:ahyp="http://schemas.microsoft.com/office/drawing/2018/hyperlinkcolor" val="tx"/>
                              </a:ext>
                            </a:extLst>
                          </a:hlinkClick>
                        </a:rPr>
                        <a:t>Development</a:t>
                      </a:r>
                      <a:endParaRPr lang="en-US" sz="800" u="none" baseline="0">
                        <a:solidFill>
                          <a:srgbClr val="262626"/>
                        </a:solidFill>
                        <a:effectLst/>
                        <a:uFill>
                          <a:solidFill>
                            <a:srgbClr val="FFFFFF"/>
                          </a:solidFill>
                        </a:uFill>
                        <a:latin typeface="Century Gothic"/>
                        <a:ea typeface="Calibri" panose="020F0502020204030204" pitchFamily="34" charset="0"/>
                        <a:cs typeface="Times New Roman"/>
                      </a:endParaRPr>
                    </a:p>
                  </a:txBody>
                  <a:tcPr marL="43859" marR="43859" marT="22120" marB="22120">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u="none" kern="1200">
                          <a:solidFill>
                            <a:srgbClr val="FFFFFF"/>
                          </a:solidFill>
                          <a:effectLst/>
                          <a:latin typeface="Century Gothic"/>
                          <a:ea typeface="Open Sans" panose="020B0606030504020204" pitchFamily="34" charset="0"/>
                          <a:cs typeface="Open Sans" panose="020B0606030504020204" pitchFamily="34" charset="0"/>
                        </a:rPr>
                        <a:t>C</a:t>
                      </a:r>
                      <a:endParaRPr lang="en-US" sz="1000" b="1" u="none">
                        <a:solidFill>
                          <a:srgbClr val="FFFFFF"/>
                        </a:solidFill>
                        <a:effectLst/>
                        <a:latin typeface="Century Gothic"/>
                        <a:ea typeface="Calibri" panose="020F0502020204030204" pitchFamily="34" charset="0"/>
                        <a:cs typeface="Arial" panose="020B0604020202020204" pitchFamily="34" charset="0"/>
                      </a:endParaRPr>
                    </a:p>
                  </a:txBody>
                  <a:tcPr marL="43859" marR="43859" marT="22120" marB="221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1A3292"/>
                    </a:solidFill>
                  </a:tcPr>
                </a:tc>
                <a:tc>
                  <a:txBody>
                    <a:bodyPr/>
                    <a:lstStyle/>
                    <a:p>
                      <a:pPr marL="0" marR="0" algn="ctr">
                        <a:lnSpc>
                          <a:spcPct val="107000"/>
                        </a:lnSpc>
                        <a:spcBef>
                          <a:spcPts val="0"/>
                        </a:spcBef>
                        <a:spcAft>
                          <a:spcPts val="0"/>
                        </a:spcAft>
                      </a:pPr>
                      <a:r>
                        <a:rPr lang="en-US" sz="1000" b="1" u="none" kern="1200">
                          <a:solidFill>
                            <a:srgbClr val="FFFFFF"/>
                          </a:solidFill>
                          <a:effectLst/>
                          <a:latin typeface="Century Gothic"/>
                          <a:ea typeface="Open Sans" panose="020B0606030504020204" pitchFamily="34" charset="0"/>
                          <a:cs typeface="Open Sans" panose="020B0606030504020204" pitchFamily="34" charset="0"/>
                        </a:rPr>
                        <a:t>G</a:t>
                      </a:r>
                      <a:endParaRPr lang="en-US" sz="1000" b="1" u="none">
                        <a:solidFill>
                          <a:srgbClr val="FFFFFF"/>
                        </a:solidFill>
                        <a:effectLst/>
                        <a:latin typeface="Century Gothic"/>
                        <a:ea typeface="Calibri" panose="020F0502020204030204" pitchFamily="34" charset="0"/>
                        <a:cs typeface="Arial" panose="020B0604020202020204" pitchFamily="34" charset="0"/>
                      </a:endParaRPr>
                    </a:p>
                  </a:txBody>
                  <a:tcPr marL="43859" marR="43859" marT="22120" marB="221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88AF4B"/>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000" b="1" i="0" u="none" strike="noStrike" kern="1200" cap="none" spc="0" normalizeH="0" baseline="0" noProof="0">
                          <a:ln>
                            <a:noFill/>
                          </a:ln>
                          <a:solidFill>
                            <a:srgbClr val="262626"/>
                          </a:solidFill>
                          <a:effectLst/>
                          <a:uLnTx/>
                          <a:uFillTx/>
                          <a:latin typeface="Century Gothic"/>
                          <a:ea typeface="Calibri" panose="020F0502020204030204" pitchFamily="34" charset="0"/>
                          <a:cs typeface="Arial" panose="020B0604020202020204" pitchFamily="34" charset="0"/>
                        </a:rPr>
                        <a:t>N/A</a:t>
                      </a:r>
                    </a:p>
                  </a:txBody>
                  <a:tcPr marL="43859" marR="43859" marT="22120" marB="22120" anchor="ctr">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noFill/>
                  </a:tcPr>
                </a:tc>
                <a:extLst>
                  <a:ext uri="{0D108BD9-81ED-4DB2-BD59-A6C34878D82A}">
                    <a16:rowId xmlns:a16="http://schemas.microsoft.com/office/drawing/2014/main" val="2770641580"/>
                  </a:ext>
                </a:extLst>
              </a:tr>
              <a:tr h="217935">
                <a:tc vMerge="1">
                  <a:txBody>
                    <a:bodyPr/>
                    <a:lstStyle/>
                    <a:p>
                      <a:endParaRPr lang="en-US"/>
                    </a:p>
                  </a:txBody>
                  <a:tcPr/>
                </a:tc>
                <a:tc>
                  <a:txBody>
                    <a:bodyPr/>
                    <a:lstStyle/>
                    <a:p>
                      <a:pPr marL="0" marR="0">
                        <a:lnSpc>
                          <a:spcPct val="107000"/>
                        </a:lnSpc>
                        <a:spcBef>
                          <a:spcPts val="0"/>
                        </a:spcBef>
                        <a:spcAft>
                          <a:spcPts val="0"/>
                        </a:spcAft>
                      </a:pPr>
                      <a:r>
                        <a:rPr lang="en-US" sz="800" u="none" baseline="0">
                          <a:solidFill>
                            <a:srgbClr val="262626"/>
                          </a:solidFill>
                          <a:effectLst/>
                          <a:uFill>
                            <a:solidFill>
                              <a:srgbClr val="FFFFFF"/>
                            </a:solidFill>
                          </a:uFill>
                          <a:latin typeface="Century Gothic"/>
                          <a:ea typeface="Times New Roman" panose="02020603050405020304" pitchFamily="18" charset="0"/>
                          <a:cs typeface="Times New Roman"/>
                          <a:hlinkClick r:id="rId4" tooltip="The testing of the individual and integrated modules to validate that the system meets requirements and works collectively and functions per design.">
                            <a:extLst>
                              <a:ext uri="{A12FA001-AC4F-418D-AE19-62706E023703}">
                                <ahyp:hlinkClr xmlns:ahyp="http://schemas.microsoft.com/office/drawing/2018/hyperlinkcolor" val="tx"/>
                              </a:ext>
                            </a:extLst>
                          </a:hlinkClick>
                        </a:rPr>
                        <a:t>System Test</a:t>
                      </a:r>
                      <a:endParaRPr lang="en-US" sz="800" u="none" baseline="0">
                        <a:solidFill>
                          <a:srgbClr val="262626"/>
                        </a:solidFill>
                        <a:effectLst/>
                        <a:uFill>
                          <a:solidFill>
                            <a:srgbClr val="FFFFFF"/>
                          </a:solidFill>
                        </a:uFill>
                        <a:latin typeface="Century Gothic"/>
                        <a:ea typeface="Calibri" panose="020F0502020204030204" pitchFamily="34" charset="0"/>
                        <a:cs typeface="Times New Roman"/>
                      </a:endParaRPr>
                    </a:p>
                  </a:txBody>
                  <a:tcPr marL="43859" marR="43859" marT="22120" marB="22120">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u="none" kern="1200">
                          <a:solidFill>
                            <a:srgbClr val="FFFFFF"/>
                          </a:solidFill>
                          <a:effectLst/>
                          <a:latin typeface="Century Gothic"/>
                          <a:ea typeface="Open Sans" panose="020B0606030504020204" pitchFamily="34" charset="0"/>
                          <a:cs typeface="Open Sans" panose="020B0606030504020204" pitchFamily="34" charset="0"/>
                        </a:rPr>
                        <a:t>G</a:t>
                      </a:r>
                      <a:endParaRPr lang="en-US" sz="1000" b="1" u="none">
                        <a:solidFill>
                          <a:srgbClr val="FFFFFF"/>
                        </a:solidFill>
                        <a:effectLst/>
                        <a:latin typeface="Century Gothic"/>
                        <a:ea typeface="Calibri" panose="020F0502020204030204" pitchFamily="34" charset="0"/>
                        <a:cs typeface="Arial" panose="020B0604020202020204" pitchFamily="34" charset="0"/>
                      </a:endParaRPr>
                    </a:p>
                  </a:txBody>
                  <a:tcPr marL="43859" marR="43859" marT="22120" marB="221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88AF4B"/>
                    </a:solidFill>
                  </a:tcPr>
                </a:tc>
                <a:tc>
                  <a:txBody>
                    <a:bodyPr/>
                    <a:lstStyle/>
                    <a:p>
                      <a:pPr marL="0" marR="0" algn="ctr">
                        <a:lnSpc>
                          <a:spcPct val="107000"/>
                        </a:lnSpc>
                        <a:spcBef>
                          <a:spcPts val="0"/>
                        </a:spcBef>
                        <a:spcAft>
                          <a:spcPts val="0"/>
                        </a:spcAft>
                      </a:pPr>
                      <a:r>
                        <a:rPr lang="en-US" sz="1000" b="1" u="none" kern="1200">
                          <a:solidFill>
                            <a:srgbClr val="FFFFFF"/>
                          </a:solidFill>
                          <a:effectLst/>
                          <a:latin typeface="Century Gothic"/>
                          <a:ea typeface="Open Sans" panose="020B0606030504020204" pitchFamily="34" charset="0"/>
                          <a:cs typeface="Open Sans" panose="020B0606030504020204" pitchFamily="34" charset="0"/>
                        </a:rPr>
                        <a:t>G</a:t>
                      </a:r>
                      <a:endParaRPr lang="en-US" sz="1000" b="1" u="none">
                        <a:solidFill>
                          <a:srgbClr val="FFFFFF"/>
                        </a:solidFill>
                        <a:effectLst/>
                        <a:latin typeface="Century Gothic"/>
                        <a:ea typeface="Calibri" panose="020F0502020204030204" pitchFamily="34" charset="0"/>
                        <a:cs typeface="Arial" panose="020B0604020202020204" pitchFamily="34" charset="0"/>
                      </a:endParaRPr>
                    </a:p>
                  </a:txBody>
                  <a:tcPr marL="43859" marR="43859" marT="22120" marB="221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88AF4B"/>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000" b="1" i="0" u="none" strike="noStrike" kern="1200" cap="none" spc="0" normalizeH="0" baseline="0" noProof="0">
                          <a:ln>
                            <a:noFill/>
                          </a:ln>
                          <a:solidFill>
                            <a:srgbClr val="262626"/>
                          </a:solidFill>
                          <a:effectLst/>
                          <a:uLnTx/>
                          <a:uFillTx/>
                          <a:latin typeface="Century Gothic"/>
                          <a:ea typeface="Calibri" panose="020F0502020204030204" pitchFamily="34" charset="0"/>
                          <a:cs typeface="Arial" panose="020B0604020202020204" pitchFamily="34" charset="0"/>
                        </a:rPr>
                        <a:t>N/A</a:t>
                      </a:r>
                    </a:p>
                  </a:txBody>
                  <a:tcPr marL="43859" marR="43859" marT="22120" marB="22120" anchor="ctr">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noFill/>
                  </a:tcPr>
                </a:tc>
                <a:extLst>
                  <a:ext uri="{0D108BD9-81ED-4DB2-BD59-A6C34878D82A}">
                    <a16:rowId xmlns:a16="http://schemas.microsoft.com/office/drawing/2014/main" val="843889518"/>
                  </a:ext>
                </a:extLst>
              </a:tr>
              <a:tr h="217935">
                <a:tc vMerge="1">
                  <a:txBody>
                    <a:bodyPr/>
                    <a:lstStyle/>
                    <a:p>
                      <a:endParaRPr lang="en-US"/>
                    </a:p>
                  </a:txBody>
                  <a:tcPr/>
                </a:tc>
                <a:tc>
                  <a:txBody>
                    <a:bodyPr/>
                    <a:lstStyle/>
                    <a:p>
                      <a:pPr marL="0" marR="0">
                        <a:lnSpc>
                          <a:spcPct val="107000"/>
                        </a:lnSpc>
                        <a:spcBef>
                          <a:spcPts val="0"/>
                        </a:spcBef>
                        <a:spcAft>
                          <a:spcPts val="0"/>
                        </a:spcAft>
                      </a:pPr>
                      <a:r>
                        <a:rPr lang="en-US" sz="800" u="none" baseline="0">
                          <a:solidFill>
                            <a:srgbClr val="262626"/>
                          </a:solidFill>
                          <a:effectLst/>
                          <a:uFill>
                            <a:solidFill>
                              <a:srgbClr val="FFFFFF"/>
                            </a:solidFill>
                          </a:uFill>
                          <a:latin typeface="Century Gothic"/>
                          <a:ea typeface="Times New Roman" panose="02020603050405020304" pitchFamily="18" charset="0"/>
                          <a:cs typeface="Times New Roman"/>
                          <a:hlinkClick r:id="rId4" tooltip="The end user testing of the system in an end-to-end fashion to validate that the system meets requirements and operates as it will be used to support the business.">
                            <a:extLst>
                              <a:ext uri="{A12FA001-AC4F-418D-AE19-62706E023703}">
                                <ahyp:hlinkClr xmlns:ahyp="http://schemas.microsoft.com/office/drawing/2018/hyperlinkcolor" val="tx"/>
                              </a:ext>
                            </a:extLst>
                          </a:hlinkClick>
                        </a:rPr>
                        <a:t>User Acceptance Test</a:t>
                      </a:r>
                      <a:endParaRPr lang="en-US" sz="800" u="none" baseline="0">
                        <a:solidFill>
                          <a:srgbClr val="262626"/>
                        </a:solidFill>
                        <a:effectLst/>
                        <a:uFill>
                          <a:solidFill>
                            <a:srgbClr val="FFFFFF"/>
                          </a:solidFill>
                        </a:uFill>
                        <a:latin typeface="Century Gothic"/>
                        <a:ea typeface="Calibri" panose="020F0502020204030204" pitchFamily="34" charset="0"/>
                        <a:cs typeface="Times New Roman"/>
                      </a:endParaRPr>
                    </a:p>
                  </a:txBody>
                  <a:tcPr marL="43859" marR="43859" marT="22120" marB="22120">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u="none" kern="1200">
                          <a:solidFill>
                            <a:srgbClr val="FFFFFF"/>
                          </a:solidFill>
                          <a:effectLst/>
                          <a:latin typeface="Century Gothic"/>
                          <a:ea typeface="Open Sans" panose="020B0606030504020204" pitchFamily="34" charset="0"/>
                          <a:cs typeface="Open Sans" panose="020B0606030504020204" pitchFamily="34" charset="0"/>
                        </a:rPr>
                        <a:t>G</a:t>
                      </a:r>
                      <a:endParaRPr lang="en-US" sz="1000" b="1" u="none">
                        <a:solidFill>
                          <a:srgbClr val="FFFFFF"/>
                        </a:solidFill>
                        <a:effectLst/>
                        <a:latin typeface="Century Gothic"/>
                        <a:ea typeface="Calibri" panose="020F0502020204030204" pitchFamily="34" charset="0"/>
                        <a:cs typeface="Arial" panose="020B0604020202020204" pitchFamily="34" charset="0"/>
                      </a:endParaRPr>
                    </a:p>
                  </a:txBody>
                  <a:tcPr marL="43859" marR="43859" marT="22120" marB="221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88AF4B"/>
                    </a:solidFill>
                  </a:tcPr>
                </a:tc>
                <a:tc>
                  <a:txBody>
                    <a:bodyPr/>
                    <a:lstStyle/>
                    <a:p>
                      <a:pPr marL="0" marR="0" algn="ctr">
                        <a:lnSpc>
                          <a:spcPct val="107000"/>
                        </a:lnSpc>
                        <a:spcBef>
                          <a:spcPts val="0"/>
                        </a:spcBef>
                        <a:spcAft>
                          <a:spcPts val="0"/>
                        </a:spcAft>
                      </a:pPr>
                      <a:r>
                        <a:rPr lang="en-US" sz="1000" b="1" u="none" kern="1200">
                          <a:solidFill>
                            <a:schemeClr val="bg1"/>
                          </a:solidFill>
                          <a:effectLst/>
                          <a:latin typeface="Century Gothic"/>
                          <a:ea typeface="Open Sans" panose="020B0606030504020204" pitchFamily="34" charset="0"/>
                          <a:cs typeface="Open Sans" panose="020B0606030504020204" pitchFamily="34" charset="0"/>
                        </a:rPr>
                        <a:t>G</a:t>
                      </a:r>
                      <a:endParaRPr lang="en-US" sz="1000" b="1" u="none">
                        <a:solidFill>
                          <a:schemeClr val="bg1"/>
                        </a:solidFill>
                        <a:effectLst/>
                        <a:latin typeface="Century Gothic"/>
                        <a:ea typeface="Calibri" panose="020F0502020204030204" pitchFamily="34" charset="0"/>
                        <a:cs typeface="Arial" panose="020B0604020202020204" pitchFamily="34" charset="0"/>
                      </a:endParaRPr>
                    </a:p>
                  </a:txBody>
                  <a:tcPr marL="43859" marR="43859" marT="22120" marB="221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88AF4B"/>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000" b="1" i="0" u="none" strike="noStrike" kern="1200" cap="none" spc="0" normalizeH="0" baseline="0" noProof="0">
                          <a:ln>
                            <a:noFill/>
                          </a:ln>
                          <a:solidFill>
                            <a:srgbClr val="262626"/>
                          </a:solidFill>
                          <a:effectLst/>
                          <a:uLnTx/>
                          <a:uFillTx/>
                          <a:latin typeface="Century Gothic"/>
                          <a:ea typeface="Calibri" panose="020F0502020204030204" pitchFamily="34" charset="0"/>
                          <a:cs typeface="Arial" panose="020B0604020202020204" pitchFamily="34" charset="0"/>
                        </a:rPr>
                        <a:t>N/A</a:t>
                      </a:r>
                    </a:p>
                  </a:txBody>
                  <a:tcPr marL="43859" marR="43859" marT="22120" marB="22120" anchor="ctr">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noFill/>
                  </a:tcPr>
                </a:tc>
                <a:extLst>
                  <a:ext uri="{0D108BD9-81ED-4DB2-BD59-A6C34878D82A}">
                    <a16:rowId xmlns:a16="http://schemas.microsoft.com/office/drawing/2014/main" val="31070263"/>
                  </a:ext>
                </a:extLst>
              </a:tr>
              <a:tr h="217935">
                <a:tc vMerge="1">
                  <a:txBody>
                    <a:bodyPr/>
                    <a:lstStyle/>
                    <a:p>
                      <a:endParaRPr lang="en-US"/>
                    </a:p>
                  </a:txBody>
                  <a:tcPr/>
                </a:tc>
                <a:tc>
                  <a:txBody>
                    <a:bodyPr/>
                    <a:lstStyle/>
                    <a:p>
                      <a:pPr marL="0" marR="0">
                        <a:lnSpc>
                          <a:spcPct val="107000"/>
                        </a:lnSpc>
                        <a:spcBef>
                          <a:spcPts val="0"/>
                        </a:spcBef>
                        <a:spcAft>
                          <a:spcPts val="0"/>
                        </a:spcAft>
                      </a:pPr>
                      <a:r>
                        <a:rPr lang="en-US" sz="800" u="none" baseline="0">
                          <a:solidFill>
                            <a:srgbClr val="262626"/>
                          </a:solidFill>
                          <a:effectLst/>
                          <a:uFill>
                            <a:solidFill>
                              <a:srgbClr val="FFFFFF"/>
                            </a:solidFill>
                          </a:uFill>
                          <a:latin typeface="Century Gothic"/>
                          <a:ea typeface="Times New Roman" panose="02020603050405020304" pitchFamily="18" charset="0"/>
                          <a:cs typeface="Times New Roman"/>
                          <a:hlinkClick r:id="rId4" tooltip="The testing of the system to validate that it adheres to Section 503 (ADA) requirements.">
                            <a:extLst>
                              <a:ext uri="{A12FA001-AC4F-418D-AE19-62706E023703}">
                                <ahyp:hlinkClr xmlns:ahyp="http://schemas.microsoft.com/office/drawing/2018/hyperlinkcolor" val="tx"/>
                              </a:ext>
                            </a:extLst>
                          </a:hlinkClick>
                        </a:rPr>
                        <a:t>Usabilit</a:t>
                      </a:r>
                      <a:r>
                        <a:rPr lang="en-US" sz="800" u="none" baseline="0">
                          <a:solidFill>
                            <a:srgbClr val="262626"/>
                          </a:solidFill>
                          <a:effectLst/>
                          <a:uFill>
                            <a:solidFill>
                              <a:srgbClr val="FFFFFF"/>
                            </a:solidFill>
                          </a:uFill>
                          <a:latin typeface="Century Gothic"/>
                          <a:ea typeface="Times New Roman" panose="02020603050405020304" pitchFamily="18" charset="0"/>
                          <a:cs typeface="Times New Roman"/>
                        </a:rPr>
                        <a:t>y</a:t>
                      </a:r>
                      <a:r>
                        <a:rPr lang="en-US" sz="800" u="none" baseline="0">
                          <a:solidFill>
                            <a:srgbClr val="262626"/>
                          </a:solidFill>
                          <a:effectLst/>
                          <a:uFill>
                            <a:solidFill>
                              <a:srgbClr val="FFFFFF"/>
                            </a:solidFill>
                          </a:uFill>
                          <a:latin typeface="Century Gothic"/>
                          <a:ea typeface="Times New Roman" panose="02020603050405020304" pitchFamily="18" charset="0"/>
                          <a:cs typeface="Times New Roman"/>
                          <a:hlinkClick r:id="rId4" tooltip="The testing of the system to validate that it adheres to Section 503 (ADA) requirements.">
                            <a:extLst>
                              <a:ext uri="{A12FA001-AC4F-418D-AE19-62706E023703}">
                                <ahyp:hlinkClr xmlns:ahyp="http://schemas.microsoft.com/office/drawing/2018/hyperlinkcolor" val="tx"/>
                              </a:ext>
                            </a:extLst>
                          </a:hlinkClick>
                        </a:rPr>
                        <a:t> Test</a:t>
                      </a:r>
                      <a:endParaRPr lang="en-US" sz="800" u="none" baseline="0">
                        <a:solidFill>
                          <a:srgbClr val="262626"/>
                        </a:solidFill>
                        <a:effectLst/>
                        <a:uFill>
                          <a:solidFill>
                            <a:srgbClr val="FFFFFF"/>
                          </a:solidFill>
                        </a:uFill>
                        <a:latin typeface="Century Gothic"/>
                        <a:ea typeface="Calibri" panose="020F0502020204030204" pitchFamily="34" charset="0"/>
                        <a:cs typeface="Times New Roman"/>
                      </a:endParaRPr>
                    </a:p>
                  </a:txBody>
                  <a:tcPr marL="43859" marR="43859" marT="22120" marB="22120">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u="none" kern="1200">
                          <a:solidFill>
                            <a:srgbClr val="262626"/>
                          </a:solidFill>
                          <a:effectLst/>
                          <a:latin typeface="Century Gothic"/>
                          <a:ea typeface="Open Sans" panose="020B0606030504020204" pitchFamily="34" charset="0"/>
                          <a:cs typeface="Open Sans" panose="020B0606030504020204" pitchFamily="34" charset="0"/>
                        </a:rPr>
                        <a:t>N/A</a:t>
                      </a:r>
                      <a:endParaRPr lang="en-US" sz="1000" b="1" u="none">
                        <a:solidFill>
                          <a:srgbClr val="262626"/>
                        </a:solidFill>
                        <a:effectLst/>
                        <a:latin typeface="Century Gothic"/>
                        <a:ea typeface="Calibri" panose="020F0502020204030204" pitchFamily="34" charset="0"/>
                        <a:cs typeface="Arial" panose="020B0604020202020204" pitchFamily="34" charset="0"/>
                      </a:endParaRPr>
                    </a:p>
                  </a:txBody>
                  <a:tcPr marL="43859" marR="43859" marT="22120" marB="221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000" b="1" u="none" kern="1200">
                          <a:solidFill>
                            <a:schemeClr val="bg1"/>
                          </a:solidFill>
                          <a:effectLst/>
                          <a:latin typeface="Century Gothic"/>
                          <a:ea typeface="Open Sans" panose="020B0606030504020204" pitchFamily="34" charset="0"/>
                          <a:cs typeface="Open Sans" panose="020B0606030504020204" pitchFamily="34" charset="0"/>
                        </a:rPr>
                        <a:t>G</a:t>
                      </a:r>
                      <a:endParaRPr lang="en-US" sz="1000" b="1" u="none">
                        <a:solidFill>
                          <a:schemeClr val="bg1"/>
                        </a:solidFill>
                        <a:effectLst/>
                        <a:latin typeface="Century Gothic"/>
                        <a:ea typeface="Calibri" panose="020F0502020204030204" pitchFamily="34" charset="0"/>
                        <a:cs typeface="Arial" panose="020B0604020202020204" pitchFamily="34" charset="0"/>
                      </a:endParaRPr>
                    </a:p>
                  </a:txBody>
                  <a:tcPr marL="43859" marR="43859" marT="22120" marB="221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88AF4B"/>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000" b="1" i="0" u="none" strike="noStrike" kern="1200" cap="none" spc="0" normalizeH="0" baseline="0" noProof="0">
                          <a:ln>
                            <a:noFill/>
                          </a:ln>
                          <a:solidFill>
                            <a:srgbClr val="262626"/>
                          </a:solidFill>
                          <a:effectLst/>
                          <a:uLnTx/>
                          <a:uFillTx/>
                          <a:latin typeface="Century Gothic"/>
                          <a:ea typeface="Calibri" panose="020F0502020204030204" pitchFamily="34" charset="0"/>
                          <a:cs typeface="Arial" panose="020B0604020202020204" pitchFamily="34" charset="0"/>
                        </a:rPr>
                        <a:t>N/A</a:t>
                      </a:r>
                    </a:p>
                  </a:txBody>
                  <a:tcPr marL="43859" marR="43859" marT="22120" marB="22120" anchor="ctr">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noFill/>
                  </a:tcPr>
                </a:tc>
                <a:extLst>
                  <a:ext uri="{0D108BD9-81ED-4DB2-BD59-A6C34878D82A}">
                    <a16:rowId xmlns:a16="http://schemas.microsoft.com/office/drawing/2014/main" val="2611393930"/>
                  </a:ext>
                </a:extLst>
              </a:tr>
              <a:tr h="217935">
                <a:tc rowSpan="4">
                  <a:txBody>
                    <a:bodyPr/>
                    <a:lstStyle/>
                    <a:p>
                      <a:pPr marL="0" marR="0">
                        <a:lnSpc>
                          <a:spcPct val="107000"/>
                        </a:lnSpc>
                        <a:spcBef>
                          <a:spcPts val="0"/>
                        </a:spcBef>
                        <a:spcAft>
                          <a:spcPts val="0"/>
                        </a:spcAft>
                      </a:pPr>
                      <a:r>
                        <a:rPr lang="en-US" sz="1000" b="1" u="none" baseline="0">
                          <a:solidFill>
                            <a:srgbClr val="262626"/>
                          </a:solidFill>
                          <a:effectLst/>
                          <a:uFill>
                            <a:solidFill>
                              <a:srgbClr val="FFFFFF"/>
                            </a:solidFill>
                          </a:uFill>
                          <a:latin typeface="Century Gothic"/>
                          <a:ea typeface="Times New Roman" panose="02020603050405020304" pitchFamily="18" charset="0"/>
                          <a:cs typeface="Times New Roman"/>
                          <a:hlinkClick r:id="rId4" tooltip="The bringing together of separate applications or systems to work together to support a joint function.  CalSAWS and BenefitsCal are being integrated to collectively support customers in applying for and receiving benefits.">
                            <a:extLst>
                              <a:ext uri="{A12FA001-AC4F-418D-AE19-62706E023703}">
                                <ahyp:hlinkClr xmlns:ahyp="http://schemas.microsoft.com/office/drawing/2018/hyperlinkcolor" val="tx"/>
                              </a:ext>
                            </a:extLst>
                          </a:hlinkClick>
                        </a:rPr>
                        <a:t>Inte</a:t>
                      </a:r>
                      <a:r>
                        <a:rPr lang="en-US" sz="1000" b="1" u="none" baseline="0">
                          <a:solidFill>
                            <a:srgbClr val="262626"/>
                          </a:solidFill>
                          <a:effectLst/>
                          <a:uFill>
                            <a:solidFill>
                              <a:srgbClr val="FFFFFF"/>
                            </a:solidFill>
                          </a:uFill>
                          <a:latin typeface="Century Gothic"/>
                          <a:ea typeface="Times New Roman" panose="02020603050405020304" pitchFamily="18" charset="0"/>
                          <a:cs typeface="Times New Roman"/>
                        </a:rPr>
                        <a:t>g</a:t>
                      </a:r>
                      <a:r>
                        <a:rPr lang="en-US" sz="1000" b="1" u="none" baseline="0">
                          <a:solidFill>
                            <a:srgbClr val="262626"/>
                          </a:solidFill>
                          <a:effectLst/>
                          <a:uFill>
                            <a:solidFill>
                              <a:srgbClr val="FFFFFF"/>
                            </a:solidFill>
                          </a:uFill>
                          <a:latin typeface="Century Gothic"/>
                          <a:ea typeface="Times New Roman" panose="02020603050405020304" pitchFamily="18" charset="0"/>
                          <a:cs typeface="Times New Roman"/>
                          <a:hlinkClick r:id="rId4" tooltip="The bringing together of separate applications or systems to work together to support a joint function.  CalSAWS and BenefitsCal are being integrated to collectively support customers in applying for and receiving benefits.">
                            <a:extLst>
                              <a:ext uri="{A12FA001-AC4F-418D-AE19-62706E023703}">
                                <ahyp:hlinkClr xmlns:ahyp="http://schemas.microsoft.com/office/drawing/2018/hyperlinkcolor" val="tx"/>
                              </a:ext>
                            </a:extLst>
                          </a:hlinkClick>
                        </a:rPr>
                        <a:t>ration</a:t>
                      </a:r>
                      <a:endParaRPr lang="en-US" sz="1000" u="none" baseline="0">
                        <a:solidFill>
                          <a:srgbClr val="262626"/>
                        </a:solidFill>
                        <a:effectLst/>
                        <a:uFill>
                          <a:solidFill>
                            <a:srgbClr val="FFFFFF"/>
                          </a:solidFill>
                        </a:uFill>
                        <a:latin typeface="Century Gothic"/>
                        <a:ea typeface="Calibri" panose="020F0502020204030204" pitchFamily="34" charset="0"/>
                        <a:cs typeface="Times New Roman"/>
                      </a:endParaRPr>
                    </a:p>
                  </a:txBody>
                  <a:tcPr marL="43859" marR="43859" marT="22120" marB="22120" anchor="ctr">
                    <a:lnL w="1270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tcPr>
                </a:tc>
                <a:tc>
                  <a:txBody>
                    <a:bodyPr/>
                    <a:lstStyle/>
                    <a:p>
                      <a:pPr marL="0" marR="0">
                        <a:lnSpc>
                          <a:spcPct val="107000"/>
                        </a:lnSpc>
                        <a:spcBef>
                          <a:spcPts val="0"/>
                        </a:spcBef>
                        <a:spcAft>
                          <a:spcPts val="0"/>
                        </a:spcAft>
                      </a:pPr>
                      <a:r>
                        <a:rPr lang="en-US" sz="800" u="none" baseline="0">
                          <a:solidFill>
                            <a:srgbClr val="262626"/>
                          </a:solidFill>
                          <a:effectLst/>
                          <a:uFill>
                            <a:solidFill>
                              <a:srgbClr val="FFFFFF"/>
                            </a:solidFill>
                          </a:uFill>
                          <a:latin typeface="Century Gothic"/>
                          <a:ea typeface="Times New Roman" panose="02020603050405020304" pitchFamily="18" charset="0"/>
                          <a:cs typeface="Times New Roman"/>
                          <a:hlinkClick r:id="rId4" tooltip="The creation of plans, schematics, wire frames, and documentation to communicate specifically the design of the Application Interface Protocols (APIs) between CalSAWS, BenefitsCal, and Central Print.">
                            <a:extLst>
                              <a:ext uri="{A12FA001-AC4F-418D-AE19-62706E023703}">
                                <ahyp:hlinkClr xmlns:ahyp="http://schemas.microsoft.com/office/drawing/2018/hyperlinkcolor" val="tx"/>
                              </a:ext>
                            </a:extLst>
                          </a:hlinkClick>
                        </a:rPr>
                        <a:t>Desi</a:t>
                      </a:r>
                      <a:r>
                        <a:rPr lang="en-US" sz="800" u="none" baseline="0">
                          <a:solidFill>
                            <a:srgbClr val="262626"/>
                          </a:solidFill>
                          <a:effectLst/>
                          <a:uFill>
                            <a:solidFill>
                              <a:srgbClr val="FFFFFF"/>
                            </a:solidFill>
                          </a:uFill>
                          <a:latin typeface="Century Gothic"/>
                          <a:ea typeface="Times New Roman" panose="02020603050405020304" pitchFamily="18" charset="0"/>
                          <a:cs typeface="Times New Roman"/>
                        </a:rPr>
                        <a:t>g</a:t>
                      </a:r>
                      <a:r>
                        <a:rPr lang="en-US" sz="800" u="none" baseline="0">
                          <a:solidFill>
                            <a:srgbClr val="262626"/>
                          </a:solidFill>
                          <a:effectLst/>
                          <a:uFill>
                            <a:solidFill>
                              <a:srgbClr val="FFFFFF"/>
                            </a:solidFill>
                          </a:uFill>
                          <a:latin typeface="Century Gothic"/>
                          <a:ea typeface="Times New Roman" panose="02020603050405020304" pitchFamily="18" charset="0"/>
                          <a:cs typeface="Times New Roman"/>
                          <a:hlinkClick r:id="rId4" tooltip="The creation of plans, schematics, wire frames, and documentation to communicate specifically the design of the Application Interface Protocols (APIs) between CalSAWS, BenefitsCal, and Central Print.">
                            <a:extLst>
                              <a:ext uri="{A12FA001-AC4F-418D-AE19-62706E023703}">
                                <ahyp:hlinkClr xmlns:ahyp="http://schemas.microsoft.com/office/drawing/2018/hyperlinkcolor" val="tx"/>
                              </a:ext>
                            </a:extLst>
                          </a:hlinkClick>
                        </a:rPr>
                        <a:t>n</a:t>
                      </a:r>
                      <a:endParaRPr lang="en-US" sz="800" u="none" baseline="0">
                        <a:solidFill>
                          <a:srgbClr val="262626"/>
                        </a:solidFill>
                        <a:effectLst/>
                        <a:uFill>
                          <a:solidFill>
                            <a:srgbClr val="FFFFFF"/>
                          </a:solidFill>
                        </a:uFill>
                        <a:latin typeface="Century Gothic"/>
                        <a:ea typeface="Calibri" panose="020F0502020204030204" pitchFamily="34" charset="0"/>
                        <a:cs typeface="Times New Roman"/>
                      </a:endParaRPr>
                    </a:p>
                  </a:txBody>
                  <a:tcPr marL="43859" marR="43859" marT="22120" marB="22120">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u="none" kern="1200">
                          <a:solidFill>
                            <a:srgbClr val="FFFFFF"/>
                          </a:solidFill>
                          <a:effectLst/>
                          <a:latin typeface="Century Gothic"/>
                          <a:ea typeface="Open Sans" panose="020B0606030504020204" pitchFamily="34" charset="0"/>
                          <a:cs typeface="Open Sans" panose="020B0606030504020204" pitchFamily="34" charset="0"/>
                        </a:rPr>
                        <a:t>C</a:t>
                      </a:r>
                      <a:endParaRPr lang="en-US" sz="1000" b="1" u="none">
                        <a:effectLst/>
                        <a:latin typeface="Century Gothic"/>
                        <a:ea typeface="Calibri" panose="020F0502020204030204" pitchFamily="34" charset="0"/>
                        <a:cs typeface="Arial" panose="020B0604020202020204" pitchFamily="34" charset="0"/>
                      </a:endParaRPr>
                    </a:p>
                  </a:txBody>
                  <a:tcPr marL="43859" marR="43859" marT="22120" marB="221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1A3292"/>
                    </a:solidFill>
                  </a:tcPr>
                </a:tc>
                <a:tc>
                  <a:txBody>
                    <a:bodyPr/>
                    <a:lstStyle/>
                    <a:p>
                      <a:pPr marL="0" marR="0" algn="ctr">
                        <a:lnSpc>
                          <a:spcPct val="107000"/>
                        </a:lnSpc>
                        <a:spcBef>
                          <a:spcPts val="0"/>
                        </a:spcBef>
                        <a:spcAft>
                          <a:spcPts val="0"/>
                        </a:spcAft>
                      </a:pPr>
                      <a:r>
                        <a:rPr lang="en-US" sz="1000" b="1" u="none" kern="1200">
                          <a:solidFill>
                            <a:schemeClr val="bg1"/>
                          </a:solidFill>
                          <a:effectLst/>
                          <a:latin typeface="Century Gothic"/>
                          <a:ea typeface="Open Sans" panose="020B0606030504020204" pitchFamily="34" charset="0"/>
                          <a:cs typeface="Open Sans" panose="020B0606030504020204" pitchFamily="34" charset="0"/>
                        </a:rPr>
                        <a:t>C</a:t>
                      </a:r>
                      <a:endParaRPr lang="en-US" sz="1000" b="1" u="none">
                        <a:solidFill>
                          <a:schemeClr val="bg1"/>
                        </a:solidFill>
                        <a:effectLst/>
                        <a:latin typeface="Century Gothic"/>
                        <a:ea typeface="Calibri" panose="020F0502020204030204" pitchFamily="34" charset="0"/>
                        <a:cs typeface="Arial" panose="020B0604020202020204" pitchFamily="34" charset="0"/>
                      </a:endParaRPr>
                    </a:p>
                  </a:txBody>
                  <a:tcPr marL="43859" marR="43859" marT="22120" marB="221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1A3292"/>
                    </a:solidFill>
                  </a:tcPr>
                </a:tc>
                <a:tc>
                  <a:txBody>
                    <a:bodyPr/>
                    <a:lstStyle/>
                    <a:p>
                      <a:pPr marL="0" marR="0" algn="ctr">
                        <a:lnSpc>
                          <a:spcPct val="107000"/>
                        </a:lnSpc>
                        <a:spcBef>
                          <a:spcPts val="0"/>
                        </a:spcBef>
                        <a:spcAft>
                          <a:spcPts val="0"/>
                        </a:spcAft>
                      </a:pPr>
                      <a:r>
                        <a:rPr lang="en-US" sz="1000" b="1" u="none">
                          <a:solidFill>
                            <a:schemeClr val="bg1"/>
                          </a:solidFill>
                          <a:effectLst/>
                          <a:latin typeface="Century Gothic"/>
                          <a:ea typeface="Calibri" panose="020F0502020204030204" pitchFamily="34" charset="0"/>
                          <a:cs typeface="Arial" panose="020B0604020202020204" pitchFamily="34" charset="0"/>
                        </a:rPr>
                        <a:t>C</a:t>
                      </a:r>
                    </a:p>
                  </a:txBody>
                  <a:tcPr marL="43859" marR="43859" marT="22120" marB="22120" anchor="ctr">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1A3292"/>
                    </a:solidFill>
                  </a:tcPr>
                </a:tc>
                <a:extLst>
                  <a:ext uri="{0D108BD9-81ED-4DB2-BD59-A6C34878D82A}">
                    <a16:rowId xmlns:a16="http://schemas.microsoft.com/office/drawing/2014/main" val="643294765"/>
                  </a:ext>
                </a:extLst>
              </a:tr>
              <a:tr h="217935">
                <a:tc vMerge="1">
                  <a:txBody>
                    <a:bodyPr/>
                    <a:lstStyle/>
                    <a:p>
                      <a:endParaRPr lang="en-US"/>
                    </a:p>
                  </a:txBody>
                  <a:tcPr/>
                </a:tc>
                <a:tc>
                  <a:txBody>
                    <a:bodyPr/>
                    <a:lstStyle/>
                    <a:p>
                      <a:pPr marL="0" marR="0">
                        <a:lnSpc>
                          <a:spcPct val="107000"/>
                        </a:lnSpc>
                        <a:spcBef>
                          <a:spcPts val="0"/>
                        </a:spcBef>
                        <a:spcAft>
                          <a:spcPts val="0"/>
                        </a:spcAft>
                      </a:pPr>
                      <a:r>
                        <a:rPr lang="en-US" sz="800" u="none" baseline="0">
                          <a:solidFill>
                            <a:srgbClr val="262626"/>
                          </a:solidFill>
                          <a:effectLst/>
                          <a:uFill>
                            <a:solidFill>
                              <a:srgbClr val="FFFFFF"/>
                            </a:solidFill>
                          </a:uFill>
                          <a:latin typeface="Century Gothic"/>
                          <a:ea typeface="Times New Roman" panose="02020603050405020304" pitchFamily="18" charset="0"/>
                          <a:cs typeface="Times New Roman"/>
                          <a:hlinkClick r:id="rId4" tooltip="The coding and assembly of modules per approved design to create APIs and interoperability between CalSAWS, BenefitsCal, and Central Print.">
                            <a:extLst>
                              <a:ext uri="{A12FA001-AC4F-418D-AE19-62706E023703}">
                                <ahyp:hlinkClr xmlns:ahyp="http://schemas.microsoft.com/office/drawing/2018/hyperlinkcolor" val="tx"/>
                              </a:ext>
                            </a:extLst>
                          </a:hlinkClick>
                        </a:rPr>
                        <a:t>Development</a:t>
                      </a:r>
                      <a:endParaRPr lang="en-US" sz="800" u="none" baseline="0">
                        <a:solidFill>
                          <a:srgbClr val="262626"/>
                        </a:solidFill>
                        <a:effectLst/>
                        <a:uFill>
                          <a:solidFill>
                            <a:srgbClr val="FFFFFF"/>
                          </a:solidFill>
                        </a:uFill>
                        <a:latin typeface="Century Gothic"/>
                        <a:ea typeface="Calibri" panose="020F0502020204030204" pitchFamily="34" charset="0"/>
                        <a:cs typeface="Times New Roman"/>
                      </a:endParaRPr>
                    </a:p>
                  </a:txBody>
                  <a:tcPr marL="43859" marR="43859" marT="22120" marB="22120">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u="none" kern="1200">
                          <a:solidFill>
                            <a:srgbClr val="FFFFFF"/>
                          </a:solidFill>
                          <a:effectLst/>
                          <a:latin typeface="Century Gothic"/>
                          <a:ea typeface="Open Sans" panose="020B0606030504020204" pitchFamily="34" charset="0"/>
                          <a:cs typeface="Open Sans" panose="020B0606030504020204" pitchFamily="34" charset="0"/>
                        </a:rPr>
                        <a:t>G</a:t>
                      </a:r>
                      <a:endParaRPr lang="en-US" sz="1000" b="1" u="none">
                        <a:effectLst/>
                        <a:latin typeface="Century Gothic"/>
                        <a:ea typeface="Calibri" panose="020F0502020204030204" pitchFamily="34" charset="0"/>
                        <a:cs typeface="Arial" panose="020B0604020202020204" pitchFamily="34" charset="0"/>
                      </a:endParaRPr>
                    </a:p>
                  </a:txBody>
                  <a:tcPr marL="43859" marR="43859" marT="22120" marB="221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88AF4B"/>
                    </a:solidFill>
                  </a:tcPr>
                </a:tc>
                <a:tc>
                  <a:txBody>
                    <a:bodyPr/>
                    <a:lstStyle/>
                    <a:p>
                      <a:pPr marL="0" marR="0" algn="ctr">
                        <a:lnSpc>
                          <a:spcPct val="107000"/>
                        </a:lnSpc>
                        <a:spcBef>
                          <a:spcPts val="0"/>
                        </a:spcBef>
                        <a:spcAft>
                          <a:spcPts val="0"/>
                        </a:spcAft>
                      </a:pPr>
                      <a:r>
                        <a:rPr lang="en-US" sz="1000" b="1" u="none" kern="1200">
                          <a:solidFill>
                            <a:schemeClr val="bg1"/>
                          </a:solidFill>
                          <a:effectLst/>
                          <a:latin typeface="Century Gothic"/>
                          <a:ea typeface="Open Sans" panose="020B0606030504020204" pitchFamily="34" charset="0"/>
                          <a:cs typeface="Open Sans" panose="020B0606030504020204" pitchFamily="34" charset="0"/>
                        </a:rPr>
                        <a:t>G</a:t>
                      </a:r>
                      <a:endParaRPr lang="en-US" sz="1000" b="1" u="none">
                        <a:solidFill>
                          <a:schemeClr val="bg1"/>
                        </a:solidFill>
                        <a:effectLst/>
                        <a:latin typeface="Century Gothic"/>
                        <a:ea typeface="Calibri" panose="020F0502020204030204" pitchFamily="34" charset="0"/>
                        <a:cs typeface="Arial" panose="020B0604020202020204" pitchFamily="34" charset="0"/>
                      </a:endParaRPr>
                    </a:p>
                  </a:txBody>
                  <a:tcPr marL="43859" marR="43859" marT="22120" marB="221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88AF4B"/>
                    </a:solidFill>
                  </a:tcPr>
                </a:tc>
                <a:tc>
                  <a:txBody>
                    <a:bodyPr/>
                    <a:lstStyle/>
                    <a:p>
                      <a:pPr marL="0" marR="0" algn="ctr">
                        <a:lnSpc>
                          <a:spcPct val="107000"/>
                        </a:lnSpc>
                        <a:spcBef>
                          <a:spcPts val="0"/>
                        </a:spcBef>
                        <a:spcAft>
                          <a:spcPts val="0"/>
                        </a:spcAft>
                      </a:pPr>
                      <a:r>
                        <a:rPr lang="en-US" sz="1000" b="1" u="none">
                          <a:solidFill>
                            <a:srgbClr val="262626"/>
                          </a:solidFill>
                          <a:effectLst/>
                          <a:latin typeface="Century Gothic"/>
                          <a:ea typeface="Calibri" panose="020F0502020204030204" pitchFamily="34" charset="0"/>
                          <a:cs typeface="Arial" panose="020B0604020202020204" pitchFamily="34" charset="0"/>
                        </a:rPr>
                        <a:t>NS</a:t>
                      </a:r>
                    </a:p>
                  </a:txBody>
                  <a:tcPr marL="43859" marR="43859" marT="22120" marB="22120" anchor="ctr">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BFBFBF"/>
                    </a:solidFill>
                  </a:tcPr>
                </a:tc>
                <a:extLst>
                  <a:ext uri="{0D108BD9-81ED-4DB2-BD59-A6C34878D82A}">
                    <a16:rowId xmlns:a16="http://schemas.microsoft.com/office/drawing/2014/main" val="2351931548"/>
                  </a:ext>
                </a:extLst>
              </a:tr>
              <a:tr h="217935">
                <a:tc vMerge="1">
                  <a:txBody>
                    <a:bodyPr/>
                    <a:lstStyle/>
                    <a:p>
                      <a:endParaRPr lang="en-US"/>
                    </a:p>
                  </a:txBody>
                  <a:tcPr>
                    <a:lnT w="6350" cap="flat" cmpd="sng" algn="ctr">
                      <a:solidFill>
                        <a:srgbClr val="1A3292"/>
                      </a:solidFill>
                      <a:prstDash val="solid"/>
                      <a:round/>
                      <a:headEnd type="none" w="med" len="med"/>
                      <a:tailEnd type="none" w="med" len="med"/>
                    </a:lnT>
                  </a:tcPr>
                </a:tc>
                <a:tc>
                  <a:txBody>
                    <a:bodyPr/>
                    <a:lstStyle/>
                    <a:p>
                      <a:pPr marL="0" marR="0">
                        <a:lnSpc>
                          <a:spcPct val="107000"/>
                        </a:lnSpc>
                        <a:spcBef>
                          <a:spcPts val="0"/>
                        </a:spcBef>
                        <a:spcAft>
                          <a:spcPts val="0"/>
                        </a:spcAft>
                      </a:pPr>
                      <a:r>
                        <a:rPr lang="en-US" sz="800" u="none" baseline="0">
                          <a:solidFill>
                            <a:srgbClr val="262626"/>
                          </a:solidFill>
                          <a:effectLst/>
                          <a:uFill>
                            <a:solidFill>
                              <a:srgbClr val="FFFFFF"/>
                            </a:solidFill>
                          </a:uFill>
                          <a:latin typeface="Century Gothic"/>
                          <a:ea typeface="Times New Roman" panose="02020603050405020304" pitchFamily="18" charset="0"/>
                          <a:cs typeface="Times New Roman"/>
                          <a:hlinkClick r:id="rId4" tooltip="The testing of the individual and integrated modules to validate that the APIs and functionality between CalSAWS, BenefitsCal, and Central Print meets requirements and works collectively and functions per design.">
                            <a:extLst>
                              <a:ext uri="{A12FA001-AC4F-418D-AE19-62706E023703}">
                                <ahyp:hlinkClr xmlns:ahyp="http://schemas.microsoft.com/office/drawing/2018/hyperlinkcolor" val="tx"/>
                              </a:ext>
                            </a:extLst>
                          </a:hlinkClick>
                        </a:rPr>
                        <a:t>System Test</a:t>
                      </a:r>
                      <a:endParaRPr lang="en-US" sz="800" u="none" baseline="0">
                        <a:solidFill>
                          <a:srgbClr val="262626"/>
                        </a:solidFill>
                        <a:effectLst/>
                        <a:uFill>
                          <a:solidFill>
                            <a:srgbClr val="FFFFFF"/>
                          </a:solidFill>
                        </a:uFill>
                        <a:latin typeface="Century Gothic"/>
                        <a:ea typeface="Calibri" panose="020F0502020204030204" pitchFamily="34" charset="0"/>
                        <a:cs typeface="Times New Roman"/>
                      </a:endParaRPr>
                    </a:p>
                  </a:txBody>
                  <a:tcPr marL="43859" marR="43859" marT="22120" marB="22120">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u="none">
                          <a:solidFill>
                            <a:srgbClr val="FFFFFF"/>
                          </a:solidFill>
                          <a:effectLst/>
                          <a:latin typeface="Century Gothic"/>
                          <a:ea typeface="Open Sans" panose="020B0606030504020204" pitchFamily="34" charset="0"/>
                          <a:cs typeface="Open Sans" panose="020B0606030504020204" pitchFamily="34" charset="0"/>
                        </a:rPr>
                        <a:t>G</a:t>
                      </a:r>
                      <a:endParaRPr lang="en-US" sz="1000" b="1" u="none">
                        <a:solidFill>
                          <a:srgbClr val="FFFFFF"/>
                        </a:solidFill>
                        <a:effectLst/>
                        <a:latin typeface="Century Gothic"/>
                        <a:ea typeface="Calibri" panose="020F0502020204030204" pitchFamily="34" charset="0"/>
                        <a:cs typeface="Times New Roman"/>
                      </a:endParaRPr>
                    </a:p>
                  </a:txBody>
                  <a:tcPr marL="43859" marR="43859" marT="22120" marB="221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88AF4B"/>
                    </a:solidFill>
                  </a:tcPr>
                </a:tc>
                <a:tc>
                  <a:txBody>
                    <a:bodyPr/>
                    <a:lstStyle/>
                    <a:p>
                      <a:pPr marL="0" marR="0" algn="ctr">
                        <a:lnSpc>
                          <a:spcPct val="107000"/>
                        </a:lnSpc>
                        <a:spcBef>
                          <a:spcPts val="0"/>
                        </a:spcBef>
                        <a:spcAft>
                          <a:spcPts val="0"/>
                        </a:spcAft>
                      </a:pPr>
                      <a:r>
                        <a:rPr lang="en-US" sz="1000" b="1" u="none">
                          <a:solidFill>
                            <a:schemeClr val="bg1"/>
                          </a:solidFill>
                          <a:effectLst/>
                          <a:latin typeface="Century Gothic"/>
                          <a:ea typeface="Open Sans" panose="020B0606030504020204" pitchFamily="34" charset="0"/>
                          <a:cs typeface="Open Sans" panose="020B0606030504020204" pitchFamily="34" charset="0"/>
                        </a:rPr>
                        <a:t>G</a:t>
                      </a:r>
                      <a:endParaRPr lang="en-US" sz="1000" b="1" u="none">
                        <a:solidFill>
                          <a:schemeClr val="bg1"/>
                        </a:solidFill>
                        <a:effectLst/>
                        <a:latin typeface="Century Gothic"/>
                        <a:ea typeface="Calibri" panose="020F0502020204030204" pitchFamily="34" charset="0"/>
                        <a:cs typeface="Arial" panose="020B0604020202020204" pitchFamily="34" charset="0"/>
                      </a:endParaRPr>
                    </a:p>
                  </a:txBody>
                  <a:tcPr marL="43859" marR="43859" marT="22120" marB="221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88AF4B"/>
                    </a:solidFill>
                  </a:tcPr>
                </a:tc>
                <a:tc>
                  <a:txBody>
                    <a:bodyPr/>
                    <a:lstStyle/>
                    <a:p>
                      <a:pPr marL="0" marR="0" algn="ctr">
                        <a:lnSpc>
                          <a:spcPct val="107000"/>
                        </a:lnSpc>
                        <a:spcBef>
                          <a:spcPts val="0"/>
                        </a:spcBef>
                        <a:spcAft>
                          <a:spcPts val="0"/>
                        </a:spcAft>
                      </a:pPr>
                      <a:r>
                        <a:rPr lang="en-US" sz="1000" b="1" u="none">
                          <a:solidFill>
                            <a:srgbClr val="262626"/>
                          </a:solidFill>
                          <a:effectLst/>
                          <a:latin typeface="Century Gothic"/>
                          <a:ea typeface="Calibri" panose="020F0502020204030204" pitchFamily="34" charset="0"/>
                          <a:cs typeface="Arial" panose="020B0604020202020204" pitchFamily="34" charset="0"/>
                        </a:rPr>
                        <a:t>NS</a:t>
                      </a:r>
                    </a:p>
                  </a:txBody>
                  <a:tcPr marL="43859" marR="43859" marT="22120" marB="22120" anchor="ctr">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BFBFBF"/>
                    </a:solidFill>
                  </a:tcPr>
                </a:tc>
                <a:extLst>
                  <a:ext uri="{0D108BD9-81ED-4DB2-BD59-A6C34878D82A}">
                    <a16:rowId xmlns:a16="http://schemas.microsoft.com/office/drawing/2014/main" val="1825911412"/>
                  </a:ext>
                </a:extLst>
              </a:tr>
              <a:tr h="217935">
                <a:tc vMerge="1">
                  <a:txBody>
                    <a:bodyPr/>
                    <a:lstStyle/>
                    <a:p>
                      <a:endParaRPr lang="en-US"/>
                    </a:p>
                  </a:txBody>
                  <a:tcPr>
                    <a:lnT w="6350" cap="flat" cmpd="sng" algn="ctr">
                      <a:solidFill>
                        <a:srgbClr val="1A3292"/>
                      </a:solidFill>
                      <a:prstDash val="solid"/>
                      <a:round/>
                      <a:headEnd type="none" w="med" len="med"/>
                      <a:tailEnd type="none" w="med" len="med"/>
                    </a:lnT>
                  </a:tcPr>
                </a:tc>
                <a:tc>
                  <a:txBody>
                    <a:bodyPr/>
                    <a:lstStyle/>
                    <a:p>
                      <a:pPr marL="0" marR="0">
                        <a:lnSpc>
                          <a:spcPct val="107000"/>
                        </a:lnSpc>
                        <a:spcBef>
                          <a:spcPts val="0"/>
                        </a:spcBef>
                        <a:spcAft>
                          <a:spcPts val="0"/>
                        </a:spcAft>
                      </a:pPr>
                      <a:r>
                        <a:rPr lang="en-US" sz="800" u="none" baseline="0">
                          <a:solidFill>
                            <a:srgbClr val="262626"/>
                          </a:solidFill>
                          <a:effectLst/>
                          <a:uFill>
                            <a:solidFill>
                              <a:srgbClr val="FFFFFF"/>
                            </a:solidFill>
                          </a:uFill>
                          <a:latin typeface="Century Gothic"/>
                          <a:ea typeface="Times New Roman" panose="02020603050405020304" pitchFamily="18" charset="0"/>
                          <a:cs typeface="Times New Roman"/>
                          <a:hlinkClick r:id="rId4" tooltip="The testing of external interfaces between Interface Partners (e.g., MEDS, DMV) and CalSAWS, BenefitsCal, and/or Central Print.">
                            <a:extLst>
                              <a:ext uri="{A12FA001-AC4F-418D-AE19-62706E023703}">
                                <ahyp:hlinkClr xmlns:ahyp="http://schemas.microsoft.com/office/drawing/2018/hyperlinkcolor" val="tx"/>
                              </a:ext>
                            </a:extLst>
                          </a:hlinkClick>
                        </a:rPr>
                        <a:t>Interface Partner or Connectivity Test</a:t>
                      </a:r>
                      <a:endParaRPr lang="en-US" sz="800" u="none" baseline="0">
                        <a:solidFill>
                          <a:srgbClr val="262626"/>
                        </a:solidFill>
                        <a:effectLst/>
                        <a:uFill>
                          <a:solidFill>
                            <a:srgbClr val="FFFFFF"/>
                          </a:solidFill>
                        </a:uFill>
                        <a:latin typeface="Century Gothic"/>
                        <a:ea typeface="Calibri" panose="020F0502020204030204" pitchFamily="34" charset="0"/>
                        <a:cs typeface="Times New Roman"/>
                      </a:endParaRPr>
                    </a:p>
                  </a:txBody>
                  <a:tcPr marL="43859" marR="43859" marT="22120" marB="22120">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u="none" kern="1200">
                          <a:solidFill>
                            <a:srgbClr val="FFFFFF"/>
                          </a:solidFill>
                          <a:effectLst/>
                          <a:latin typeface="Century Gothic"/>
                          <a:ea typeface="Open Sans" panose="020B0606030504020204" pitchFamily="34" charset="0"/>
                          <a:cs typeface="Open Sans" panose="020B0606030504020204" pitchFamily="34" charset="0"/>
                        </a:rPr>
                        <a:t>G</a:t>
                      </a:r>
                      <a:endParaRPr lang="en-US" sz="1000" b="1" u="none">
                        <a:effectLst/>
                        <a:latin typeface="Century Gothic"/>
                        <a:ea typeface="Calibri" panose="020F0502020204030204" pitchFamily="34" charset="0"/>
                        <a:cs typeface="Arial" panose="020B0604020202020204" pitchFamily="34" charset="0"/>
                      </a:endParaRPr>
                    </a:p>
                  </a:txBody>
                  <a:tcPr marL="43859" marR="43859" marT="22120" marB="221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88AF4B"/>
                    </a:solidFill>
                  </a:tcPr>
                </a:tc>
                <a:tc>
                  <a:txBody>
                    <a:bodyPr/>
                    <a:lstStyle/>
                    <a:p>
                      <a:pPr marL="0" marR="0" algn="ctr">
                        <a:lnSpc>
                          <a:spcPct val="107000"/>
                        </a:lnSpc>
                        <a:spcBef>
                          <a:spcPts val="0"/>
                        </a:spcBef>
                        <a:spcAft>
                          <a:spcPts val="0"/>
                        </a:spcAft>
                      </a:pPr>
                      <a:r>
                        <a:rPr lang="en-US" sz="1000" b="1" u="none" kern="1200">
                          <a:solidFill>
                            <a:schemeClr val="bg1"/>
                          </a:solidFill>
                          <a:effectLst/>
                          <a:latin typeface="Century Gothic"/>
                          <a:ea typeface="Open Sans" panose="020B0606030504020204" pitchFamily="34" charset="0"/>
                          <a:cs typeface="Open Sans" panose="020B0606030504020204" pitchFamily="34" charset="0"/>
                        </a:rPr>
                        <a:t>G</a:t>
                      </a:r>
                      <a:endParaRPr lang="en-US" sz="1000" b="1" u="none">
                        <a:solidFill>
                          <a:schemeClr val="bg1"/>
                        </a:solidFill>
                        <a:effectLst/>
                        <a:latin typeface="Century Gothic"/>
                        <a:ea typeface="Calibri" panose="020F0502020204030204" pitchFamily="34" charset="0"/>
                        <a:cs typeface="Arial" panose="020B0604020202020204" pitchFamily="34" charset="0"/>
                      </a:endParaRPr>
                    </a:p>
                  </a:txBody>
                  <a:tcPr marL="43859" marR="43859" marT="22120" marB="221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88AF4B"/>
                    </a:solidFill>
                  </a:tcPr>
                </a:tc>
                <a:tc>
                  <a:txBody>
                    <a:bodyPr/>
                    <a:lstStyle/>
                    <a:p>
                      <a:pPr marL="0" marR="0" algn="ctr">
                        <a:lnSpc>
                          <a:spcPct val="107000"/>
                        </a:lnSpc>
                        <a:spcBef>
                          <a:spcPts val="0"/>
                        </a:spcBef>
                        <a:spcAft>
                          <a:spcPts val="0"/>
                        </a:spcAft>
                      </a:pPr>
                      <a:r>
                        <a:rPr lang="en-US" sz="1000" b="1" u="none">
                          <a:solidFill>
                            <a:srgbClr val="262626"/>
                          </a:solidFill>
                          <a:effectLst/>
                          <a:latin typeface="Century Gothic"/>
                          <a:ea typeface="Calibri" panose="020F0502020204030204" pitchFamily="34" charset="0"/>
                          <a:cs typeface="Arial" panose="020B0604020202020204" pitchFamily="34" charset="0"/>
                        </a:rPr>
                        <a:t>NS</a:t>
                      </a:r>
                    </a:p>
                  </a:txBody>
                  <a:tcPr marL="43859" marR="43859" marT="22120" marB="22120" anchor="ctr">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BFBFBF"/>
                    </a:solidFill>
                  </a:tcPr>
                </a:tc>
                <a:extLst>
                  <a:ext uri="{0D108BD9-81ED-4DB2-BD59-A6C34878D82A}">
                    <a16:rowId xmlns:a16="http://schemas.microsoft.com/office/drawing/2014/main" val="721097061"/>
                  </a:ext>
                </a:extLst>
              </a:tr>
              <a:tr h="217935">
                <a:tc rowSpan="3">
                  <a:txBody>
                    <a:bodyPr/>
                    <a:lstStyle/>
                    <a:p>
                      <a:pPr marL="0" marR="0">
                        <a:lnSpc>
                          <a:spcPct val="107000"/>
                        </a:lnSpc>
                        <a:spcBef>
                          <a:spcPts val="0"/>
                        </a:spcBef>
                        <a:spcAft>
                          <a:spcPts val="0"/>
                        </a:spcAft>
                      </a:pPr>
                      <a:r>
                        <a:rPr lang="en-US" sz="1000" b="1" u="none" baseline="0">
                          <a:solidFill>
                            <a:srgbClr val="262626"/>
                          </a:solidFill>
                          <a:effectLst/>
                          <a:uFill>
                            <a:solidFill>
                              <a:srgbClr val="FFFFFF"/>
                            </a:solidFill>
                          </a:uFill>
                          <a:latin typeface="Century Gothic"/>
                          <a:ea typeface="Times New Roman" panose="02020603050405020304" pitchFamily="18" charset="0"/>
                          <a:cs typeface="Times New Roman"/>
                          <a:hlinkClick r:id="rId4" tooltip="The components and services required to support the secure and effective operations of the CalSAWS and BenefitsCal.">
                            <a:extLst>
                              <a:ext uri="{A12FA001-AC4F-418D-AE19-62706E023703}">
                                <ahyp:hlinkClr xmlns:ahyp="http://schemas.microsoft.com/office/drawing/2018/hyperlinkcolor" val="tx"/>
                              </a:ext>
                            </a:extLst>
                          </a:hlinkClick>
                        </a:rPr>
                        <a:t>Technical</a:t>
                      </a:r>
                      <a:endParaRPr lang="en-US" sz="1000" u="none" baseline="0">
                        <a:solidFill>
                          <a:srgbClr val="262626"/>
                        </a:solidFill>
                        <a:effectLst/>
                        <a:uFill>
                          <a:solidFill>
                            <a:srgbClr val="FFFFFF"/>
                          </a:solidFill>
                        </a:uFill>
                        <a:latin typeface="Century Gothic"/>
                        <a:ea typeface="Calibri" panose="020F0502020204030204" pitchFamily="34" charset="0"/>
                        <a:cs typeface="Times New Roman"/>
                      </a:endParaRPr>
                    </a:p>
                  </a:txBody>
                  <a:tcPr marL="43859" marR="43859" marT="22120" marB="22120" anchor="ctr">
                    <a:lnL w="1270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tcPr>
                </a:tc>
                <a:tc>
                  <a:txBody>
                    <a:bodyPr/>
                    <a:lstStyle/>
                    <a:p>
                      <a:pPr marL="0" marR="0">
                        <a:lnSpc>
                          <a:spcPct val="107000"/>
                        </a:lnSpc>
                        <a:spcBef>
                          <a:spcPts val="0"/>
                        </a:spcBef>
                        <a:spcAft>
                          <a:spcPts val="0"/>
                        </a:spcAft>
                      </a:pPr>
                      <a:r>
                        <a:rPr lang="en-US" sz="800" u="none" baseline="0">
                          <a:solidFill>
                            <a:srgbClr val="262626"/>
                          </a:solidFill>
                          <a:effectLst/>
                          <a:uFill>
                            <a:solidFill>
                              <a:srgbClr val="FFFFFF"/>
                            </a:solidFill>
                          </a:uFill>
                          <a:latin typeface="Century Gothic"/>
                          <a:ea typeface="Times New Roman" panose="02020603050405020304" pitchFamily="18" charset="0"/>
                          <a:cs typeface="Times New Roman"/>
                          <a:hlinkClick r:id="rId4" tooltip="The technology components or services being installed to support the production operations of the system.">
                            <a:extLst>
                              <a:ext uri="{A12FA001-AC4F-418D-AE19-62706E023703}">
                                <ahyp:hlinkClr xmlns:ahyp="http://schemas.microsoft.com/office/drawing/2018/hyperlinkcolor" val="tx"/>
                              </a:ext>
                            </a:extLst>
                          </a:hlinkClick>
                        </a:rPr>
                        <a:t>Infrastructure</a:t>
                      </a:r>
                      <a:endParaRPr lang="en-US" sz="800" u="none" baseline="0">
                        <a:solidFill>
                          <a:srgbClr val="262626"/>
                        </a:solidFill>
                        <a:effectLst/>
                        <a:uFill>
                          <a:solidFill>
                            <a:srgbClr val="FFFFFF"/>
                          </a:solidFill>
                        </a:uFill>
                        <a:latin typeface="Century Gothic"/>
                        <a:ea typeface="Calibri" panose="020F0502020204030204" pitchFamily="34" charset="0"/>
                        <a:cs typeface="Times New Roman"/>
                      </a:endParaRPr>
                    </a:p>
                  </a:txBody>
                  <a:tcPr marL="43859" marR="43859" marT="22120" marB="22120">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u="none" kern="1200">
                          <a:solidFill>
                            <a:srgbClr val="FFFFFF"/>
                          </a:solidFill>
                          <a:effectLst/>
                          <a:latin typeface="Century Gothic"/>
                          <a:ea typeface="Open Sans" panose="020B0606030504020204" pitchFamily="34" charset="0"/>
                          <a:cs typeface="Open Sans" panose="020B0606030504020204" pitchFamily="34" charset="0"/>
                        </a:rPr>
                        <a:t>G</a:t>
                      </a:r>
                      <a:endParaRPr lang="en-US" sz="1000" b="1" u="none">
                        <a:effectLst/>
                        <a:latin typeface="Century Gothic"/>
                        <a:ea typeface="Calibri" panose="020F0502020204030204" pitchFamily="34" charset="0"/>
                        <a:cs typeface="Arial" panose="020B0604020202020204" pitchFamily="34" charset="0"/>
                      </a:endParaRPr>
                    </a:p>
                  </a:txBody>
                  <a:tcPr marL="43859" marR="43859" marT="22120" marB="221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88AF4B"/>
                    </a:solidFill>
                  </a:tcPr>
                </a:tc>
                <a:tc>
                  <a:txBody>
                    <a:bodyPr/>
                    <a:lstStyle/>
                    <a:p>
                      <a:pPr marL="0" marR="0" algn="ctr">
                        <a:lnSpc>
                          <a:spcPct val="107000"/>
                        </a:lnSpc>
                        <a:spcBef>
                          <a:spcPts val="0"/>
                        </a:spcBef>
                        <a:spcAft>
                          <a:spcPts val="0"/>
                        </a:spcAft>
                      </a:pPr>
                      <a:r>
                        <a:rPr lang="en-US" sz="1000" b="1" u="none">
                          <a:solidFill>
                            <a:schemeClr val="tx1"/>
                          </a:solidFill>
                          <a:effectLst/>
                          <a:latin typeface="Century Gothic"/>
                          <a:ea typeface="Calibri" panose="020F0502020204030204" pitchFamily="34" charset="0"/>
                          <a:cs typeface="Arial" panose="020B0604020202020204" pitchFamily="34" charset="0"/>
                        </a:rPr>
                        <a:t>NS</a:t>
                      </a:r>
                    </a:p>
                  </a:txBody>
                  <a:tcPr marL="43859" marR="43859" marT="22120" marB="221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BFBFBF"/>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000" b="1" i="0" u="none" strike="noStrike" kern="1200" cap="none" spc="0" normalizeH="0" baseline="0" noProof="0">
                          <a:ln>
                            <a:noFill/>
                          </a:ln>
                          <a:solidFill>
                            <a:srgbClr val="262626"/>
                          </a:solidFill>
                          <a:effectLst/>
                          <a:uLnTx/>
                          <a:uFillTx/>
                          <a:latin typeface="Century Gothic"/>
                          <a:ea typeface="Calibri" panose="020F0502020204030204" pitchFamily="34" charset="0"/>
                          <a:cs typeface="Arial" panose="020B0604020202020204" pitchFamily="34" charset="0"/>
                        </a:rPr>
                        <a:t>N/A</a:t>
                      </a:r>
                    </a:p>
                  </a:txBody>
                  <a:tcPr marL="43859" marR="43859" marT="22120" marB="22120" anchor="ctr">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noFill/>
                  </a:tcPr>
                </a:tc>
                <a:extLst>
                  <a:ext uri="{0D108BD9-81ED-4DB2-BD59-A6C34878D82A}">
                    <a16:rowId xmlns:a16="http://schemas.microsoft.com/office/drawing/2014/main" val="1695756331"/>
                  </a:ext>
                </a:extLst>
              </a:tr>
              <a:tr h="217935">
                <a:tc vMerge="1">
                  <a:txBody>
                    <a:bodyPr/>
                    <a:lstStyle/>
                    <a:p>
                      <a:endParaRPr lang="en-US"/>
                    </a:p>
                  </a:txBody>
                  <a:tcPr/>
                </a:tc>
                <a:tc>
                  <a:txBody>
                    <a:bodyPr/>
                    <a:lstStyle/>
                    <a:p>
                      <a:pPr marL="0" marR="0">
                        <a:lnSpc>
                          <a:spcPct val="107000"/>
                        </a:lnSpc>
                        <a:spcBef>
                          <a:spcPts val="0"/>
                        </a:spcBef>
                        <a:spcAft>
                          <a:spcPts val="0"/>
                        </a:spcAft>
                      </a:pPr>
                      <a:r>
                        <a:rPr lang="en-US" sz="800" u="none" baseline="0">
                          <a:solidFill>
                            <a:srgbClr val="262626"/>
                          </a:solidFill>
                          <a:effectLst/>
                          <a:uFill>
                            <a:solidFill>
                              <a:srgbClr val="FFFFFF"/>
                            </a:solidFill>
                          </a:uFill>
                          <a:latin typeface="Century Gothic"/>
                          <a:ea typeface="Times New Roman" panose="02020603050405020304" pitchFamily="18" charset="0"/>
                          <a:cs typeface="Times New Roman"/>
                          <a:hlinkClick r:id="rId4" tooltip="The ongoing testing of the system to validate that it meets all security requirements and addresses system vulnerabilities, if any.">
                            <a:extLst>
                              <a:ext uri="{A12FA001-AC4F-418D-AE19-62706E023703}">
                                <ahyp:hlinkClr xmlns:ahyp="http://schemas.microsoft.com/office/drawing/2018/hyperlinkcolor" val="tx"/>
                              </a:ext>
                            </a:extLst>
                          </a:hlinkClick>
                        </a:rPr>
                        <a:t>Securit</a:t>
                      </a:r>
                      <a:r>
                        <a:rPr lang="en-US" sz="800" u="none" baseline="0">
                          <a:solidFill>
                            <a:srgbClr val="262626"/>
                          </a:solidFill>
                          <a:effectLst/>
                          <a:uFill>
                            <a:solidFill>
                              <a:srgbClr val="FFFFFF"/>
                            </a:solidFill>
                          </a:uFill>
                          <a:latin typeface="Century Gothic"/>
                          <a:ea typeface="Times New Roman" panose="02020603050405020304" pitchFamily="18" charset="0"/>
                          <a:cs typeface="Times New Roman"/>
                        </a:rPr>
                        <a:t>y</a:t>
                      </a:r>
                      <a:r>
                        <a:rPr lang="en-US" sz="800" u="none" baseline="0">
                          <a:solidFill>
                            <a:srgbClr val="262626"/>
                          </a:solidFill>
                          <a:effectLst/>
                          <a:uFill>
                            <a:solidFill>
                              <a:srgbClr val="FFFFFF"/>
                            </a:solidFill>
                          </a:uFill>
                          <a:latin typeface="Century Gothic"/>
                          <a:ea typeface="Times New Roman" panose="02020603050405020304" pitchFamily="18" charset="0"/>
                          <a:cs typeface="Times New Roman"/>
                          <a:hlinkClick r:id="rId4" tooltip="The ongoing testing of the system to validate that it meets all security requirements and addresses system vulnerabilities, if any.">
                            <a:extLst>
                              <a:ext uri="{A12FA001-AC4F-418D-AE19-62706E023703}">
                                <ahyp:hlinkClr xmlns:ahyp="http://schemas.microsoft.com/office/drawing/2018/hyperlinkcolor" val="tx"/>
                              </a:ext>
                            </a:extLst>
                          </a:hlinkClick>
                        </a:rPr>
                        <a:t> Testin</a:t>
                      </a:r>
                      <a:r>
                        <a:rPr lang="en-US" sz="800" u="none" baseline="0">
                          <a:solidFill>
                            <a:srgbClr val="262626"/>
                          </a:solidFill>
                          <a:effectLst/>
                          <a:uFill>
                            <a:solidFill>
                              <a:srgbClr val="FFFFFF"/>
                            </a:solidFill>
                          </a:uFill>
                          <a:latin typeface="Century Gothic"/>
                          <a:ea typeface="Times New Roman" panose="02020603050405020304" pitchFamily="18" charset="0"/>
                          <a:cs typeface="Times New Roman"/>
                        </a:rPr>
                        <a:t>g</a:t>
                      </a:r>
                      <a:endParaRPr lang="en-US" sz="800" u="none" baseline="0">
                        <a:solidFill>
                          <a:srgbClr val="262626"/>
                        </a:solidFill>
                        <a:effectLst/>
                        <a:uFill>
                          <a:solidFill>
                            <a:srgbClr val="FFFFFF"/>
                          </a:solidFill>
                        </a:uFill>
                        <a:latin typeface="Century Gothic"/>
                        <a:ea typeface="Calibri" panose="020F0502020204030204" pitchFamily="34" charset="0"/>
                        <a:cs typeface="Times New Roman"/>
                      </a:endParaRPr>
                    </a:p>
                  </a:txBody>
                  <a:tcPr marL="43859" marR="43859" marT="22120" marB="22120">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u="none" kern="1200">
                          <a:solidFill>
                            <a:srgbClr val="FFFFFF"/>
                          </a:solidFill>
                          <a:effectLst/>
                          <a:latin typeface="Century Gothic"/>
                          <a:ea typeface="Open Sans" panose="020B0606030504020204" pitchFamily="34" charset="0"/>
                          <a:cs typeface="Open Sans" panose="020B0606030504020204" pitchFamily="34" charset="0"/>
                        </a:rPr>
                        <a:t>G</a:t>
                      </a:r>
                      <a:endParaRPr lang="en-US" sz="1000" b="1" u="none">
                        <a:effectLst/>
                        <a:latin typeface="Century Gothic"/>
                        <a:ea typeface="Calibri" panose="020F0502020204030204" pitchFamily="34" charset="0"/>
                        <a:cs typeface="Arial" panose="020B0604020202020204" pitchFamily="34" charset="0"/>
                      </a:endParaRPr>
                    </a:p>
                  </a:txBody>
                  <a:tcPr marL="43859" marR="43859" marT="22120" marB="221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88AF4B"/>
                    </a:solidFill>
                  </a:tcPr>
                </a:tc>
                <a:tc>
                  <a:txBody>
                    <a:bodyPr/>
                    <a:lstStyle/>
                    <a:p>
                      <a:pPr marL="0" marR="0" algn="ctr">
                        <a:lnSpc>
                          <a:spcPct val="107000"/>
                        </a:lnSpc>
                        <a:spcBef>
                          <a:spcPts val="0"/>
                        </a:spcBef>
                        <a:spcAft>
                          <a:spcPts val="0"/>
                        </a:spcAft>
                      </a:pPr>
                      <a:r>
                        <a:rPr lang="en-US" sz="1000" b="1" u="none">
                          <a:solidFill>
                            <a:schemeClr val="bg1"/>
                          </a:solidFill>
                          <a:effectLst/>
                          <a:latin typeface="Century Gothic"/>
                          <a:ea typeface="Calibri" panose="020F0502020204030204" pitchFamily="34" charset="0"/>
                          <a:cs typeface="Arial" panose="020B0604020202020204" pitchFamily="34" charset="0"/>
                        </a:rPr>
                        <a:t>G</a:t>
                      </a:r>
                    </a:p>
                  </a:txBody>
                  <a:tcPr marL="43859" marR="43859" marT="22120" marB="221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88AF4B"/>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000" b="1" i="0" u="none" strike="noStrike" kern="1200" cap="none" spc="0" normalizeH="0" baseline="0" noProof="0">
                          <a:ln>
                            <a:noFill/>
                          </a:ln>
                          <a:solidFill>
                            <a:srgbClr val="262626"/>
                          </a:solidFill>
                          <a:effectLst/>
                          <a:uLnTx/>
                          <a:uFillTx/>
                          <a:latin typeface="Century Gothic"/>
                          <a:ea typeface="Calibri" panose="020F0502020204030204" pitchFamily="34" charset="0"/>
                          <a:cs typeface="Arial" panose="020B0604020202020204" pitchFamily="34" charset="0"/>
                        </a:rPr>
                        <a:t>N/A</a:t>
                      </a:r>
                    </a:p>
                  </a:txBody>
                  <a:tcPr marL="43859" marR="43859" marT="22120" marB="22120" anchor="ctr">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noFill/>
                  </a:tcPr>
                </a:tc>
                <a:extLst>
                  <a:ext uri="{0D108BD9-81ED-4DB2-BD59-A6C34878D82A}">
                    <a16:rowId xmlns:a16="http://schemas.microsoft.com/office/drawing/2014/main" val="3620588938"/>
                  </a:ext>
                </a:extLst>
              </a:tr>
              <a:tr h="217935">
                <a:tc vMerge="1">
                  <a:txBody>
                    <a:bodyPr/>
                    <a:lstStyle/>
                    <a:p>
                      <a:endParaRPr lang="en-US"/>
                    </a:p>
                  </a:txBody>
                  <a:tcPr/>
                </a:tc>
                <a:tc>
                  <a:txBody>
                    <a:bodyPr/>
                    <a:lstStyle/>
                    <a:p>
                      <a:pPr marL="0" marR="0">
                        <a:lnSpc>
                          <a:spcPct val="107000"/>
                        </a:lnSpc>
                        <a:spcBef>
                          <a:spcPts val="0"/>
                        </a:spcBef>
                        <a:spcAft>
                          <a:spcPts val="0"/>
                        </a:spcAft>
                      </a:pPr>
                      <a:r>
                        <a:rPr lang="en-US" sz="800" u="none" baseline="0">
                          <a:solidFill>
                            <a:srgbClr val="262626"/>
                          </a:solidFill>
                          <a:effectLst/>
                          <a:uFill>
                            <a:solidFill>
                              <a:srgbClr val="FFFFFF"/>
                            </a:solidFill>
                          </a:uFill>
                          <a:latin typeface="Century Gothic"/>
                          <a:ea typeface="Times New Roman" panose="02020603050405020304" pitchFamily="18" charset="0"/>
                          <a:cs typeface="Times New Roman"/>
                          <a:hlinkClick r:id="rId4" tooltip="The testing of the system’s performance to validate that it can meet the performance requirements identified in the Service Level Agreements (SLA) under maximum user load. ">
                            <a:extLst>
                              <a:ext uri="{A12FA001-AC4F-418D-AE19-62706E023703}">
                                <ahyp:hlinkClr xmlns:ahyp="http://schemas.microsoft.com/office/drawing/2018/hyperlinkcolor" val="tx"/>
                              </a:ext>
                            </a:extLst>
                          </a:hlinkClick>
                        </a:rPr>
                        <a:t>Performance Testin</a:t>
                      </a:r>
                      <a:r>
                        <a:rPr lang="en-US" sz="800" u="none" baseline="0">
                          <a:solidFill>
                            <a:srgbClr val="262626"/>
                          </a:solidFill>
                          <a:effectLst/>
                          <a:uFill>
                            <a:solidFill>
                              <a:srgbClr val="FFFFFF"/>
                            </a:solidFill>
                          </a:uFill>
                          <a:latin typeface="Century Gothic"/>
                          <a:ea typeface="Times New Roman" panose="02020603050405020304" pitchFamily="18" charset="0"/>
                          <a:cs typeface="Times New Roman"/>
                        </a:rPr>
                        <a:t>g</a:t>
                      </a:r>
                      <a:endParaRPr lang="en-US" sz="800" u="none" baseline="0">
                        <a:solidFill>
                          <a:srgbClr val="262626"/>
                        </a:solidFill>
                        <a:effectLst/>
                        <a:uFill>
                          <a:solidFill>
                            <a:srgbClr val="FFFFFF"/>
                          </a:solidFill>
                        </a:uFill>
                        <a:latin typeface="Century Gothic"/>
                        <a:ea typeface="Calibri" panose="020F0502020204030204" pitchFamily="34" charset="0"/>
                        <a:cs typeface="Times New Roman"/>
                      </a:endParaRPr>
                    </a:p>
                  </a:txBody>
                  <a:tcPr marL="43859" marR="43859" marT="22120" marB="22120">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u="none" kern="1200">
                          <a:solidFill>
                            <a:srgbClr val="FFFFFF"/>
                          </a:solidFill>
                          <a:effectLst/>
                          <a:latin typeface="Century Gothic"/>
                          <a:ea typeface="Open Sans" panose="020B0606030504020204" pitchFamily="34" charset="0"/>
                          <a:cs typeface="Open Sans" panose="020B0606030504020204" pitchFamily="34" charset="0"/>
                        </a:rPr>
                        <a:t>G</a:t>
                      </a:r>
                      <a:endParaRPr lang="en-US" sz="1000" b="1" u="none">
                        <a:effectLst/>
                        <a:latin typeface="Century Gothic"/>
                        <a:ea typeface="Calibri" panose="020F0502020204030204" pitchFamily="34" charset="0"/>
                        <a:cs typeface="Arial" panose="020B0604020202020204" pitchFamily="34" charset="0"/>
                      </a:endParaRPr>
                    </a:p>
                  </a:txBody>
                  <a:tcPr marL="43859" marR="43859" marT="22120" marB="221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88AF4B"/>
                    </a:solidFill>
                  </a:tcPr>
                </a:tc>
                <a:tc>
                  <a:txBody>
                    <a:bodyPr/>
                    <a:lstStyle/>
                    <a:p>
                      <a:pPr marL="0" marR="0" algn="ctr">
                        <a:lnSpc>
                          <a:spcPct val="107000"/>
                        </a:lnSpc>
                        <a:spcBef>
                          <a:spcPts val="0"/>
                        </a:spcBef>
                        <a:spcAft>
                          <a:spcPts val="0"/>
                        </a:spcAft>
                      </a:pPr>
                      <a:r>
                        <a:rPr lang="en-US" sz="1000" b="1" u="none" kern="1200">
                          <a:solidFill>
                            <a:schemeClr val="bg1"/>
                          </a:solidFill>
                          <a:effectLst/>
                          <a:latin typeface="Century Gothic"/>
                          <a:ea typeface="Open Sans" panose="020B0606030504020204" pitchFamily="34" charset="0"/>
                          <a:cs typeface="Open Sans" panose="020B0606030504020204" pitchFamily="34" charset="0"/>
                        </a:rPr>
                        <a:t>G</a:t>
                      </a:r>
                      <a:endParaRPr lang="en-US" sz="1000" b="1" u="none">
                        <a:solidFill>
                          <a:schemeClr val="bg1"/>
                        </a:solidFill>
                        <a:effectLst/>
                        <a:latin typeface="Century Gothic"/>
                        <a:ea typeface="Calibri" panose="020F0502020204030204" pitchFamily="34" charset="0"/>
                        <a:cs typeface="Arial" panose="020B0604020202020204" pitchFamily="34" charset="0"/>
                      </a:endParaRPr>
                    </a:p>
                  </a:txBody>
                  <a:tcPr marL="43859" marR="43859" marT="22120" marB="221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88AF4B"/>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000" b="1" i="0" u="none" strike="noStrike" kern="1200" cap="none" spc="0" normalizeH="0" baseline="0" noProof="0">
                          <a:ln>
                            <a:noFill/>
                          </a:ln>
                          <a:solidFill>
                            <a:srgbClr val="262626"/>
                          </a:solidFill>
                          <a:effectLst/>
                          <a:uLnTx/>
                          <a:uFillTx/>
                          <a:latin typeface="Century Gothic"/>
                          <a:ea typeface="Calibri" panose="020F0502020204030204" pitchFamily="34" charset="0"/>
                          <a:cs typeface="Arial" panose="020B0604020202020204" pitchFamily="34" charset="0"/>
                        </a:rPr>
                        <a:t>N/A</a:t>
                      </a:r>
                    </a:p>
                  </a:txBody>
                  <a:tcPr marL="43859" marR="43859" marT="22120" marB="22120" anchor="ctr">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noFill/>
                  </a:tcPr>
                </a:tc>
                <a:extLst>
                  <a:ext uri="{0D108BD9-81ED-4DB2-BD59-A6C34878D82A}">
                    <a16:rowId xmlns:a16="http://schemas.microsoft.com/office/drawing/2014/main" val="1910978467"/>
                  </a:ext>
                </a:extLst>
              </a:tr>
              <a:tr h="217935">
                <a:tc rowSpan="2">
                  <a:txBody>
                    <a:bodyPr/>
                    <a:lstStyle/>
                    <a:p>
                      <a:pPr marL="0" marR="0">
                        <a:lnSpc>
                          <a:spcPct val="107000"/>
                        </a:lnSpc>
                        <a:spcBef>
                          <a:spcPts val="0"/>
                        </a:spcBef>
                        <a:spcAft>
                          <a:spcPts val="0"/>
                        </a:spcAft>
                      </a:pPr>
                      <a:r>
                        <a:rPr lang="en-US" sz="1000" b="1" u="none" baseline="0">
                          <a:solidFill>
                            <a:srgbClr val="262626"/>
                          </a:solidFill>
                          <a:effectLst/>
                          <a:uFill>
                            <a:solidFill>
                              <a:srgbClr val="FFFFFF"/>
                            </a:solidFill>
                          </a:uFill>
                          <a:latin typeface="Century Gothic"/>
                          <a:ea typeface="Times New Roman" panose="02020603050405020304" pitchFamily="18" charset="0"/>
                          <a:cs typeface="Times New Roman"/>
                          <a:hlinkClick r:id="rId4" tooltip="The preparation and migration of data from legacy system(s) (i.e., CalWIN, portals, and ancillary systems) to CalSAWS and BenefitsCal.">
                            <a:extLst>
                              <a:ext uri="{A12FA001-AC4F-418D-AE19-62706E023703}">
                                <ahyp:hlinkClr xmlns:ahyp="http://schemas.microsoft.com/office/drawing/2018/hyperlinkcolor" val="tx"/>
                              </a:ext>
                            </a:extLst>
                          </a:hlinkClick>
                        </a:rPr>
                        <a:t>Conversion</a:t>
                      </a:r>
                      <a:endParaRPr lang="en-US" sz="1000" u="none" baseline="0">
                        <a:solidFill>
                          <a:srgbClr val="262626"/>
                        </a:solidFill>
                        <a:effectLst/>
                        <a:uFill>
                          <a:solidFill>
                            <a:srgbClr val="FFFFFF"/>
                          </a:solidFill>
                        </a:uFill>
                        <a:latin typeface="Century Gothic"/>
                        <a:ea typeface="Calibri" panose="020F0502020204030204" pitchFamily="34" charset="0"/>
                        <a:cs typeface="Times New Roman"/>
                      </a:endParaRPr>
                    </a:p>
                  </a:txBody>
                  <a:tcPr marL="43859" marR="43859" marT="22120" marB="22120" anchor="ctr">
                    <a:lnL w="1270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tcPr>
                </a:tc>
                <a:tc>
                  <a:txBody>
                    <a:bodyPr/>
                    <a:lstStyle/>
                    <a:p>
                      <a:pPr marL="0" marR="0">
                        <a:lnSpc>
                          <a:spcPct val="107000"/>
                        </a:lnSpc>
                        <a:spcBef>
                          <a:spcPts val="0"/>
                        </a:spcBef>
                        <a:spcAft>
                          <a:spcPts val="0"/>
                        </a:spcAft>
                      </a:pPr>
                      <a:r>
                        <a:rPr lang="en-US" sz="800" u="none" baseline="0">
                          <a:solidFill>
                            <a:srgbClr val="262626"/>
                          </a:solidFill>
                          <a:effectLst/>
                          <a:uFill>
                            <a:solidFill>
                              <a:srgbClr val="FFFFFF"/>
                            </a:solidFill>
                          </a:uFill>
                          <a:latin typeface="Century Gothic"/>
                          <a:ea typeface="Times New Roman" panose="02020603050405020304" pitchFamily="18" charset="0"/>
                          <a:cs typeface="Times New Roman"/>
                          <a:hlinkClick r:id="rId4" tooltip="Preparation of systems’ databases to support the Extract, Transform, and Load (ETL) activities to migrate data from legacy system(s) to CalSAWS within a set timeframe while minimizing the manual effort to clean up data after conversion.">
                            <a:extLst>
                              <a:ext uri="{A12FA001-AC4F-418D-AE19-62706E023703}">
                                <ahyp:hlinkClr xmlns:ahyp="http://schemas.microsoft.com/office/drawing/2018/hyperlinkcolor" val="tx"/>
                              </a:ext>
                            </a:extLst>
                          </a:hlinkClick>
                        </a:rPr>
                        <a:t>Conversion Readiness</a:t>
                      </a:r>
                      <a:endParaRPr lang="en-US" sz="800" u="none" baseline="0">
                        <a:solidFill>
                          <a:srgbClr val="262626"/>
                        </a:solidFill>
                        <a:effectLst/>
                        <a:uFill>
                          <a:solidFill>
                            <a:srgbClr val="FFFFFF"/>
                          </a:solidFill>
                        </a:uFill>
                        <a:latin typeface="Century Gothic"/>
                        <a:ea typeface="Calibri" panose="020F0502020204030204" pitchFamily="34" charset="0"/>
                        <a:cs typeface="Times New Roman"/>
                      </a:endParaRPr>
                    </a:p>
                  </a:txBody>
                  <a:tcPr marL="43859" marR="43859" marT="22120" marB="22120">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u="none" kern="1200">
                          <a:solidFill>
                            <a:srgbClr val="FFFFFF"/>
                          </a:solidFill>
                          <a:effectLst/>
                          <a:latin typeface="Century Gothic"/>
                          <a:ea typeface="Open Sans" panose="020B0606030504020204" pitchFamily="34" charset="0"/>
                          <a:cs typeface="Open Sans" panose="020B0606030504020204" pitchFamily="34" charset="0"/>
                        </a:rPr>
                        <a:t>G</a:t>
                      </a:r>
                      <a:endParaRPr lang="en-US" sz="1000" b="1" u="none">
                        <a:effectLst/>
                        <a:latin typeface="Century Gothic"/>
                        <a:ea typeface="Calibri" panose="020F0502020204030204" pitchFamily="34" charset="0"/>
                        <a:cs typeface="Arial" panose="020B0604020202020204" pitchFamily="34" charset="0"/>
                      </a:endParaRPr>
                    </a:p>
                  </a:txBody>
                  <a:tcPr marL="43859" marR="43859" marT="22120" marB="221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88AF4B"/>
                    </a:solidFill>
                  </a:tcPr>
                </a:tc>
                <a:tc>
                  <a:txBody>
                    <a:bodyPr/>
                    <a:lstStyle/>
                    <a:p>
                      <a:pPr marL="0" marR="0" algn="ctr">
                        <a:lnSpc>
                          <a:spcPct val="107000"/>
                        </a:lnSpc>
                        <a:spcBef>
                          <a:spcPts val="0"/>
                        </a:spcBef>
                        <a:spcAft>
                          <a:spcPts val="0"/>
                        </a:spcAft>
                      </a:pPr>
                      <a:r>
                        <a:rPr lang="en-US" sz="1000" b="1" u="none">
                          <a:solidFill>
                            <a:srgbClr val="FFFFFF"/>
                          </a:solidFill>
                          <a:effectLst/>
                          <a:latin typeface="Century Gothic"/>
                          <a:ea typeface="Calibri" panose="020F0502020204030204" pitchFamily="34" charset="0"/>
                          <a:cs typeface="Arial" panose="020B0604020202020204" pitchFamily="34" charset="0"/>
                        </a:rPr>
                        <a:t>G</a:t>
                      </a:r>
                    </a:p>
                  </a:txBody>
                  <a:tcPr marL="43859" marR="43859" marT="22120" marB="221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88AF4B"/>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000" b="1" i="0" u="none" strike="noStrike" kern="1200" cap="none" spc="0" normalizeH="0" baseline="0" noProof="0">
                          <a:ln>
                            <a:noFill/>
                          </a:ln>
                          <a:solidFill>
                            <a:srgbClr val="262626"/>
                          </a:solidFill>
                          <a:effectLst/>
                          <a:uLnTx/>
                          <a:uFillTx/>
                          <a:latin typeface="Century Gothic"/>
                          <a:ea typeface="Calibri" panose="020F0502020204030204" pitchFamily="34" charset="0"/>
                          <a:cs typeface="Arial" panose="020B0604020202020204" pitchFamily="34" charset="0"/>
                        </a:rPr>
                        <a:t>N/A</a:t>
                      </a:r>
                    </a:p>
                  </a:txBody>
                  <a:tcPr marL="43859" marR="43859" marT="22120" marB="22120" anchor="ctr">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noFill/>
                  </a:tcPr>
                </a:tc>
                <a:extLst>
                  <a:ext uri="{0D108BD9-81ED-4DB2-BD59-A6C34878D82A}">
                    <a16:rowId xmlns:a16="http://schemas.microsoft.com/office/drawing/2014/main" val="1968759752"/>
                  </a:ext>
                </a:extLst>
              </a:tr>
              <a:tr h="217935">
                <a:tc vMerge="1">
                  <a:txBody>
                    <a:bodyPr/>
                    <a:lstStyle/>
                    <a:p>
                      <a:endParaRPr lang="en-US"/>
                    </a:p>
                  </a:txBody>
                  <a:tcPr>
                    <a:lnT w="6350" cap="flat" cmpd="sng" algn="ctr">
                      <a:solidFill>
                        <a:srgbClr val="1A3292"/>
                      </a:solidFill>
                      <a:prstDash val="solid"/>
                      <a:round/>
                      <a:headEnd type="none" w="med" len="med"/>
                      <a:tailEnd type="none" w="med" len="med"/>
                    </a:lnT>
                  </a:tcPr>
                </a:tc>
                <a:tc>
                  <a:txBody>
                    <a:bodyPr/>
                    <a:lstStyle/>
                    <a:p>
                      <a:pPr marL="0" marR="0">
                        <a:lnSpc>
                          <a:spcPct val="107000"/>
                        </a:lnSpc>
                        <a:spcBef>
                          <a:spcPts val="0"/>
                        </a:spcBef>
                        <a:spcAft>
                          <a:spcPts val="0"/>
                        </a:spcAft>
                      </a:pPr>
                      <a:r>
                        <a:rPr lang="en-US" sz="800" u="none" baseline="0">
                          <a:solidFill>
                            <a:srgbClr val="262626"/>
                          </a:solidFill>
                          <a:effectLst/>
                          <a:uFill>
                            <a:solidFill>
                              <a:srgbClr val="FFFFFF"/>
                            </a:solidFill>
                          </a:uFill>
                          <a:latin typeface="Century Gothic"/>
                          <a:ea typeface="Times New Roman" panose="02020603050405020304" pitchFamily="18" charset="0"/>
                          <a:cs typeface="Times New Roman"/>
                          <a:hlinkClick r:id="rId4" tooltip="The side-by-side testing of data converted from the legacy system(s) to CalSAWS to validate accuracy of data migration and identify anything that needs to be updated in the database, rules engine, and/or ETL scripts prior to cutover.">
                            <a:extLst>
                              <a:ext uri="{A12FA001-AC4F-418D-AE19-62706E023703}">
                                <ahyp:hlinkClr xmlns:ahyp="http://schemas.microsoft.com/office/drawing/2018/hyperlinkcolor" val="tx"/>
                              </a:ext>
                            </a:extLst>
                          </a:hlinkClick>
                        </a:rPr>
                        <a:t>Converted Data Test</a:t>
                      </a:r>
                      <a:endParaRPr lang="en-US" sz="800" u="none" baseline="0">
                        <a:solidFill>
                          <a:srgbClr val="262626"/>
                        </a:solidFill>
                        <a:effectLst/>
                        <a:uFill>
                          <a:solidFill>
                            <a:srgbClr val="FFFFFF"/>
                          </a:solidFill>
                        </a:uFill>
                        <a:latin typeface="Century Gothic"/>
                        <a:ea typeface="Calibri" panose="020F0502020204030204" pitchFamily="34" charset="0"/>
                        <a:cs typeface="Times New Roman"/>
                      </a:endParaRPr>
                    </a:p>
                  </a:txBody>
                  <a:tcPr marL="43859" marR="43859" marT="22120" marB="22120">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u="none" kern="1200">
                          <a:solidFill>
                            <a:srgbClr val="FFFFFF"/>
                          </a:solidFill>
                          <a:effectLst/>
                          <a:latin typeface="Century Gothic"/>
                          <a:ea typeface="Open Sans" panose="020B0606030504020204" pitchFamily="34" charset="0"/>
                          <a:cs typeface="Open Sans" panose="020B0606030504020204" pitchFamily="34" charset="0"/>
                        </a:rPr>
                        <a:t>C</a:t>
                      </a:r>
                      <a:endParaRPr lang="en-US" sz="1000" b="1" u="none">
                        <a:effectLst/>
                        <a:latin typeface="Century Gothic"/>
                        <a:ea typeface="Calibri" panose="020F0502020204030204" pitchFamily="34" charset="0"/>
                        <a:cs typeface="Arial" panose="020B0604020202020204" pitchFamily="34" charset="0"/>
                      </a:endParaRPr>
                    </a:p>
                  </a:txBody>
                  <a:tcPr marL="43859" marR="43859" marT="22120" marB="221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1A3292"/>
                    </a:solidFill>
                  </a:tcPr>
                </a:tc>
                <a:tc>
                  <a:txBody>
                    <a:bodyPr/>
                    <a:lstStyle/>
                    <a:p>
                      <a:pPr marL="0" marR="0" algn="ctr">
                        <a:lnSpc>
                          <a:spcPct val="107000"/>
                        </a:lnSpc>
                        <a:spcBef>
                          <a:spcPts val="0"/>
                        </a:spcBef>
                        <a:spcAft>
                          <a:spcPts val="0"/>
                        </a:spcAft>
                      </a:pPr>
                      <a:r>
                        <a:rPr lang="en-US" sz="1000" b="1" u="none">
                          <a:solidFill>
                            <a:schemeClr val="bg1"/>
                          </a:solidFill>
                          <a:effectLst/>
                          <a:latin typeface="Century Gothic"/>
                          <a:ea typeface="Calibri" panose="020F0502020204030204" pitchFamily="34" charset="0"/>
                          <a:cs typeface="Arial" panose="020B0604020202020204" pitchFamily="34" charset="0"/>
                        </a:rPr>
                        <a:t>G</a:t>
                      </a:r>
                    </a:p>
                  </a:txBody>
                  <a:tcPr marL="43859" marR="43859" marT="22120" marB="221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88AF4B"/>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000" b="1" i="0" u="none" strike="noStrike" kern="1200" cap="none" spc="0" normalizeH="0" baseline="0" noProof="0">
                          <a:ln>
                            <a:noFill/>
                          </a:ln>
                          <a:solidFill>
                            <a:srgbClr val="262626"/>
                          </a:solidFill>
                          <a:effectLst/>
                          <a:uLnTx/>
                          <a:uFillTx/>
                          <a:latin typeface="Century Gothic"/>
                          <a:ea typeface="Calibri" panose="020F0502020204030204" pitchFamily="34" charset="0"/>
                          <a:cs typeface="Arial" panose="020B0604020202020204" pitchFamily="34" charset="0"/>
                        </a:rPr>
                        <a:t>N/A</a:t>
                      </a:r>
                    </a:p>
                  </a:txBody>
                  <a:tcPr marL="43859" marR="43859" marT="22120" marB="22120" anchor="ctr">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noFill/>
                  </a:tcPr>
                </a:tc>
                <a:extLst>
                  <a:ext uri="{0D108BD9-81ED-4DB2-BD59-A6C34878D82A}">
                    <a16:rowId xmlns:a16="http://schemas.microsoft.com/office/drawing/2014/main" val="1732046899"/>
                  </a:ext>
                </a:extLst>
              </a:tr>
              <a:tr h="217348">
                <a:tc rowSpan="3">
                  <a:txBody>
                    <a:bodyPr/>
                    <a:lstStyle/>
                    <a:p>
                      <a:pPr marL="0" marR="0">
                        <a:lnSpc>
                          <a:spcPct val="107000"/>
                        </a:lnSpc>
                        <a:spcBef>
                          <a:spcPts val="0"/>
                        </a:spcBef>
                        <a:spcAft>
                          <a:spcPts val="0"/>
                        </a:spcAft>
                      </a:pPr>
                      <a:r>
                        <a:rPr lang="en-US" sz="1000" b="1" u="none" baseline="0">
                          <a:solidFill>
                            <a:srgbClr val="262626"/>
                          </a:solidFill>
                          <a:effectLst/>
                          <a:uFill>
                            <a:solidFill>
                              <a:srgbClr val="FFFFFF"/>
                            </a:solidFill>
                          </a:uFill>
                          <a:latin typeface="Century Gothic"/>
                          <a:ea typeface="Calibri" panose="020F0502020204030204" pitchFamily="34" charset="0"/>
                          <a:cs typeface="Times New Roman"/>
                          <a:hlinkClick r:id="rId4" tooltip="Operations is a consolidation of Readiness Areas for Central Print only.">
                            <a:extLst>
                              <a:ext uri="{A12FA001-AC4F-418D-AE19-62706E023703}">
                                <ahyp:hlinkClr xmlns:ahyp="http://schemas.microsoft.com/office/drawing/2018/hyperlinkcolor" val="tx"/>
                              </a:ext>
                            </a:extLst>
                          </a:hlinkClick>
                        </a:rPr>
                        <a:t>Operation</a:t>
                      </a:r>
                      <a:r>
                        <a:rPr lang="en-US" sz="1000" b="1" u="none" baseline="0">
                          <a:solidFill>
                            <a:srgbClr val="262626"/>
                          </a:solidFill>
                          <a:effectLst/>
                          <a:uFill>
                            <a:solidFill>
                              <a:srgbClr val="FFFFFF"/>
                            </a:solidFill>
                          </a:uFill>
                          <a:latin typeface="Century Gothic"/>
                          <a:ea typeface="Calibri" panose="020F0502020204030204" pitchFamily="34" charset="0"/>
                          <a:cs typeface="Times New Roman"/>
                        </a:rPr>
                        <a:t>al</a:t>
                      </a:r>
                      <a:endParaRPr lang="en-US" sz="1000" b="0" u="none" baseline="0">
                        <a:solidFill>
                          <a:srgbClr val="262626"/>
                        </a:solidFill>
                        <a:effectLst/>
                        <a:uFill>
                          <a:solidFill>
                            <a:srgbClr val="FFFFFF"/>
                          </a:solidFill>
                        </a:uFill>
                        <a:latin typeface="Century Gothic"/>
                        <a:ea typeface="Calibri" panose="020F0502020204030204" pitchFamily="34" charset="0"/>
                        <a:cs typeface="Times New Roman"/>
                      </a:endParaRPr>
                    </a:p>
                  </a:txBody>
                  <a:tcPr marL="43859" marR="43859" marT="22120" marB="22120" anchor="ctr">
                    <a:lnL w="1270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800" b="0" u="none" baseline="0">
                          <a:solidFill>
                            <a:srgbClr val="262626"/>
                          </a:solidFill>
                          <a:effectLst/>
                          <a:uFill>
                            <a:solidFill>
                              <a:srgbClr val="FFFFFF"/>
                            </a:solidFill>
                          </a:uFill>
                          <a:latin typeface="Century Gothic"/>
                          <a:ea typeface="Times New Roman" panose="02020603050405020304" pitchFamily="18" charset="0"/>
                          <a:cs typeface="Times New Roman"/>
                          <a:hlinkClick r:id="rId4" tooltip="The Fulfillment Platform is a Software as a Service (SaaS) integrated set of automation tools that assists with the workflow in the Print Centers.  The Fulfillment Platform provides preprocessing and workflow management for all three Print Centers.">
                            <a:extLst>
                              <a:ext uri="{A12FA001-AC4F-418D-AE19-62706E023703}">
                                <ahyp:hlinkClr xmlns:ahyp="http://schemas.microsoft.com/office/drawing/2018/hyperlinkcolor" val="tx"/>
                              </a:ext>
                            </a:extLst>
                          </a:hlinkClick>
                        </a:rPr>
                        <a:t>Fulfillment Platform Software</a:t>
                      </a:r>
                      <a:endParaRPr lang="en-US" sz="800" b="0" u="none" baseline="0">
                        <a:solidFill>
                          <a:srgbClr val="262626"/>
                        </a:solidFill>
                        <a:effectLst/>
                        <a:uFill>
                          <a:solidFill>
                            <a:srgbClr val="FFFFFF"/>
                          </a:solidFill>
                        </a:uFill>
                        <a:latin typeface="Century Gothic"/>
                        <a:ea typeface="Calibri" panose="020F0502020204030204" pitchFamily="34" charset="0"/>
                        <a:cs typeface="Times New Roman"/>
                      </a:endParaRPr>
                    </a:p>
                  </a:txBody>
                  <a:tcPr marL="43859" marR="43859" marT="22120" marB="22120">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000" b="1" i="0" u="none" strike="noStrike" kern="1200" cap="none" spc="0" normalizeH="0" baseline="0" noProof="0">
                          <a:ln>
                            <a:noFill/>
                          </a:ln>
                          <a:solidFill>
                            <a:srgbClr val="262626"/>
                          </a:solidFill>
                          <a:effectLst/>
                          <a:uLnTx/>
                          <a:uFillTx/>
                          <a:latin typeface="Century Gothic"/>
                          <a:ea typeface="Calibri" panose="020F0502020204030204" pitchFamily="34" charset="0"/>
                          <a:cs typeface="Arial" panose="020B0604020202020204" pitchFamily="34" charset="0"/>
                        </a:rPr>
                        <a:t>N/A</a:t>
                      </a:r>
                    </a:p>
                  </a:txBody>
                  <a:tcPr marL="43859" marR="43859" marT="22120" marB="221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000" b="1" i="0" u="none" strike="noStrike" kern="1200" cap="none" spc="0" normalizeH="0" baseline="0" noProof="0">
                          <a:ln>
                            <a:noFill/>
                          </a:ln>
                          <a:solidFill>
                            <a:srgbClr val="262626"/>
                          </a:solidFill>
                          <a:effectLst/>
                          <a:uLnTx/>
                          <a:uFillTx/>
                          <a:latin typeface="Century Gothic"/>
                          <a:ea typeface="Calibri" panose="020F0502020204030204" pitchFamily="34" charset="0"/>
                          <a:cs typeface="Arial" panose="020B0604020202020204" pitchFamily="34" charset="0"/>
                        </a:rPr>
                        <a:t>N/A</a:t>
                      </a:r>
                    </a:p>
                  </a:txBody>
                  <a:tcPr marL="43859" marR="43859" marT="22120" marB="221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000" b="1" u="none">
                          <a:solidFill>
                            <a:srgbClr val="FFFFFF"/>
                          </a:solidFill>
                          <a:effectLst/>
                          <a:latin typeface="Century Gothic"/>
                          <a:ea typeface="Calibri" panose="020F0502020204030204" pitchFamily="34" charset="0"/>
                          <a:cs typeface="Arial"/>
                        </a:rPr>
                        <a:t>G</a:t>
                      </a:r>
                    </a:p>
                  </a:txBody>
                  <a:tcPr marL="43859" marR="43859" marT="22120" marB="22120" anchor="ctr">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88AF4B"/>
                    </a:solidFill>
                  </a:tcPr>
                </a:tc>
                <a:extLst>
                  <a:ext uri="{0D108BD9-81ED-4DB2-BD59-A6C34878D82A}">
                    <a16:rowId xmlns:a16="http://schemas.microsoft.com/office/drawing/2014/main" val="2180950770"/>
                  </a:ext>
                </a:extLst>
              </a:tr>
              <a:tr h="217852">
                <a:tc vMerge="1">
                  <a:txBody>
                    <a:bodyPr/>
                    <a:lstStyle/>
                    <a:p>
                      <a:endParaRPr lang="en-US"/>
                    </a:p>
                  </a:txBody>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800" b="0" u="none" baseline="0">
                          <a:solidFill>
                            <a:srgbClr val="262626"/>
                          </a:solidFill>
                          <a:effectLst/>
                          <a:uFill>
                            <a:solidFill>
                              <a:srgbClr val="FFFFFF"/>
                            </a:solidFill>
                          </a:uFill>
                          <a:latin typeface="Century Gothic"/>
                          <a:ea typeface="Times New Roman" panose="02020603050405020304" pitchFamily="18" charset="0"/>
                          <a:cs typeface="Times New Roman"/>
                          <a:hlinkClick r:id="rId4" tooltip="The print centers readiness activities are intended to enhance two of the Primary/Backup Print Centers that are in operation today and establish a new third Print Center. ">
                            <a:extLst>
                              <a:ext uri="{A12FA001-AC4F-418D-AE19-62706E023703}">
                                <ahyp:hlinkClr xmlns:ahyp="http://schemas.microsoft.com/office/drawing/2018/hyperlinkcolor" val="tx"/>
                              </a:ext>
                            </a:extLst>
                          </a:hlinkClick>
                        </a:rPr>
                        <a:t>Print Centers</a:t>
                      </a:r>
                      <a:endParaRPr lang="en-US" sz="800" b="0" u="none" baseline="0">
                        <a:solidFill>
                          <a:srgbClr val="262626"/>
                        </a:solidFill>
                        <a:effectLst/>
                        <a:uFill>
                          <a:solidFill>
                            <a:srgbClr val="FFFFFF"/>
                          </a:solidFill>
                        </a:uFill>
                        <a:latin typeface="Century Gothic"/>
                        <a:ea typeface="Calibri" panose="020F0502020204030204" pitchFamily="34" charset="0"/>
                        <a:cs typeface="Times New Roman"/>
                      </a:endParaRPr>
                    </a:p>
                  </a:txBody>
                  <a:tcPr marL="43859" marR="43859" marT="22120" marB="22120">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000" b="1" i="0" u="none" strike="noStrike" kern="1200" cap="none" spc="0" normalizeH="0" baseline="0" noProof="0">
                          <a:ln>
                            <a:noFill/>
                          </a:ln>
                          <a:solidFill>
                            <a:srgbClr val="262626"/>
                          </a:solidFill>
                          <a:effectLst/>
                          <a:uLnTx/>
                          <a:uFillTx/>
                          <a:latin typeface="Century Gothic"/>
                          <a:ea typeface="Calibri" panose="020F0502020204030204" pitchFamily="34" charset="0"/>
                          <a:cs typeface="Arial" panose="020B0604020202020204" pitchFamily="34" charset="0"/>
                        </a:rPr>
                        <a:t>N/A</a:t>
                      </a:r>
                    </a:p>
                  </a:txBody>
                  <a:tcPr marL="43859" marR="43859" marT="22120" marB="221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000" b="1" i="0" u="none" strike="noStrike" kern="1200" cap="none" spc="0" normalizeH="0" baseline="0" noProof="0">
                          <a:ln>
                            <a:noFill/>
                          </a:ln>
                          <a:solidFill>
                            <a:srgbClr val="262626"/>
                          </a:solidFill>
                          <a:effectLst/>
                          <a:uLnTx/>
                          <a:uFillTx/>
                          <a:latin typeface="Century Gothic"/>
                          <a:ea typeface="Calibri" panose="020F0502020204030204" pitchFamily="34" charset="0"/>
                          <a:cs typeface="Arial" panose="020B0604020202020204" pitchFamily="34" charset="0"/>
                        </a:rPr>
                        <a:t>N/A</a:t>
                      </a:r>
                    </a:p>
                  </a:txBody>
                  <a:tcPr marL="43859" marR="43859" marT="22120" marB="221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000" b="1" u="none">
                          <a:solidFill>
                            <a:srgbClr val="FFFFFF"/>
                          </a:solidFill>
                          <a:effectLst/>
                          <a:latin typeface="Century Gothic"/>
                          <a:ea typeface="Calibri" panose="020F0502020204030204" pitchFamily="34" charset="0"/>
                          <a:cs typeface="Arial"/>
                        </a:rPr>
                        <a:t>G</a:t>
                      </a:r>
                    </a:p>
                  </a:txBody>
                  <a:tcPr marL="43859" marR="43859" marT="22120" marB="22120" anchor="ctr">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88AF4B"/>
                    </a:solidFill>
                  </a:tcPr>
                </a:tc>
                <a:extLst>
                  <a:ext uri="{0D108BD9-81ED-4DB2-BD59-A6C34878D82A}">
                    <a16:rowId xmlns:a16="http://schemas.microsoft.com/office/drawing/2014/main" val="3322654326"/>
                  </a:ext>
                </a:extLst>
              </a:tr>
              <a:tr h="217852">
                <a:tc vMerge="1">
                  <a:txBody>
                    <a:bodyPr/>
                    <a:lstStyle/>
                    <a:p>
                      <a:endParaRPr lang="en-US"/>
                    </a:p>
                  </a:txBody>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800" b="0" u="none" baseline="0">
                          <a:solidFill>
                            <a:srgbClr val="262626"/>
                          </a:solidFill>
                          <a:effectLst/>
                          <a:uFill>
                            <a:solidFill>
                              <a:srgbClr val="FFFFFF"/>
                            </a:solidFill>
                          </a:uFill>
                          <a:latin typeface="Century Gothic"/>
                          <a:ea typeface="Times New Roman" panose="02020603050405020304" pitchFamily="18" charset="0"/>
                          <a:cs typeface="Times New Roman"/>
                          <a:hlinkClick r:id="rId4" tooltip="Supplies readiness relates to obtaining the correct envelopes, paper and inserts for production printing as needed for each phase.">
                            <a:extLst>
                              <a:ext uri="{A12FA001-AC4F-418D-AE19-62706E023703}">
                                <ahyp:hlinkClr xmlns:ahyp="http://schemas.microsoft.com/office/drawing/2018/hyperlinkcolor" val="tx"/>
                              </a:ext>
                            </a:extLst>
                          </a:hlinkClick>
                        </a:rPr>
                        <a:t>Su</a:t>
                      </a:r>
                      <a:r>
                        <a:rPr lang="en-US" sz="800" b="0" u="none" baseline="0">
                          <a:solidFill>
                            <a:srgbClr val="262626"/>
                          </a:solidFill>
                          <a:effectLst/>
                          <a:uFill>
                            <a:solidFill>
                              <a:srgbClr val="FFFFFF"/>
                            </a:solidFill>
                          </a:uFill>
                          <a:latin typeface="Century Gothic"/>
                          <a:ea typeface="Times New Roman" panose="02020603050405020304" pitchFamily="18" charset="0"/>
                          <a:cs typeface="Times New Roman"/>
                        </a:rPr>
                        <a:t>pp</a:t>
                      </a:r>
                      <a:r>
                        <a:rPr lang="en-US" sz="800" b="0" u="none" baseline="0">
                          <a:solidFill>
                            <a:srgbClr val="262626"/>
                          </a:solidFill>
                          <a:effectLst/>
                          <a:uFill>
                            <a:solidFill>
                              <a:srgbClr val="FFFFFF"/>
                            </a:solidFill>
                          </a:uFill>
                          <a:latin typeface="Century Gothic"/>
                          <a:ea typeface="Times New Roman" panose="02020603050405020304" pitchFamily="18" charset="0"/>
                          <a:cs typeface="Times New Roman"/>
                          <a:hlinkClick r:id="rId4" tooltip="Supplies readiness relates to obtaining the correct envelopes, paper and inserts for production printing as needed for each phase.">
                            <a:extLst>
                              <a:ext uri="{A12FA001-AC4F-418D-AE19-62706E023703}">
                                <ahyp:hlinkClr xmlns:ahyp="http://schemas.microsoft.com/office/drawing/2018/hyperlinkcolor" val="tx"/>
                              </a:ext>
                            </a:extLst>
                          </a:hlinkClick>
                        </a:rPr>
                        <a:t>lies</a:t>
                      </a:r>
                      <a:endParaRPr lang="en-US" sz="800" b="0" u="none" baseline="0">
                        <a:solidFill>
                          <a:srgbClr val="262626"/>
                        </a:solidFill>
                        <a:effectLst/>
                        <a:uFill>
                          <a:solidFill>
                            <a:srgbClr val="FFFFFF"/>
                          </a:solidFill>
                        </a:uFill>
                        <a:latin typeface="Century Gothic"/>
                        <a:ea typeface="Calibri" panose="020F0502020204030204" pitchFamily="34" charset="0"/>
                        <a:cs typeface="Times New Roman"/>
                      </a:endParaRPr>
                    </a:p>
                  </a:txBody>
                  <a:tcPr marL="43859" marR="43859" marT="22120" marB="22120">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000" b="1" i="0" u="none" strike="noStrike" kern="1200" cap="none" spc="0" normalizeH="0" baseline="0" noProof="0">
                          <a:ln>
                            <a:noFill/>
                          </a:ln>
                          <a:solidFill>
                            <a:srgbClr val="262626"/>
                          </a:solidFill>
                          <a:effectLst/>
                          <a:uLnTx/>
                          <a:uFillTx/>
                          <a:latin typeface="Century Gothic"/>
                          <a:ea typeface="Calibri" panose="020F0502020204030204" pitchFamily="34" charset="0"/>
                          <a:cs typeface="Arial" panose="020B0604020202020204" pitchFamily="34" charset="0"/>
                        </a:rPr>
                        <a:t>N/A</a:t>
                      </a:r>
                    </a:p>
                  </a:txBody>
                  <a:tcPr marL="43859" marR="43859" marT="22120" marB="221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000" b="1" i="0" u="none" strike="noStrike" kern="1200" cap="none" spc="0" normalizeH="0" baseline="0" noProof="0">
                          <a:ln>
                            <a:noFill/>
                          </a:ln>
                          <a:solidFill>
                            <a:srgbClr val="262626"/>
                          </a:solidFill>
                          <a:effectLst/>
                          <a:uLnTx/>
                          <a:uFillTx/>
                          <a:latin typeface="Century Gothic"/>
                          <a:ea typeface="Calibri" panose="020F0502020204030204" pitchFamily="34" charset="0"/>
                          <a:cs typeface="Arial" panose="020B0604020202020204" pitchFamily="34" charset="0"/>
                        </a:rPr>
                        <a:t>N/A</a:t>
                      </a:r>
                    </a:p>
                  </a:txBody>
                  <a:tcPr marL="43859" marR="43859" marT="22120" marB="221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000" b="1" u="none">
                          <a:solidFill>
                            <a:srgbClr val="FFFFFF"/>
                          </a:solidFill>
                          <a:effectLst/>
                          <a:latin typeface="Century Gothic"/>
                          <a:ea typeface="Calibri" panose="020F0502020204030204" pitchFamily="34" charset="0"/>
                          <a:cs typeface="Arial"/>
                        </a:rPr>
                        <a:t>G</a:t>
                      </a:r>
                    </a:p>
                  </a:txBody>
                  <a:tcPr marL="43859" marR="43859" marT="22120" marB="22120" anchor="ctr">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88AF4B"/>
                    </a:solidFill>
                  </a:tcPr>
                </a:tc>
                <a:extLst>
                  <a:ext uri="{0D108BD9-81ED-4DB2-BD59-A6C34878D82A}">
                    <a16:rowId xmlns:a16="http://schemas.microsoft.com/office/drawing/2014/main" val="1030841944"/>
                  </a:ext>
                </a:extLst>
              </a:tr>
              <a:tr h="217935">
                <a:tc rowSpan="3">
                  <a:txBody>
                    <a:bodyPr/>
                    <a:lstStyle/>
                    <a:p>
                      <a:pPr marL="0" marR="0">
                        <a:lnSpc>
                          <a:spcPct val="107000"/>
                        </a:lnSpc>
                        <a:spcBef>
                          <a:spcPts val="0"/>
                        </a:spcBef>
                        <a:spcAft>
                          <a:spcPts val="0"/>
                        </a:spcAft>
                      </a:pPr>
                      <a:r>
                        <a:rPr lang="en-US" sz="1000" b="1" u="none" baseline="0">
                          <a:solidFill>
                            <a:srgbClr val="262626"/>
                          </a:solidFill>
                          <a:effectLst/>
                          <a:uFill>
                            <a:solidFill>
                              <a:srgbClr val="FFFFFF"/>
                            </a:solidFill>
                          </a:uFill>
                          <a:latin typeface="Century Gothic"/>
                          <a:ea typeface="Times New Roman" panose="02020603050405020304" pitchFamily="18" charset="0"/>
                          <a:cs typeface="Times New Roman"/>
                          <a:hlinkClick r:id="rId4" tooltip="The creation and delivery of materials to prepare users to utilize the features of CalSAWS and BenefitsCal.">
                            <a:extLst>
                              <a:ext uri="{A12FA001-AC4F-418D-AE19-62706E023703}">
                                <ahyp:hlinkClr xmlns:ahyp="http://schemas.microsoft.com/office/drawing/2018/hyperlinkcolor" val="tx"/>
                              </a:ext>
                            </a:extLst>
                          </a:hlinkClick>
                        </a:rPr>
                        <a:t>Trainin</a:t>
                      </a:r>
                      <a:r>
                        <a:rPr lang="en-US" sz="1000" b="1" u="none" baseline="0">
                          <a:solidFill>
                            <a:srgbClr val="262626"/>
                          </a:solidFill>
                          <a:effectLst/>
                          <a:uFill>
                            <a:solidFill>
                              <a:srgbClr val="FFFFFF"/>
                            </a:solidFill>
                          </a:uFill>
                          <a:latin typeface="Century Gothic"/>
                          <a:ea typeface="Times New Roman" panose="02020603050405020304" pitchFamily="18" charset="0"/>
                          <a:cs typeface="Times New Roman"/>
                        </a:rPr>
                        <a:t>g</a:t>
                      </a:r>
                      <a:endParaRPr lang="en-US" sz="1000" u="none" baseline="0">
                        <a:solidFill>
                          <a:srgbClr val="262626"/>
                        </a:solidFill>
                        <a:effectLst/>
                        <a:uFill>
                          <a:solidFill>
                            <a:srgbClr val="FFFFFF"/>
                          </a:solidFill>
                        </a:uFill>
                        <a:latin typeface="Century Gothic"/>
                        <a:ea typeface="Calibri" panose="020F0502020204030204" pitchFamily="34" charset="0"/>
                        <a:cs typeface="Times New Roman"/>
                      </a:endParaRPr>
                    </a:p>
                  </a:txBody>
                  <a:tcPr marL="43859" marR="43859" marT="22120" marB="22120" anchor="ctr">
                    <a:lnL w="1270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tcPr>
                </a:tc>
                <a:tc>
                  <a:txBody>
                    <a:bodyPr/>
                    <a:lstStyle/>
                    <a:p>
                      <a:pPr marL="0" marR="0">
                        <a:lnSpc>
                          <a:spcPct val="107000"/>
                        </a:lnSpc>
                        <a:spcBef>
                          <a:spcPts val="0"/>
                        </a:spcBef>
                        <a:spcAft>
                          <a:spcPts val="0"/>
                        </a:spcAft>
                      </a:pPr>
                      <a:r>
                        <a:rPr lang="en-US" sz="800" u="none" baseline="0">
                          <a:solidFill>
                            <a:srgbClr val="262626"/>
                          </a:solidFill>
                          <a:effectLst/>
                          <a:uFill>
                            <a:solidFill>
                              <a:srgbClr val="FFFFFF"/>
                            </a:solidFill>
                          </a:uFill>
                          <a:latin typeface="Century Gothic"/>
                          <a:ea typeface="Times New Roman" panose="02020603050405020304" pitchFamily="18" charset="0"/>
                          <a:cs typeface="Times New Roman"/>
                          <a:hlinkClick r:id="rId4" tooltip="Document that contains the methodology, approach, timelines, resources, etc., to create and delivery training to the counties. CalSAWS and BenefitsCal have separate training plans.">
                            <a:extLst>
                              <a:ext uri="{A12FA001-AC4F-418D-AE19-62706E023703}">
                                <ahyp:hlinkClr xmlns:ahyp="http://schemas.microsoft.com/office/drawing/2018/hyperlinkcolor" val="tx"/>
                              </a:ext>
                            </a:extLst>
                          </a:hlinkClick>
                        </a:rPr>
                        <a:t>Trainin</a:t>
                      </a:r>
                      <a:r>
                        <a:rPr lang="en-US" sz="800" u="none" baseline="0">
                          <a:solidFill>
                            <a:srgbClr val="262626"/>
                          </a:solidFill>
                          <a:effectLst/>
                          <a:uFill>
                            <a:solidFill>
                              <a:srgbClr val="FFFFFF"/>
                            </a:solidFill>
                          </a:uFill>
                          <a:latin typeface="Century Gothic"/>
                          <a:ea typeface="Times New Roman" panose="02020603050405020304" pitchFamily="18" charset="0"/>
                          <a:cs typeface="Times New Roman"/>
                        </a:rPr>
                        <a:t>g</a:t>
                      </a:r>
                      <a:r>
                        <a:rPr lang="en-US" sz="800" u="none" baseline="0">
                          <a:solidFill>
                            <a:srgbClr val="262626"/>
                          </a:solidFill>
                          <a:effectLst/>
                          <a:uFill>
                            <a:solidFill>
                              <a:srgbClr val="FFFFFF"/>
                            </a:solidFill>
                          </a:uFill>
                          <a:latin typeface="Century Gothic"/>
                          <a:ea typeface="Times New Roman" panose="02020603050405020304" pitchFamily="18" charset="0"/>
                          <a:cs typeface="Times New Roman"/>
                          <a:hlinkClick r:id="rId4" tooltip="Document that contains the methodology, approach, timelines, resources, etc., to create and delivery training to the counties. CalSAWS and BenefitsCal have separate training plans.">
                            <a:extLst>
                              <a:ext uri="{A12FA001-AC4F-418D-AE19-62706E023703}">
                                <ahyp:hlinkClr xmlns:ahyp="http://schemas.microsoft.com/office/drawing/2018/hyperlinkcolor" val="tx"/>
                              </a:ext>
                            </a:extLst>
                          </a:hlinkClick>
                        </a:rPr>
                        <a:t> Plan</a:t>
                      </a:r>
                      <a:endParaRPr lang="en-US" sz="800" u="none" baseline="0">
                        <a:solidFill>
                          <a:srgbClr val="262626"/>
                        </a:solidFill>
                        <a:effectLst/>
                        <a:uFill>
                          <a:solidFill>
                            <a:srgbClr val="FFFFFF"/>
                          </a:solidFill>
                        </a:uFill>
                        <a:latin typeface="Century Gothic"/>
                        <a:ea typeface="Calibri" panose="020F0502020204030204" pitchFamily="34" charset="0"/>
                        <a:cs typeface="Times New Roman"/>
                      </a:endParaRPr>
                    </a:p>
                  </a:txBody>
                  <a:tcPr marL="43859" marR="43859" marT="22120" marB="22120">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u="none">
                          <a:solidFill>
                            <a:srgbClr val="FFFFFF"/>
                          </a:solidFill>
                          <a:effectLst/>
                          <a:latin typeface="Century Gothic"/>
                          <a:ea typeface="Times New Roman" panose="02020603050405020304" pitchFamily="18" charset="0"/>
                          <a:cs typeface="Times New Roman"/>
                        </a:rPr>
                        <a:t>C</a:t>
                      </a:r>
                      <a:endParaRPr lang="en-US" sz="1000" b="1" u="none">
                        <a:effectLst/>
                        <a:latin typeface="Century Gothic"/>
                        <a:ea typeface="Calibri" panose="020F0502020204030204" pitchFamily="34" charset="0"/>
                        <a:cs typeface="Times New Roman"/>
                      </a:endParaRPr>
                    </a:p>
                  </a:txBody>
                  <a:tcPr marL="43859" marR="43859" marT="22120" marB="221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1A3292"/>
                    </a:solidFill>
                  </a:tcPr>
                </a:tc>
                <a:tc>
                  <a:txBody>
                    <a:bodyPr/>
                    <a:lstStyle/>
                    <a:p>
                      <a:pPr marL="0" marR="0" algn="ctr">
                        <a:lnSpc>
                          <a:spcPct val="107000"/>
                        </a:lnSpc>
                        <a:spcBef>
                          <a:spcPts val="0"/>
                        </a:spcBef>
                        <a:spcAft>
                          <a:spcPts val="0"/>
                        </a:spcAft>
                      </a:pPr>
                      <a:r>
                        <a:rPr lang="en-US" sz="1000" b="1" u="none">
                          <a:solidFill>
                            <a:schemeClr val="bg1"/>
                          </a:solidFill>
                          <a:effectLst/>
                          <a:latin typeface="Century Gothic"/>
                          <a:ea typeface="Calibri" panose="020F0502020204030204" pitchFamily="34" charset="0"/>
                          <a:cs typeface="Arial"/>
                        </a:rPr>
                        <a:t>C</a:t>
                      </a:r>
                    </a:p>
                  </a:txBody>
                  <a:tcPr marL="43859" marR="43859" marT="22120" marB="221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1A3292"/>
                    </a:solidFill>
                  </a:tcPr>
                </a:tc>
                <a:tc>
                  <a:txBody>
                    <a:bodyPr/>
                    <a:lstStyle/>
                    <a:p>
                      <a:pPr marL="0" marR="0" algn="ctr">
                        <a:lnSpc>
                          <a:spcPct val="107000"/>
                        </a:lnSpc>
                        <a:spcBef>
                          <a:spcPts val="0"/>
                        </a:spcBef>
                        <a:spcAft>
                          <a:spcPts val="0"/>
                        </a:spcAft>
                      </a:pPr>
                      <a:r>
                        <a:rPr lang="en-US" sz="1000" b="1" u="none">
                          <a:solidFill>
                            <a:srgbClr val="262626"/>
                          </a:solidFill>
                          <a:effectLst/>
                          <a:latin typeface="Century Gothic"/>
                          <a:ea typeface="Calibri" panose="020F0502020204030204" pitchFamily="34" charset="0"/>
                          <a:cs typeface="Arial"/>
                        </a:rPr>
                        <a:t>N/A</a:t>
                      </a:r>
                    </a:p>
                  </a:txBody>
                  <a:tcPr marL="43859" marR="43859" marT="22120" marB="22120" anchor="ctr">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noFill/>
                  </a:tcPr>
                </a:tc>
                <a:extLst>
                  <a:ext uri="{0D108BD9-81ED-4DB2-BD59-A6C34878D82A}">
                    <a16:rowId xmlns:a16="http://schemas.microsoft.com/office/drawing/2014/main" val="3311399357"/>
                  </a:ext>
                </a:extLst>
              </a:tr>
              <a:tr h="217935">
                <a:tc vMerge="1">
                  <a:txBody>
                    <a:bodyPr/>
                    <a:lstStyle/>
                    <a:p>
                      <a:endParaRPr lang="en-US"/>
                    </a:p>
                  </a:txBody>
                  <a:tcPr/>
                </a:tc>
                <a:tc>
                  <a:txBody>
                    <a:bodyPr/>
                    <a:lstStyle/>
                    <a:p>
                      <a:pPr marL="0" marR="0">
                        <a:lnSpc>
                          <a:spcPct val="107000"/>
                        </a:lnSpc>
                        <a:spcBef>
                          <a:spcPts val="0"/>
                        </a:spcBef>
                        <a:spcAft>
                          <a:spcPts val="0"/>
                        </a:spcAft>
                      </a:pPr>
                      <a:r>
                        <a:rPr lang="en-US" sz="800" u="none" baseline="0">
                          <a:solidFill>
                            <a:srgbClr val="262626"/>
                          </a:solidFill>
                          <a:effectLst/>
                          <a:uFill>
                            <a:solidFill>
                              <a:srgbClr val="FFFFFF"/>
                            </a:solidFill>
                          </a:uFill>
                          <a:latin typeface="Century Gothic"/>
                          <a:ea typeface="Times New Roman" panose="02020603050405020304" pitchFamily="18" charset="0"/>
                          <a:cs typeface="Times New Roman"/>
                          <a:hlinkClick r:id="rId4" tooltip="Training Materials include trainer guides, training courses, Web Based Training (WBT), job aids, and other documentation and presentations used to train county staff and/or end users on the use of CalSAWS or BenefitsCal.">
                            <a:extLst>
                              <a:ext uri="{A12FA001-AC4F-418D-AE19-62706E023703}">
                                <ahyp:hlinkClr xmlns:ahyp="http://schemas.microsoft.com/office/drawing/2018/hyperlinkcolor" val="tx"/>
                              </a:ext>
                            </a:extLst>
                          </a:hlinkClick>
                        </a:rPr>
                        <a:t>Trainin</a:t>
                      </a:r>
                      <a:r>
                        <a:rPr lang="en-US" sz="800" u="none" baseline="0">
                          <a:solidFill>
                            <a:srgbClr val="262626"/>
                          </a:solidFill>
                          <a:effectLst/>
                          <a:uFill>
                            <a:solidFill>
                              <a:srgbClr val="FFFFFF"/>
                            </a:solidFill>
                          </a:uFill>
                          <a:latin typeface="Century Gothic"/>
                          <a:ea typeface="Times New Roman" panose="02020603050405020304" pitchFamily="18" charset="0"/>
                          <a:cs typeface="Times New Roman"/>
                        </a:rPr>
                        <a:t>g</a:t>
                      </a:r>
                      <a:r>
                        <a:rPr lang="en-US" sz="800" u="none" baseline="0">
                          <a:solidFill>
                            <a:srgbClr val="262626"/>
                          </a:solidFill>
                          <a:effectLst/>
                          <a:uFill>
                            <a:solidFill>
                              <a:srgbClr val="FFFFFF"/>
                            </a:solidFill>
                          </a:uFill>
                          <a:latin typeface="Century Gothic"/>
                          <a:ea typeface="Times New Roman" panose="02020603050405020304" pitchFamily="18" charset="0"/>
                          <a:cs typeface="Times New Roman"/>
                          <a:hlinkClick r:id="rId4" tooltip="Training Materials include trainer guides, training courses, Web Based Training (WBT), job aids, and other documentation and presentations used to train county staff and/or end users on the use of CalSAWS, BenefitsCal, or Central Print.">
                            <a:extLst>
                              <a:ext uri="{A12FA001-AC4F-418D-AE19-62706E023703}">
                                <ahyp:hlinkClr xmlns:ahyp="http://schemas.microsoft.com/office/drawing/2018/hyperlinkcolor" val="tx"/>
                              </a:ext>
                            </a:extLst>
                          </a:hlinkClick>
                        </a:rPr>
                        <a:t> Course and Materials</a:t>
                      </a:r>
                      <a:endParaRPr lang="en-US" sz="800" u="none" baseline="0">
                        <a:solidFill>
                          <a:srgbClr val="262626"/>
                        </a:solidFill>
                        <a:effectLst/>
                        <a:uFill>
                          <a:solidFill>
                            <a:srgbClr val="FFFFFF"/>
                          </a:solidFill>
                        </a:uFill>
                        <a:latin typeface="Century Gothic"/>
                        <a:ea typeface="Calibri" panose="020F0502020204030204" pitchFamily="34" charset="0"/>
                        <a:cs typeface="Times New Roman"/>
                      </a:endParaRPr>
                    </a:p>
                  </a:txBody>
                  <a:tcPr marL="43859" marR="43859" marT="22120" marB="22120">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u="none" kern="1200">
                          <a:solidFill>
                            <a:srgbClr val="FFFFFF"/>
                          </a:solidFill>
                          <a:effectLst/>
                          <a:latin typeface="Century Gothic"/>
                          <a:ea typeface="Open Sans" panose="020B0606030504020204" pitchFamily="34" charset="0"/>
                          <a:cs typeface="Open Sans" panose="020B0606030504020204" pitchFamily="34" charset="0"/>
                        </a:rPr>
                        <a:t>G</a:t>
                      </a:r>
                      <a:endParaRPr lang="en-US" sz="1000" b="1" u="none">
                        <a:effectLst/>
                        <a:latin typeface="Century Gothic"/>
                        <a:ea typeface="Calibri" panose="020F0502020204030204" pitchFamily="34" charset="0"/>
                        <a:cs typeface="Arial" panose="020B0604020202020204" pitchFamily="34" charset="0"/>
                      </a:endParaRPr>
                    </a:p>
                  </a:txBody>
                  <a:tcPr marL="43859" marR="43859" marT="22120" marB="221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88AF4B"/>
                    </a:solidFill>
                  </a:tcPr>
                </a:tc>
                <a:tc>
                  <a:txBody>
                    <a:bodyPr/>
                    <a:lstStyle/>
                    <a:p>
                      <a:pPr marL="0" marR="0" algn="ctr">
                        <a:lnSpc>
                          <a:spcPct val="107000"/>
                        </a:lnSpc>
                        <a:spcBef>
                          <a:spcPts val="0"/>
                        </a:spcBef>
                        <a:spcAft>
                          <a:spcPts val="0"/>
                        </a:spcAft>
                      </a:pPr>
                      <a:r>
                        <a:rPr lang="en-US" sz="1000" b="1" u="none">
                          <a:solidFill>
                            <a:schemeClr val="bg1"/>
                          </a:solidFill>
                          <a:effectLst/>
                          <a:latin typeface="Century Gothic"/>
                          <a:ea typeface="Calibri" panose="020F0502020204030204" pitchFamily="34" charset="0"/>
                          <a:cs typeface="Arial"/>
                        </a:rPr>
                        <a:t>G</a:t>
                      </a:r>
                    </a:p>
                  </a:txBody>
                  <a:tcPr marL="43859" marR="43859" marT="22120" marB="221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88AF4B"/>
                    </a:solidFill>
                  </a:tcPr>
                </a:tc>
                <a:tc>
                  <a:txBody>
                    <a:bodyPr/>
                    <a:lstStyle/>
                    <a:p>
                      <a:pPr marL="0" marR="0" algn="ctr">
                        <a:lnSpc>
                          <a:spcPct val="107000"/>
                        </a:lnSpc>
                        <a:spcBef>
                          <a:spcPts val="0"/>
                        </a:spcBef>
                        <a:spcAft>
                          <a:spcPts val="0"/>
                        </a:spcAft>
                      </a:pPr>
                      <a:r>
                        <a:rPr lang="en-US" sz="1000" b="1" u="none">
                          <a:solidFill>
                            <a:srgbClr val="262626"/>
                          </a:solidFill>
                          <a:effectLst/>
                          <a:latin typeface="Century Gothic"/>
                          <a:ea typeface="Calibri" panose="020F0502020204030204" pitchFamily="34" charset="0"/>
                          <a:cs typeface="Arial"/>
                        </a:rPr>
                        <a:t>NS</a:t>
                      </a:r>
                    </a:p>
                  </a:txBody>
                  <a:tcPr marL="43859" marR="43859" marT="22120" marB="22120" anchor="ctr">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BFBFBF"/>
                    </a:solidFill>
                  </a:tcPr>
                </a:tc>
                <a:extLst>
                  <a:ext uri="{0D108BD9-81ED-4DB2-BD59-A6C34878D82A}">
                    <a16:rowId xmlns:a16="http://schemas.microsoft.com/office/drawing/2014/main" val="2571412571"/>
                  </a:ext>
                </a:extLst>
              </a:tr>
              <a:tr h="217935">
                <a:tc vMerge="1">
                  <a:txBody>
                    <a:bodyPr/>
                    <a:lstStyle/>
                    <a:p>
                      <a:endParaRPr lang="en-US"/>
                    </a:p>
                  </a:txBody>
                  <a:tcPr>
                    <a:lnT w="6350" cap="flat" cmpd="sng" algn="ctr">
                      <a:solidFill>
                        <a:srgbClr val="1A3292"/>
                      </a:solidFill>
                      <a:prstDash val="solid"/>
                      <a:round/>
                      <a:headEnd type="none" w="med" len="med"/>
                      <a:tailEnd type="none" w="med" len="med"/>
                    </a:lnT>
                  </a:tcPr>
                </a:tc>
                <a:tc>
                  <a:txBody>
                    <a:bodyPr/>
                    <a:lstStyle/>
                    <a:p>
                      <a:pPr marL="0" marR="0">
                        <a:lnSpc>
                          <a:spcPct val="107000"/>
                        </a:lnSpc>
                        <a:spcBef>
                          <a:spcPts val="0"/>
                        </a:spcBef>
                        <a:spcAft>
                          <a:spcPts val="0"/>
                        </a:spcAft>
                      </a:pPr>
                      <a:r>
                        <a:rPr lang="en-US" sz="800" u="none" baseline="0">
                          <a:solidFill>
                            <a:srgbClr val="262626"/>
                          </a:solidFill>
                          <a:effectLst/>
                          <a:uFill>
                            <a:solidFill>
                              <a:srgbClr val="FFFFFF"/>
                            </a:solidFill>
                          </a:uFill>
                          <a:latin typeface="Century Gothic"/>
                          <a:ea typeface="Times New Roman" panose="02020603050405020304" pitchFamily="18" charset="0"/>
                          <a:cs typeface="Times New Roman"/>
                          <a:hlinkClick r:id="rId4" tooltip="Conducting classes, providing WBT and self-paced training modules, job aids, and online to prepare county staff and end users to use the system.">
                            <a:extLst>
                              <a:ext uri="{A12FA001-AC4F-418D-AE19-62706E023703}">
                                <ahyp:hlinkClr xmlns:ahyp="http://schemas.microsoft.com/office/drawing/2018/hyperlinkcolor" val="tx"/>
                              </a:ext>
                            </a:extLst>
                          </a:hlinkClick>
                        </a:rPr>
                        <a:t>Trainin</a:t>
                      </a:r>
                      <a:r>
                        <a:rPr lang="en-US" sz="800" u="none" baseline="0">
                          <a:solidFill>
                            <a:srgbClr val="262626"/>
                          </a:solidFill>
                          <a:effectLst/>
                          <a:uFill>
                            <a:solidFill>
                              <a:srgbClr val="FFFFFF"/>
                            </a:solidFill>
                          </a:uFill>
                          <a:latin typeface="Century Gothic"/>
                          <a:ea typeface="Times New Roman" panose="02020603050405020304" pitchFamily="18" charset="0"/>
                          <a:cs typeface="Times New Roman"/>
                        </a:rPr>
                        <a:t>g</a:t>
                      </a:r>
                      <a:r>
                        <a:rPr lang="en-US" sz="800" u="none" baseline="0">
                          <a:solidFill>
                            <a:srgbClr val="262626"/>
                          </a:solidFill>
                          <a:effectLst/>
                          <a:uFill>
                            <a:solidFill>
                              <a:srgbClr val="FFFFFF"/>
                            </a:solidFill>
                          </a:uFill>
                          <a:latin typeface="Century Gothic"/>
                          <a:ea typeface="Times New Roman" panose="02020603050405020304" pitchFamily="18" charset="0"/>
                          <a:cs typeface="Times New Roman"/>
                          <a:hlinkClick r:id="rId4" tooltip="Conducting classes, providing WBT and self-paced training modules, job aids, and online to prepare county staff and end users to use the system.">
                            <a:extLst>
                              <a:ext uri="{A12FA001-AC4F-418D-AE19-62706E023703}">
                                <ahyp:hlinkClr xmlns:ahyp="http://schemas.microsoft.com/office/drawing/2018/hyperlinkcolor" val="tx"/>
                              </a:ext>
                            </a:extLst>
                          </a:hlinkClick>
                        </a:rPr>
                        <a:t> Deliver</a:t>
                      </a:r>
                      <a:r>
                        <a:rPr lang="en-US" sz="800" u="none" baseline="0">
                          <a:solidFill>
                            <a:srgbClr val="262626"/>
                          </a:solidFill>
                          <a:effectLst/>
                          <a:uFill>
                            <a:solidFill>
                              <a:srgbClr val="FFFFFF"/>
                            </a:solidFill>
                          </a:uFill>
                          <a:latin typeface="Century Gothic"/>
                          <a:ea typeface="Times New Roman" panose="02020603050405020304" pitchFamily="18" charset="0"/>
                          <a:cs typeface="Times New Roman"/>
                        </a:rPr>
                        <a:t>y</a:t>
                      </a:r>
                      <a:endParaRPr lang="en-US" sz="800" u="none" baseline="0">
                        <a:solidFill>
                          <a:srgbClr val="262626"/>
                        </a:solidFill>
                        <a:effectLst/>
                        <a:uFill>
                          <a:solidFill>
                            <a:srgbClr val="FFFFFF"/>
                          </a:solidFill>
                        </a:uFill>
                        <a:latin typeface="Century Gothic"/>
                        <a:ea typeface="Calibri" panose="020F0502020204030204" pitchFamily="34" charset="0"/>
                        <a:cs typeface="Times New Roman"/>
                      </a:endParaRPr>
                    </a:p>
                  </a:txBody>
                  <a:tcPr marL="43859" marR="43859" marT="22120" marB="22120">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u="none" kern="1200">
                          <a:solidFill>
                            <a:srgbClr val="FFFFFF"/>
                          </a:solidFill>
                          <a:effectLst/>
                          <a:latin typeface="Century Gothic"/>
                          <a:ea typeface="Open Sans" panose="020B0606030504020204" pitchFamily="34" charset="0"/>
                          <a:cs typeface="Open Sans" panose="020B0606030504020204" pitchFamily="34" charset="0"/>
                        </a:rPr>
                        <a:t>G</a:t>
                      </a:r>
                      <a:endParaRPr lang="en-US" sz="1000" b="1" u="none">
                        <a:effectLst/>
                        <a:latin typeface="Century Gothic"/>
                        <a:ea typeface="Calibri" panose="020F0502020204030204" pitchFamily="34" charset="0"/>
                        <a:cs typeface="Arial" panose="020B0604020202020204" pitchFamily="34" charset="0"/>
                      </a:endParaRPr>
                    </a:p>
                  </a:txBody>
                  <a:tcPr marL="43859" marR="43859" marT="22120" marB="221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88AF4B"/>
                    </a:solidFill>
                  </a:tcPr>
                </a:tc>
                <a:tc>
                  <a:txBody>
                    <a:bodyPr/>
                    <a:lstStyle/>
                    <a:p>
                      <a:pPr marL="0" marR="0" algn="ctr">
                        <a:lnSpc>
                          <a:spcPct val="107000"/>
                        </a:lnSpc>
                        <a:spcBef>
                          <a:spcPts val="0"/>
                        </a:spcBef>
                        <a:spcAft>
                          <a:spcPts val="0"/>
                        </a:spcAft>
                      </a:pPr>
                      <a:r>
                        <a:rPr lang="en-US" sz="1000" b="1" u="none" kern="1200">
                          <a:solidFill>
                            <a:srgbClr val="FFFFFF"/>
                          </a:solidFill>
                          <a:effectLst/>
                          <a:latin typeface="Century Gothic"/>
                          <a:ea typeface="Open Sans" panose="020B0606030504020204" pitchFamily="34" charset="0"/>
                          <a:cs typeface="Open Sans" panose="020B0606030504020204" pitchFamily="34" charset="0"/>
                        </a:rPr>
                        <a:t>G</a:t>
                      </a:r>
                      <a:endParaRPr lang="en-US" sz="1000" b="1" u="none">
                        <a:solidFill>
                          <a:srgbClr val="FFFFFF"/>
                        </a:solidFill>
                        <a:effectLst/>
                        <a:latin typeface="Century Gothic"/>
                        <a:ea typeface="Calibri" panose="020F0502020204030204" pitchFamily="34" charset="0"/>
                        <a:cs typeface="Arial" panose="020B0604020202020204" pitchFamily="34" charset="0"/>
                      </a:endParaRPr>
                    </a:p>
                  </a:txBody>
                  <a:tcPr marL="43859" marR="43859" marT="22120" marB="221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88AF4B"/>
                    </a:solidFill>
                  </a:tcPr>
                </a:tc>
                <a:tc>
                  <a:txBody>
                    <a:bodyPr/>
                    <a:lstStyle/>
                    <a:p>
                      <a:pPr marL="0" marR="0" algn="ctr">
                        <a:lnSpc>
                          <a:spcPct val="107000"/>
                        </a:lnSpc>
                        <a:spcBef>
                          <a:spcPts val="0"/>
                        </a:spcBef>
                        <a:spcAft>
                          <a:spcPts val="0"/>
                        </a:spcAft>
                      </a:pPr>
                      <a:r>
                        <a:rPr lang="en-US" sz="1000" b="1" u="none">
                          <a:solidFill>
                            <a:srgbClr val="262626"/>
                          </a:solidFill>
                          <a:effectLst/>
                          <a:latin typeface="Century Gothic"/>
                          <a:ea typeface="Calibri" panose="020F0502020204030204" pitchFamily="34" charset="0"/>
                          <a:cs typeface="Arial" panose="020B0604020202020204" pitchFamily="34" charset="0"/>
                        </a:rPr>
                        <a:t>NS</a:t>
                      </a:r>
                    </a:p>
                  </a:txBody>
                  <a:tcPr marL="43859" marR="43859" marT="22120" marB="22120" anchor="ctr">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BFBFBF"/>
                    </a:solidFill>
                  </a:tcPr>
                </a:tc>
                <a:extLst>
                  <a:ext uri="{0D108BD9-81ED-4DB2-BD59-A6C34878D82A}">
                    <a16:rowId xmlns:a16="http://schemas.microsoft.com/office/drawing/2014/main" val="3864613473"/>
                  </a:ext>
                </a:extLst>
              </a:tr>
              <a:tr h="217935">
                <a:tc rowSpan="3">
                  <a:txBody>
                    <a:bodyPr/>
                    <a:lstStyle/>
                    <a:p>
                      <a:pPr marL="0" marR="0">
                        <a:lnSpc>
                          <a:spcPct val="107000"/>
                        </a:lnSpc>
                        <a:spcBef>
                          <a:spcPts val="0"/>
                        </a:spcBef>
                        <a:spcAft>
                          <a:spcPts val="0"/>
                        </a:spcAft>
                      </a:pPr>
                      <a:r>
                        <a:rPr lang="en-US" sz="1000" b="1" u="none" baseline="0">
                          <a:solidFill>
                            <a:srgbClr val="262626"/>
                          </a:solidFill>
                          <a:effectLst/>
                          <a:uFill>
                            <a:solidFill>
                              <a:srgbClr val="FFFFFF"/>
                            </a:solidFill>
                          </a:uFill>
                          <a:latin typeface="Century Gothic"/>
                          <a:ea typeface="Times New Roman" panose="02020603050405020304" pitchFamily="18" charset="0"/>
                          <a:cs typeface="Times New Roman"/>
                          <a:hlinkClick r:id="rId4" tooltip="The preparation for and rollout of a system into production. Implementation includes post go-live support.">
                            <a:extLst>
                              <a:ext uri="{A12FA001-AC4F-418D-AE19-62706E023703}">
                                <ahyp:hlinkClr xmlns:ahyp="http://schemas.microsoft.com/office/drawing/2018/hyperlinkcolor" val="tx"/>
                              </a:ext>
                            </a:extLst>
                          </a:hlinkClick>
                        </a:rPr>
                        <a:t>Implementation</a:t>
                      </a:r>
                      <a:endParaRPr lang="en-US" sz="1000" u="none" baseline="0">
                        <a:solidFill>
                          <a:srgbClr val="262626"/>
                        </a:solidFill>
                        <a:effectLst/>
                        <a:uFill>
                          <a:solidFill>
                            <a:srgbClr val="FFFFFF"/>
                          </a:solidFill>
                        </a:uFill>
                        <a:latin typeface="Century Gothic"/>
                        <a:ea typeface="Calibri" panose="020F0502020204030204" pitchFamily="34" charset="0"/>
                        <a:cs typeface="Times New Roman"/>
                      </a:endParaRPr>
                    </a:p>
                  </a:txBody>
                  <a:tcPr marL="43859" marR="43859" marT="22120" marB="22120" anchor="ctr">
                    <a:lnL w="1270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tcPr>
                </a:tc>
                <a:tc>
                  <a:txBody>
                    <a:bodyPr/>
                    <a:lstStyle/>
                    <a:p>
                      <a:pPr marL="0" marR="0">
                        <a:lnSpc>
                          <a:spcPct val="107000"/>
                        </a:lnSpc>
                        <a:spcBef>
                          <a:spcPts val="0"/>
                        </a:spcBef>
                        <a:spcAft>
                          <a:spcPts val="0"/>
                        </a:spcAft>
                      </a:pPr>
                      <a:r>
                        <a:rPr lang="en-US" sz="800" u="none" baseline="0">
                          <a:solidFill>
                            <a:srgbClr val="262626"/>
                          </a:solidFill>
                          <a:effectLst/>
                          <a:uFill>
                            <a:solidFill>
                              <a:srgbClr val="FFFFFF"/>
                            </a:solidFill>
                          </a:uFill>
                          <a:latin typeface="Century Gothic"/>
                          <a:ea typeface="Times New Roman" panose="02020603050405020304" pitchFamily="18" charset="0"/>
                          <a:cs typeface="Times New Roman"/>
                          <a:hlinkClick r:id="rId4" tooltip="The Service Desk provides first-level help to end users by resolving minor issues (e.g., password reset), helping users through pages, logging defects, and routing defects to the appropriate help desk level.">
                            <a:extLst>
                              <a:ext uri="{A12FA001-AC4F-418D-AE19-62706E023703}">
                                <ahyp:hlinkClr xmlns:ahyp="http://schemas.microsoft.com/office/drawing/2018/hyperlinkcolor" val="tx"/>
                              </a:ext>
                            </a:extLst>
                          </a:hlinkClick>
                        </a:rPr>
                        <a:t>Service Desk</a:t>
                      </a:r>
                      <a:endParaRPr lang="en-US" sz="800" u="none" baseline="0">
                        <a:solidFill>
                          <a:srgbClr val="262626"/>
                        </a:solidFill>
                        <a:effectLst/>
                        <a:uFill>
                          <a:solidFill>
                            <a:srgbClr val="FFFFFF"/>
                          </a:solidFill>
                        </a:uFill>
                        <a:latin typeface="Century Gothic"/>
                        <a:ea typeface="Calibri" panose="020F0502020204030204" pitchFamily="34" charset="0"/>
                        <a:cs typeface="Times New Roman"/>
                      </a:endParaRPr>
                    </a:p>
                  </a:txBody>
                  <a:tcPr marL="43859" marR="43859" marT="22120" marB="22120">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u="none" kern="1200">
                          <a:solidFill>
                            <a:srgbClr val="FFFFFF"/>
                          </a:solidFill>
                          <a:effectLst/>
                          <a:latin typeface="Century Gothic"/>
                          <a:ea typeface="Open Sans" panose="020B0606030504020204" pitchFamily="34" charset="0"/>
                          <a:cs typeface="Open Sans" panose="020B0606030504020204" pitchFamily="34" charset="0"/>
                        </a:rPr>
                        <a:t>C</a:t>
                      </a:r>
                      <a:endParaRPr lang="en-US" sz="1000" b="1" u="none">
                        <a:effectLst/>
                        <a:latin typeface="Century Gothic"/>
                        <a:ea typeface="Calibri" panose="020F0502020204030204" pitchFamily="34" charset="0"/>
                        <a:cs typeface="Arial" panose="020B0604020202020204" pitchFamily="34" charset="0"/>
                      </a:endParaRPr>
                    </a:p>
                  </a:txBody>
                  <a:tcPr marL="43859" marR="43859" marT="22120" marB="221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1A3292"/>
                    </a:solidFill>
                  </a:tcPr>
                </a:tc>
                <a:tc>
                  <a:txBody>
                    <a:bodyPr/>
                    <a:lstStyle/>
                    <a:p>
                      <a:pPr marL="0" marR="0" algn="ctr">
                        <a:lnSpc>
                          <a:spcPct val="107000"/>
                        </a:lnSpc>
                        <a:spcBef>
                          <a:spcPts val="0"/>
                        </a:spcBef>
                        <a:spcAft>
                          <a:spcPts val="0"/>
                        </a:spcAft>
                      </a:pPr>
                      <a:r>
                        <a:rPr lang="en-US" sz="1000" b="1" u="none" kern="1200">
                          <a:solidFill>
                            <a:srgbClr val="000000"/>
                          </a:solidFill>
                          <a:effectLst/>
                          <a:latin typeface="Century Gothic"/>
                          <a:ea typeface="Open Sans" panose="020B0606030504020204" pitchFamily="34" charset="0"/>
                          <a:cs typeface="Open Sans" panose="020B0606030504020204" pitchFamily="34" charset="0"/>
                        </a:rPr>
                        <a:t>NS</a:t>
                      </a:r>
                      <a:endParaRPr lang="en-US" sz="1000" b="1" u="none">
                        <a:effectLst/>
                        <a:latin typeface="Century Gothic"/>
                        <a:ea typeface="Calibri" panose="020F0502020204030204" pitchFamily="34" charset="0"/>
                        <a:cs typeface="Arial" panose="020B0604020202020204" pitchFamily="34" charset="0"/>
                      </a:endParaRPr>
                    </a:p>
                  </a:txBody>
                  <a:tcPr marL="43859" marR="43859" marT="22120" marB="221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BFBFBF"/>
                    </a:solidFill>
                  </a:tcPr>
                </a:tc>
                <a:tc>
                  <a:txBody>
                    <a:bodyPr/>
                    <a:lstStyle/>
                    <a:p>
                      <a:pPr marL="0" marR="0" algn="ctr">
                        <a:lnSpc>
                          <a:spcPct val="107000"/>
                        </a:lnSpc>
                        <a:spcBef>
                          <a:spcPts val="0"/>
                        </a:spcBef>
                        <a:spcAft>
                          <a:spcPts val="0"/>
                        </a:spcAft>
                      </a:pPr>
                      <a:r>
                        <a:rPr lang="en-US" sz="1000" b="1" u="none">
                          <a:solidFill>
                            <a:srgbClr val="262626"/>
                          </a:solidFill>
                          <a:effectLst/>
                          <a:latin typeface="Century Gothic"/>
                          <a:ea typeface="Calibri" panose="020F0502020204030204" pitchFamily="34" charset="0"/>
                          <a:cs typeface="Arial" panose="020B0604020202020204" pitchFamily="34" charset="0"/>
                        </a:rPr>
                        <a:t>NS</a:t>
                      </a:r>
                    </a:p>
                  </a:txBody>
                  <a:tcPr marL="43859" marR="43859" marT="22120" marB="22120" anchor="ctr">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BFBFBF"/>
                    </a:solidFill>
                  </a:tcPr>
                </a:tc>
                <a:extLst>
                  <a:ext uri="{0D108BD9-81ED-4DB2-BD59-A6C34878D82A}">
                    <a16:rowId xmlns:a16="http://schemas.microsoft.com/office/drawing/2014/main" val="2573903988"/>
                  </a:ext>
                </a:extLst>
              </a:tr>
              <a:tr h="217935">
                <a:tc vMerge="1">
                  <a:txBody>
                    <a:bodyPr/>
                    <a:lstStyle/>
                    <a:p>
                      <a:endParaRPr lang="en-US"/>
                    </a:p>
                  </a:txBody>
                  <a:tcPr/>
                </a:tc>
                <a:tc>
                  <a:txBody>
                    <a:bodyPr/>
                    <a:lstStyle/>
                    <a:p>
                      <a:pPr marL="0" marR="0">
                        <a:lnSpc>
                          <a:spcPct val="107000"/>
                        </a:lnSpc>
                        <a:spcBef>
                          <a:spcPts val="0"/>
                        </a:spcBef>
                        <a:spcAft>
                          <a:spcPts val="0"/>
                        </a:spcAft>
                      </a:pPr>
                      <a:r>
                        <a:rPr lang="en-US" sz="800" u="none" baseline="0">
                          <a:solidFill>
                            <a:srgbClr val="262626"/>
                          </a:solidFill>
                          <a:effectLst/>
                          <a:uFill>
                            <a:solidFill>
                              <a:srgbClr val="FFFFFF"/>
                            </a:solidFill>
                          </a:uFill>
                          <a:latin typeface="Century Gothic"/>
                          <a:ea typeface="Times New Roman" panose="02020603050405020304" pitchFamily="18" charset="0"/>
                          <a:cs typeface="Times New Roman"/>
                          <a:hlinkClick r:id="rId4" tooltip="The administration and operation of CalSAWS or BenefitsCal, including staffing, services, equipment, facilities, and applications.">
                            <a:extLst>
                              <a:ext uri="{A12FA001-AC4F-418D-AE19-62706E023703}">
                                <ahyp:hlinkClr xmlns:ahyp="http://schemas.microsoft.com/office/drawing/2018/hyperlinkcolor" val="tx"/>
                              </a:ext>
                            </a:extLst>
                          </a:hlinkClick>
                        </a:rPr>
                        <a:t>S</a:t>
                      </a:r>
                      <a:r>
                        <a:rPr lang="en-US" sz="800" u="none" baseline="0">
                          <a:solidFill>
                            <a:srgbClr val="262626"/>
                          </a:solidFill>
                          <a:effectLst/>
                          <a:uFill>
                            <a:solidFill>
                              <a:srgbClr val="FFFFFF"/>
                            </a:solidFill>
                          </a:uFill>
                          <a:latin typeface="Century Gothic"/>
                          <a:ea typeface="Times New Roman" panose="02020603050405020304" pitchFamily="18" charset="0"/>
                          <a:cs typeface="Times New Roman"/>
                        </a:rPr>
                        <a:t>y</a:t>
                      </a:r>
                      <a:r>
                        <a:rPr lang="en-US" sz="800" u="none" baseline="0">
                          <a:solidFill>
                            <a:srgbClr val="262626"/>
                          </a:solidFill>
                          <a:effectLst/>
                          <a:uFill>
                            <a:solidFill>
                              <a:srgbClr val="FFFFFF"/>
                            </a:solidFill>
                          </a:uFill>
                          <a:latin typeface="Century Gothic"/>
                          <a:ea typeface="Times New Roman" panose="02020603050405020304" pitchFamily="18" charset="0"/>
                          <a:cs typeface="Times New Roman"/>
                          <a:hlinkClick r:id="rId4" tooltip="The administration and operation of CalSAWS, BenefitsCal, and Central Print, including staffing, services, equipment, facilities, and applications.">
                            <a:extLst>
                              <a:ext uri="{A12FA001-AC4F-418D-AE19-62706E023703}">
                                <ahyp:hlinkClr xmlns:ahyp="http://schemas.microsoft.com/office/drawing/2018/hyperlinkcolor" val="tx"/>
                              </a:ext>
                            </a:extLst>
                          </a:hlinkClick>
                        </a:rPr>
                        <a:t>stem Operations</a:t>
                      </a:r>
                      <a:endParaRPr lang="en-US" sz="800" u="none" baseline="0">
                        <a:solidFill>
                          <a:srgbClr val="262626"/>
                        </a:solidFill>
                        <a:effectLst/>
                        <a:uFill>
                          <a:solidFill>
                            <a:srgbClr val="FFFFFF"/>
                          </a:solidFill>
                        </a:uFill>
                        <a:latin typeface="Century Gothic"/>
                        <a:ea typeface="Calibri" panose="020F0502020204030204" pitchFamily="34" charset="0"/>
                        <a:cs typeface="Times New Roman"/>
                      </a:endParaRPr>
                    </a:p>
                  </a:txBody>
                  <a:tcPr marL="43859" marR="43859" marT="22120" marB="22120">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u="none" kern="1200">
                          <a:solidFill>
                            <a:srgbClr val="FFFFFF"/>
                          </a:solidFill>
                          <a:effectLst/>
                          <a:latin typeface="Century Gothic"/>
                          <a:ea typeface="Open Sans" panose="020B0606030504020204" pitchFamily="34" charset="0"/>
                          <a:cs typeface="Open Sans" panose="020B0606030504020204" pitchFamily="34" charset="0"/>
                        </a:rPr>
                        <a:t>G</a:t>
                      </a:r>
                      <a:endParaRPr lang="en-US" sz="1000" b="1" u="none">
                        <a:effectLst/>
                        <a:latin typeface="Century Gothic"/>
                        <a:ea typeface="Calibri" panose="020F0502020204030204" pitchFamily="34" charset="0"/>
                        <a:cs typeface="Arial" panose="020B0604020202020204" pitchFamily="34" charset="0"/>
                      </a:endParaRPr>
                    </a:p>
                  </a:txBody>
                  <a:tcPr marL="43859" marR="43859" marT="22120" marB="221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88AF4B"/>
                    </a:solidFill>
                  </a:tcPr>
                </a:tc>
                <a:tc>
                  <a:txBody>
                    <a:bodyPr/>
                    <a:lstStyle/>
                    <a:p>
                      <a:pPr marL="0" marR="0" algn="ctr">
                        <a:lnSpc>
                          <a:spcPct val="107000"/>
                        </a:lnSpc>
                        <a:spcBef>
                          <a:spcPts val="0"/>
                        </a:spcBef>
                        <a:spcAft>
                          <a:spcPts val="0"/>
                        </a:spcAft>
                      </a:pPr>
                      <a:r>
                        <a:rPr lang="en-US" sz="1000" b="1" u="none" kern="1200">
                          <a:solidFill>
                            <a:schemeClr val="bg1"/>
                          </a:solidFill>
                          <a:effectLst/>
                          <a:latin typeface="Century Gothic"/>
                          <a:ea typeface="Open Sans" panose="020B0606030504020204" pitchFamily="34" charset="0"/>
                          <a:cs typeface="Open Sans" panose="020B0606030504020204" pitchFamily="34" charset="0"/>
                        </a:rPr>
                        <a:t>G</a:t>
                      </a:r>
                      <a:endParaRPr lang="en-US" sz="1000" b="1" u="none">
                        <a:solidFill>
                          <a:schemeClr val="bg1"/>
                        </a:solidFill>
                        <a:effectLst/>
                        <a:latin typeface="Century Gothic"/>
                        <a:ea typeface="Calibri" panose="020F0502020204030204" pitchFamily="34" charset="0"/>
                        <a:cs typeface="Arial" panose="020B0604020202020204" pitchFamily="34" charset="0"/>
                      </a:endParaRPr>
                    </a:p>
                  </a:txBody>
                  <a:tcPr marL="43859" marR="43859" marT="22120" marB="221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88AF4B"/>
                    </a:solidFill>
                  </a:tcPr>
                </a:tc>
                <a:tc>
                  <a:txBody>
                    <a:bodyPr/>
                    <a:lstStyle/>
                    <a:p>
                      <a:pPr marL="0" marR="0" algn="ctr">
                        <a:lnSpc>
                          <a:spcPct val="107000"/>
                        </a:lnSpc>
                        <a:spcBef>
                          <a:spcPts val="0"/>
                        </a:spcBef>
                        <a:spcAft>
                          <a:spcPts val="0"/>
                        </a:spcAft>
                      </a:pPr>
                      <a:r>
                        <a:rPr lang="en-US" sz="1000" b="1" u="none">
                          <a:solidFill>
                            <a:srgbClr val="262626"/>
                          </a:solidFill>
                          <a:effectLst/>
                          <a:latin typeface="Century Gothic"/>
                          <a:ea typeface="Calibri" panose="020F0502020204030204" pitchFamily="34" charset="0"/>
                          <a:cs typeface="Arial" panose="020B0604020202020204" pitchFamily="34" charset="0"/>
                        </a:rPr>
                        <a:t>NS</a:t>
                      </a:r>
                    </a:p>
                  </a:txBody>
                  <a:tcPr marL="43859" marR="43859" marT="22120" marB="22120" anchor="ctr">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BFBFBF"/>
                    </a:solidFill>
                  </a:tcPr>
                </a:tc>
                <a:extLst>
                  <a:ext uri="{0D108BD9-81ED-4DB2-BD59-A6C34878D82A}">
                    <a16:rowId xmlns:a16="http://schemas.microsoft.com/office/drawing/2014/main" val="2269089815"/>
                  </a:ext>
                </a:extLst>
              </a:tr>
              <a:tr h="217935">
                <a:tc vMerge="1">
                  <a:txBody>
                    <a:bodyPr/>
                    <a:lstStyle/>
                    <a:p>
                      <a:endParaRPr lang="en-US"/>
                    </a:p>
                  </a:txBody>
                  <a:tcPr/>
                </a:tc>
                <a:tc>
                  <a:txBody>
                    <a:bodyPr/>
                    <a:lstStyle/>
                    <a:p>
                      <a:pPr marL="0" marR="0">
                        <a:lnSpc>
                          <a:spcPct val="107000"/>
                        </a:lnSpc>
                        <a:spcBef>
                          <a:spcPts val="0"/>
                        </a:spcBef>
                        <a:spcAft>
                          <a:spcPts val="0"/>
                        </a:spcAft>
                      </a:pPr>
                      <a:r>
                        <a:rPr lang="en-US" sz="800" u="none" baseline="0">
                          <a:solidFill>
                            <a:srgbClr val="262626"/>
                          </a:solidFill>
                          <a:effectLst/>
                          <a:uFill>
                            <a:solidFill>
                              <a:srgbClr val="FFFFFF"/>
                            </a:solidFill>
                          </a:uFill>
                          <a:latin typeface="Century Gothic"/>
                          <a:ea typeface="Times New Roman" panose="02020603050405020304" pitchFamily="18" charset="0"/>
                          <a:cs typeface="Times New Roman"/>
                          <a:hlinkClick r:id="rId4" tooltip="Documents that contain the methodology, approach, steps, schedule, staff, environments, services, and criteria to deploy CalSAWS or BenefitsCal into production.">
                            <a:extLst>
                              <a:ext uri="{A12FA001-AC4F-418D-AE19-62706E023703}">
                                <ahyp:hlinkClr xmlns:ahyp="http://schemas.microsoft.com/office/drawing/2018/hyperlinkcolor" val="tx"/>
                              </a:ext>
                            </a:extLst>
                          </a:hlinkClick>
                        </a:rPr>
                        <a:t>Prod Deplo</a:t>
                      </a:r>
                      <a:r>
                        <a:rPr lang="en-US" sz="800" u="none" baseline="0">
                          <a:solidFill>
                            <a:srgbClr val="262626"/>
                          </a:solidFill>
                          <a:effectLst/>
                          <a:uFill>
                            <a:solidFill>
                              <a:srgbClr val="FFFFFF"/>
                            </a:solidFill>
                          </a:uFill>
                          <a:latin typeface="Century Gothic"/>
                          <a:ea typeface="Times New Roman" panose="02020603050405020304" pitchFamily="18" charset="0"/>
                          <a:cs typeface="Times New Roman"/>
                        </a:rPr>
                        <a:t>y</a:t>
                      </a:r>
                      <a:r>
                        <a:rPr lang="en-US" sz="800" u="none" baseline="0">
                          <a:solidFill>
                            <a:srgbClr val="262626"/>
                          </a:solidFill>
                          <a:effectLst/>
                          <a:uFill>
                            <a:solidFill>
                              <a:srgbClr val="FFFFFF"/>
                            </a:solidFill>
                          </a:uFill>
                          <a:latin typeface="Century Gothic"/>
                          <a:ea typeface="Times New Roman" panose="02020603050405020304" pitchFamily="18" charset="0"/>
                          <a:cs typeface="Times New Roman"/>
                          <a:hlinkClick r:id="rId4" tooltip="Documents that contain the methodology, approach, steps, schedule, staff, environments, services, and criteria to deploy CalSAWS or BenefitsCal into production.">
                            <a:extLst>
                              <a:ext uri="{A12FA001-AC4F-418D-AE19-62706E023703}">
                                <ahyp:hlinkClr xmlns:ahyp="http://schemas.microsoft.com/office/drawing/2018/hyperlinkcolor" val="tx"/>
                              </a:ext>
                            </a:extLst>
                          </a:hlinkClick>
                        </a:rPr>
                        <a:t>ment Plans</a:t>
                      </a:r>
                      <a:endParaRPr lang="en-US" sz="800" u="none" baseline="0">
                        <a:solidFill>
                          <a:srgbClr val="262626"/>
                        </a:solidFill>
                        <a:effectLst/>
                        <a:uFill>
                          <a:solidFill>
                            <a:srgbClr val="FFFFFF"/>
                          </a:solidFill>
                        </a:uFill>
                        <a:latin typeface="Century Gothic"/>
                        <a:ea typeface="Calibri" panose="020F0502020204030204" pitchFamily="34" charset="0"/>
                        <a:cs typeface="Times New Roman"/>
                      </a:endParaRPr>
                    </a:p>
                  </a:txBody>
                  <a:tcPr marL="43859" marR="43859" marT="22120" marB="22120">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u="none" kern="1200">
                          <a:solidFill>
                            <a:srgbClr val="FFFFFF"/>
                          </a:solidFill>
                          <a:effectLst/>
                          <a:latin typeface="Century Gothic"/>
                          <a:ea typeface="Open Sans" panose="020B0606030504020204" pitchFamily="34" charset="0"/>
                          <a:cs typeface="Open Sans" panose="020B0606030504020204" pitchFamily="34" charset="0"/>
                        </a:rPr>
                        <a:t>G</a:t>
                      </a:r>
                      <a:endParaRPr lang="en-US" sz="1000" b="1" u="none">
                        <a:effectLst/>
                        <a:latin typeface="Century Gothic"/>
                        <a:ea typeface="Calibri" panose="020F0502020204030204" pitchFamily="34" charset="0"/>
                        <a:cs typeface="Arial" panose="020B0604020202020204" pitchFamily="34" charset="0"/>
                      </a:endParaRPr>
                    </a:p>
                  </a:txBody>
                  <a:tcPr marL="43859" marR="43859" marT="22120" marB="221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88AF4B"/>
                    </a:solidFill>
                  </a:tcPr>
                </a:tc>
                <a:tc>
                  <a:txBody>
                    <a:bodyPr/>
                    <a:lstStyle/>
                    <a:p>
                      <a:pPr marL="0" marR="0" algn="ctr">
                        <a:lnSpc>
                          <a:spcPct val="107000"/>
                        </a:lnSpc>
                        <a:spcBef>
                          <a:spcPts val="0"/>
                        </a:spcBef>
                        <a:spcAft>
                          <a:spcPts val="0"/>
                        </a:spcAft>
                      </a:pPr>
                      <a:r>
                        <a:rPr lang="en-US" sz="1000" b="1" u="none">
                          <a:solidFill>
                            <a:schemeClr val="bg1"/>
                          </a:solidFill>
                          <a:effectLst/>
                          <a:latin typeface="Century Gothic"/>
                          <a:ea typeface="Calibri" panose="020F0502020204030204" pitchFamily="34" charset="0"/>
                          <a:cs typeface="Arial"/>
                        </a:rPr>
                        <a:t>G</a:t>
                      </a:r>
                    </a:p>
                  </a:txBody>
                  <a:tcPr marL="43859" marR="43859" marT="22120" marB="221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88AF4B"/>
                    </a:solidFill>
                  </a:tcPr>
                </a:tc>
                <a:tc>
                  <a:txBody>
                    <a:bodyPr/>
                    <a:lstStyle/>
                    <a:p>
                      <a:pPr marL="0" marR="0" algn="ctr">
                        <a:lnSpc>
                          <a:spcPct val="107000"/>
                        </a:lnSpc>
                        <a:spcBef>
                          <a:spcPts val="0"/>
                        </a:spcBef>
                        <a:spcAft>
                          <a:spcPts val="0"/>
                        </a:spcAft>
                      </a:pPr>
                      <a:r>
                        <a:rPr lang="en-US" sz="1000" b="1" u="none">
                          <a:solidFill>
                            <a:srgbClr val="262626"/>
                          </a:solidFill>
                          <a:effectLst/>
                          <a:latin typeface="Century Gothic"/>
                          <a:ea typeface="Calibri" panose="020F0502020204030204" pitchFamily="34" charset="0"/>
                          <a:cs typeface="Arial"/>
                        </a:rPr>
                        <a:t>N/A</a:t>
                      </a:r>
                    </a:p>
                  </a:txBody>
                  <a:tcPr marL="43859" marR="43859" marT="22120" marB="22120" anchor="ctr">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noFill/>
                  </a:tcPr>
                </a:tc>
                <a:extLst>
                  <a:ext uri="{0D108BD9-81ED-4DB2-BD59-A6C34878D82A}">
                    <a16:rowId xmlns:a16="http://schemas.microsoft.com/office/drawing/2014/main" val="1620932307"/>
                  </a:ext>
                </a:extLst>
              </a:tr>
              <a:tr h="217935">
                <a:tc rowSpan="2">
                  <a:txBody>
                    <a:bodyPr/>
                    <a:lstStyle/>
                    <a:p>
                      <a:pPr marL="0" marR="0">
                        <a:lnSpc>
                          <a:spcPct val="107000"/>
                        </a:lnSpc>
                        <a:spcBef>
                          <a:spcPts val="0"/>
                        </a:spcBef>
                        <a:spcAft>
                          <a:spcPts val="0"/>
                        </a:spcAft>
                      </a:pPr>
                      <a:r>
                        <a:rPr lang="en-US" sz="1000" b="1" u="none" baseline="0">
                          <a:solidFill>
                            <a:srgbClr val="262626"/>
                          </a:solidFill>
                          <a:effectLst/>
                          <a:uFill>
                            <a:solidFill>
                              <a:srgbClr val="FFFFFF"/>
                            </a:solidFill>
                          </a:uFill>
                          <a:latin typeface="Century Gothic"/>
                          <a:ea typeface="Times New Roman" panose="02020603050405020304" pitchFamily="18" charset="0"/>
                          <a:cs typeface="Times New Roman"/>
                          <a:hlinkClick r:id="rId4" tooltip="The preparation of users for new business processes associated with implementing a new system.">
                            <a:extLst>
                              <a:ext uri="{A12FA001-AC4F-418D-AE19-62706E023703}">
                                <ahyp:hlinkClr xmlns:ahyp="http://schemas.microsoft.com/office/drawing/2018/hyperlinkcolor" val="tx"/>
                              </a:ext>
                            </a:extLst>
                          </a:hlinkClick>
                        </a:rPr>
                        <a:t>Chan</a:t>
                      </a:r>
                      <a:r>
                        <a:rPr lang="en-US" sz="1000" b="1" u="none" baseline="0">
                          <a:solidFill>
                            <a:srgbClr val="262626"/>
                          </a:solidFill>
                          <a:effectLst/>
                          <a:uFill>
                            <a:solidFill>
                              <a:srgbClr val="FFFFFF"/>
                            </a:solidFill>
                          </a:uFill>
                          <a:latin typeface="Century Gothic"/>
                          <a:ea typeface="Times New Roman" panose="02020603050405020304" pitchFamily="18" charset="0"/>
                          <a:cs typeface="Times New Roman"/>
                        </a:rPr>
                        <a:t>g</a:t>
                      </a:r>
                      <a:r>
                        <a:rPr lang="en-US" sz="1000" b="1" u="none" baseline="0">
                          <a:solidFill>
                            <a:srgbClr val="262626"/>
                          </a:solidFill>
                          <a:effectLst/>
                          <a:uFill>
                            <a:solidFill>
                              <a:srgbClr val="FFFFFF"/>
                            </a:solidFill>
                          </a:uFill>
                          <a:latin typeface="Century Gothic"/>
                          <a:ea typeface="Times New Roman" panose="02020603050405020304" pitchFamily="18" charset="0"/>
                          <a:cs typeface="Times New Roman"/>
                          <a:hlinkClick r:id="rId4" tooltip="The preparation of users for new business processes associated with implementing a new system.">
                            <a:extLst>
                              <a:ext uri="{A12FA001-AC4F-418D-AE19-62706E023703}">
                                <ahyp:hlinkClr xmlns:ahyp="http://schemas.microsoft.com/office/drawing/2018/hyperlinkcolor" val="tx"/>
                              </a:ext>
                            </a:extLst>
                          </a:hlinkClick>
                        </a:rPr>
                        <a:t>e</a:t>
                      </a:r>
                      <a:r>
                        <a:rPr lang="en-US" sz="1000" b="1" u="none" baseline="0">
                          <a:solidFill>
                            <a:srgbClr val="262626"/>
                          </a:solidFill>
                          <a:effectLst/>
                          <a:uFill>
                            <a:solidFill>
                              <a:srgbClr val="FFFFFF"/>
                            </a:solidFill>
                          </a:uFill>
                          <a:latin typeface="Century Gothic"/>
                          <a:ea typeface="Times New Roman" panose="02020603050405020304" pitchFamily="18" charset="0"/>
                          <a:cs typeface="Times New Roman"/>
                        </a:rPr>
                        <a:t> </a:t>
                      </a:r>
                      <a:endParaRPr lang="en-US" sz="1000" u="none" baseline="0">
                        <a:solidFill>
                          <a:srgbClr val="262626"/>
                        </a:solidFill>
                        <a:effectLst/>
                        <a:uFill>
                          <a:solidFill>
                            <a:srgbClr val="FFFFFF"/>
                          </a:solidFill>
                        </a:uFill>
                        <a:latin typeface="Calibri" panose="020F0502020204030204" pitchFamily="34" charset="0"/>
                        <a:ea typeface="Calibri" panose="020F0502020204030204" pitchFamily="34" charset="0"/>
                        <a:cs typeface="Arial" panose="020B0604020202020204" pitchFamily="34" charset="0"/>
                      </a:endParaRPr>
                    </a:p>
                  </a:txBody>
                  <a:tcPr marL="43859" marR="43859" marT="22120" marB="22120" anchor="ctr">
                    <a:lnL w="1270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tcPr>
                </a:tc>
                <a:tc>
                  <a:txBody>
                    <a:bodyPr/>
                    <a:lstStyle/>
                    <a:p>
                      <a:pPr marL="0" marR="0">
                        <a:lnSpc>
                          <a:spcPct val="107000"/>
                        </a:lnSpc>
                        <a:spcBef>
                          <a:spcPts val="0"/>
                        </a:spcBef>
                        <a:spcAft>
                          <a:spcPts val="0"/>
                        </a:spcAft>
                      </a:pPr>
                      <a:r>
                        <a:rPr lang="en-US" sz="800" u="none" baseline="0">
                          <a:solidFill>
                            <a:srgbClr val="262626"/>
                          </a:solidFill>
                          <a:effectLst/>
                          <a:uFill>
                            <a:solidFill>
                              <a:srgbClr val="FFFFFF"/>
                            </a:solidFill>
                          </a:uFill>
                          <a:latin typeface="Century Gothic"/>
                          <a:ea typeface="Times New Roman" panose="02020603050405020304" pitchFamily="18" charset="0"/>
                          <a:cs typeface="Times New Roman"/>
                          <a:hlinkClick r:id="rId4" tooltip="The media, content, plans, and schedules for communicating information about the project, upcoming changes, system usage, etc., to stakeholders, counties, and users.">
                            <a:extLst>
                              <a:ext uri="{A12FA001-AC4F-418D-AE19-62706E023703}">
                                <ahyp:hlinkClr xmlns:ahyp="http://schemas.microsoft.com/office/drawing/2018/hyperlinkcolor" val="tx"/>
                              </a:ext>
                            </a:extLst>
                          </a:hlinkClick>
                        </a:rPr>
                        <a:t>Communications</a:t>
                      </a:r>
                      <a:endParaRPr lang="en-US" sz="800" u="none" baseline="0">
                        <a:solidFill>
                          <a:srgbClr val="262626"/>
                        </a:solidFill>
                        <a:effectLst/>
                        <a:uFill>
                          <a:solidFill>
                            <a:srgbClr val="FFFFFF"/>
                          </a:solidFill>
                        </a:uFill>
                        <a:latin typeface="Century Gothic"/>
                        <a:ea typeface="Calibri" panose="020F0502020204030204" pitchFamily="34" charset="0"/>
                        <a:cs typeface="Times New Roman"/>
                      </a:endParaRPr>
                    </a:p>
                  </a:txBody>
                  <a:tcPr marL="43859" marR="43859" marT="22120" marB="22120">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u="none" kern="1200">
                          <a:solidFill>
                            <a:srgbClr val="FFFFFF"/>
                          </a:solidFill>
                          <a:effectLst/>
                          <a:latin typeface="Century Gothic"/>
                          <a:ea typeface="Open Sans" panose="020B0606030504020204" pitchFamily="34" charset="0"/>
                          <a:cs typeface="Open Sans" panose="020B0606030504020204" pitchFamily="34" charset="0"/>
                        </a:rPr>
                        <a:t>G</a:t>
                      </a:r>
                      <a:endParaRPr lang="en-US" sz="1000" b="1" u="none">
                        <a:effectLst/>
                        <a:latin typeface="Century Gothic"/>
                        <a:ea typeface="Calibri" panose="020F0502020204030204" pitchFamily="34" charset="0"/>
                        <a:cs typeface="Arial" panose="020B0604020202020204" pitchFamily="34" charset="0"/>
                      </a:endParaRPr>
                    </a:p>
                  </a:txBody>
                  <a:tcPr marL="43859" marR="43859" marT="22120" marB="221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88AF4B"/>
                    </a:solidFill>
                  </a:tcPr>
                </a:tc>
                <a:tc>
                  <a:txBody>
                    <a:bodyPr/>
                    <a:lstStyle/>
                    <a:p>
                      <a:pPr marL="0" marR="0" algn="ctr">
                        <a:lnSpc>
                          <a:spcPct val="107000"/>
                        </a:lnSpc>
                        <a:spcBef>
                          <a:spcPts val="0"/>
                        </a:spcBef>
                        <a:spcAft>
                          <a:spcPts val="0"/>
                        </a:spcAft>
                      </a:pPr>
                      <a:r>
                        <a:rPr lang="en-US" sz="1000" b="1" u="none" kern="1200">
                          <a:solidFill>
                            <a:schemeClr val="bg1"/>
                          </a:solidFill>
                          <a:effectLst/>
                          <a:latin typeface="Century Gothic"/>
                          <a:ea typeface="Open Sans" panose="020B0606030504020204" pitchFamily="34" charset="0"/>
                          <a:cs typeface="Open Sans" panose="020B0606030504020204" pitchFamily="34" charset="0"/>
                        </a:rPr>
                        <a:t>G</a:t>
                      </a:r>
                      <a:endParaRPr lang="en-US" sz="1000" b="1" u="none">
                        <a:solidFill>
                          <a:schemeClr val="bg1"/>
                        </a:solidFill>
                        <a:effectLst/>
                        <a:latin typeface="Century Gothic"/>
                        <a:ea typeface="Calibri" panose="020F0502020204030204" pitchFamily="34" charset="0"/>
                        <a:cs typeface="Arial" panose="020B0604020202020204" pitchFamily="34" charset="0"/>
                      </a:endParaRPr>
                    </a:p>
                  </a:txBody>
                  <a:tcPr marL="43859" marR="43859" marT="22120" marB="221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88AF4B"/>
                    </a:solidFill>
                  </a:tcPr>
                </a:tc>
                <a:tc>
                  <a:txBody>
                    <a:bodyPr/>
                    <a:lstStyle/>
                    <a:p>
                      <a:pPr marL="0" marR="0" algn="ctr">
                        <a:lnSpc>
                          <a:spcPct val="107000"/>
                        </a:lnSpc>
                        <a:spcBef>
                          <a:spcPts val="0"/>
                        </a:spcBef>
                        <a:spcAft>
                          <a:spcPts val="0"/>
                        </a:spcAft>
                      </a:pPr>
                      <a:r>
                        <a:rPr lang="en-US" sz="1000" b="1" u="none">
                          <a:solidFill>
                            <a:srgbClr val="262626"/>
                          </a:solidFill>
                          <a:effectLst/>
                          <a:latin typeface="Century Gothic"/>
                          <a:ea typeface="Calibri" panose="020F0502020204030204" pitchFamily="34" charset="0"/>
                          <a:cs typeface="Arial" panose="020B0604020202020204" pitchFamily="34" charset="0"/>
                        </a:rPr>
                        <a:t>N/A</a:t>
                      </a:r>
                    </a:p>
                  </a:txBody>
                  <a:tcPr marL="43859" marR="43859" marT="22120" marB="22120" anchor="ctr">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noFill/>
                  </a:tcPr>
                </a:tc>
                <a:extLst>
                  <a:ext uri="{0D108BD9-81ED-4DB2-BD59-A6C34878D82A}">
                    <a16:rowId xmlns:a16="http://schemas.microsoft.com/office/drawing/2014/main" val="590588406"/>
                  </a:ext>
                </a:extLst>
              </a:tr>
              <a:tr h="217935">
                <a:tc vMerge="1">
                  <a:txBody>
                    <a:bodyPr/>
                    <a:lstStyle/>
                    <a:p>
                      <a:endParaRPr lang="en-US"/>
                    </a:p>
                  </a:txBody>
                  <a:tcPr/>
                </a:tc>
                <a:tc>
                  <a:txBody>
                    <a:bodyPr/>
                    <a:lstStyle/>
                    <a:p>
                      <a:pPr marL="0" marR="0">
                        <a:lnSpc>
                          <a:spcPct val="107000"/>
                        </a:lnSpc>
                        <a:spcBef>
                          <a:spcPts val="0"/>
                        </a:spcBef>
                        <a:spcAft>
                          <a:spcPts val="0"/>
                        </a:spcAft>
                      </a:pPr>
                      <a:r>
                        <a:rPr lang="en-US" sz="800" u="none" baseline="0">
                          <a:solidFill>
                            <a:srgbClr val="262626"/>
                          </a:solidFill>
                          <a:effectLst/>
                          <a:uFill>
                            <a:solidFill>
                              <a:srgbClr val="FFFFFF"/>
                            </a:solidFill>
                          </a:uFill>
                          <a:latin typeface="Century Gothic"/>
                          <a:ea typeface="Times New Roman" panose="02020603050405020304" pitchFamily="18" charset="0"/>
                          <a:cs typeface="Times New Roman"/>
                          <a:hlinkClick r:id="rId4" tooltip="Readiness status of organizations (counties, CBOs, interface partners, etc.) that are external to the project and on which go-live is reliant for also being ready.">
                            <a:extLst>
                              <a:ext uri="{A12FA001-AC4F-418D-AE19-62706E023703}">
                                <ahyp:hlinkClr xmlns:ahyp="http://schemas.microsoft.com/office/drawing/2018/hyperlinkcolor" val="tx"/>
                              </a:ext>
                            </a:extLst>
                          </a:hlinkClick>
                        </a:rPr>
                        <a:t>Partner Readiness </a:t>
                      </a:r>
                      <a:r>
                        <a:rPr lang="en-US" sz="800" u="none" baseline="0">
                          <a:solidFill>
                            <a:srgbClr val="262626"/>
                          </a:solidFill>
                          <a:effectLst/>
                          <a:uFill>
                            <a:solidFill>
                              <a:srgbClr val="FFFFFF"/>
                            </a:solidFill>
                          </a:uFill>
                          <a:latin typeface="Century Gothic"/>
                          <a:ea typeface="Times New Roman" panose="02020603050405020304" pitchFamily="18" charset="0"/>
                          <a:cs typeface="Times New Roman"/>
                        </a:rPr>
                        <a:t>(</a:t>
                      </a:r>
                      <a:r>
                        <a:rPr lang="en-US" sz="800" u="none" baseline="0">
                          <a:solidFill>
                            <a:srgbClr val="262626"/>
                          </a:solidFill>
                          <a:effectLst/>
                          <a:uFill>
                            <a:solidFill>
                              <a:srgbClr val="FFFFFF"/>
                            </a:solidFill>
                          </a:uFill>
                          <a:latin typeface="Century Gothic"/>
                          <a:ea typeface="Times New Roman" panose="02020603050405020304" pitchFamily="18" charset="0"/>
                          <a:cs typeface="Times New Roman"/>
                          <a:hlinkClick r:id="rId4" tooltip="Readiness status of organizations (counties, CBOs, interface partners, etc.) that are external to the project and on which go-live is reliant for also being ready.">
                            <a:extLst>
                              <a:ext uri="{A12FA001-AC4F-418D-AE19-62706E023703}">
                                <ahyp:hlinkClr xmlns:ahyp="http://schemas.microsoft.com/office/drawing/2018/hyperlinkcolor" val="tx"/>
                              </a:ext>
                            </a:extLst>
                          </a:hlinkClick>
                        </a:rPr>
                        <a:t>Count</a:t>
                      </a:r>
                      <a:r>
                        <a:rPr lang="en-US" sz="800" u="none" baseline="0">
                          <a:solidFill>
                            <a:srgbClr val="262626"/>
                          </a:solidFill>
                          <a:effectLst/>
                          <a:uFill>
                            <a:solidFill>
                              <a:srgbClr val="FFFFFF"/>
                            </a:solidFill>
                          </a:uFill>
                          <a:latin typeface="Century Gothic"/>
                          <a:ea typeface="Times New Roman" panose="02020603050405020304" pitchFamily="18" charset="0"/>
                          <a:cs typeface="Times New Roman"/>
                        </a:rPr>
                        <a:t>y</a:t>
                      </a:r>
                      <a:r>
                        <a:rPr lang="en-US" sz="800" u="none" baseline="0">
                          <a:solidFill>
                            <a:srgbClr val="262626"/>
                          </a:solidFill>
                          <a:effectLst/>
                          <a:uFill>
                            <a:solidFill>
                              <a:srgbClr val="FFFFFF"/>
                            </a:solidFill>
                          </a:uFill>
                          <a:latin typeface="Century Gothic"/>
                          <a:ea typeface="Times New Roman" panose="02020603050405020304" pitchFamily="18" charset="0"/>
                          <a:cs typeface="Times New Roman"/>
                          <a:hlinkClick r:id="rId4" tooltip="Readiness status of organizations (counties, CBOs, interface partners, etc.) that are external to the project and on which go-live is reliant for also being ready.">
                            <a:extLst>
                              <a:ext uri="{A12FA001-AC4F-418D-AE19-62706E023703}">
                                <ahyp:hlinkClr xmlns:ahyp="http://schemas.microsoft.com/office/drawing/2018/hyperlinkcolor" val="tx"/>
                              </a:ext>
                            </a:extLst>
                          </a:hlinkClick>
                        </a:rPr>
                        <a:t>, etc.</a:t>
                      </a:r>
                      <a:r>
                        <a:rPr lang="en-US" sz="800" u="none" baseline="0">
                          <a:solidFill>
                            <a:srgbClr val="262626"/>
                          </a:solidFill>
                          <a:effectLst/>
                          <a:uFill>
                            <a:solidFill>
                              <a:srgbClr val="FFFFFF"/>
                            </a:solidFill>
                          </a:uFill>
                          <a:latin typeface="Century Gothic"/>
                          <a:ea typeface="Times New Roman" panose="02020603050405020304" pitchFamily="18" charset="0"/>
                          <a:cs typeface="Times New Roman"/>
                        </a:rPr>
                        <a:t>)</a:t>
                      </a:r>
                      <a:endParaRPr lang="en-US" sz="800" u="none" baseline="0">
                        <a:solidFill>
                          <a:srgbClr val="262626"/>
                        </a:solidFill>
                        <a:effectLst/>
                        <a:uFill>
                          <a:solidFill>
                            <a:srgbClr val="FFFFFF"/>
                          </a:solidFill>
                        </a:uFill>
                        <a:latin typeface="Century Gothic"/>
                        <a:ea typeface="Calibri" panose="020F0502020204030204" pitchFamily="34" charset="0"/>
                        <a:cs typeface="Times New Roman"/>
                      </a:endParaRPr>
                    </a:p>
                  </a:txBody>
                  <a:tcPr marL="43859" marR="43859" marT="22120" marB="22120">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u="none">
                          <a:solidFill>
                            <a:srgbClr val="262626"/>
                          </a:solidFill>
                          <a:effectLst/>
                          <a:latin typeface="Century Gothic"/>
                          <a:ea typeface="Times New Roman" panose="02020603050405020304" pitchFamily="18" charset="0"/>
                          <a:cs typeface="Times New Roman"/>
                        </a:rPr>
                        <a:t>N/A</a:t>
                      </a:r>
                      <a:endParaRPr lang="en-US" sz="1000" b="1" u="none">
                        <a:solidFill>
                          <a:srgbClr val="262626"/>
                        </a:solidFill>
                        <a:effectLst/>
                        <a:latin typeface="Century Gothic"/>
                        <a:ea typeface="Calibri" panose="020F0502020204030204" pitchFamily="34" charset="0"/>
                        <a:cs typeface="Times New Roman"/>
                      </a:endParaRPr>
                    </a:p>
                  </a:txBody>
                  <a:tcPr marL="43859" marR="43859" marT="22120" marB="221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000" b="1" u="none" kern="1200">
                          <a:solidFill>
                            <a:srgbClr val="000000"/>
                          </a:solidFill>
                          <a:effectLst/>
                          <a:latin typeface="Century Gothic"/>
                          <a:ea typeface="Open Sans" panose="020B0606030504020204" pitchFamily="34" charset="0"/>
                          <a:cs typeface="Open Sans" panose="020B0606030504020204" pitchFamily="34" charset="0"/>
                        </a:rPr>
                        <a:t>NS</a:t>
                      </a:r>
                      <a:endParaRPr lang="en-US" sz="1000" b="1" u="none">
                        <a:effectLst/>
                        <a:latin typeface="Century Gothic"/>
                        <a:ea typeface="Calibri" panose="020F0502020204030204" pitchFamily="34" charset="0"/>
                        <a:cs typeface="Arial" panose="020B0604020202020204" pitchFamily="34" charset="0"/>
                      </a:endParaRPr>
                    </a:p>
                  </a:txBody>
                  <a:tcPr marL="43859" marR="43859" marT="22120" marB="221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BFBFBF"/>
                    </a:solidFill>
                  </a:tcPr>
                </a:tc>
                <a:tc>
                  <a:txBody>
                    <a:bodyPr/>
                    <a:lstStyle/>
                    <a:p>
                      <a:pPr marL="0" marR="0" algn="ctr">
                        <a:lnSpc>
                          <a:spcPct val="107000"/>
                        </a:lnSpc>
                        <a:spcBef>
                          <a:spcPts val="0"/>
                        </a:spcBef>
                        <a:spcAft>
                          <a:spcPts val="0"/>
                        </a:spcAft>
                      </a:pPr>
                      <a:r>
                        <a:rPr lang="en-US" sz="1000" b="1" u="none">
                          <a:solidFill>
                            <a:srgbClr val="262626"/>
                          </a:solidFill>
                          <a:effectLst/>
                          <a:latin typeface="Century Gothic"/>
                          <a:ea typeface="Calibri" panose="020F0502020204030204" pitchFamily="34" charset="0"/>
                          <a:cs typeface="Arial" panose="020B0604020202020204" pitchFamily="34" charset="0"/>
                        </a:rPr>
                        <a:t>N/A</a:t>
                      </a:r>
                    </a:p>
                  </a:txBody>
                  <a:tcPr marL="43859" marR="43859" marT="22120" marB="22120" anchor="ctr">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noFill/>
                  </a:tcPr>
                </a:tc>
                <a:extLst>
                  <a:ext uri="{0D108BD9-81ED-4DB2-BD59-A6C34878D82A}">
                    <a16:rowId xmlns:a16="http://schemas.microsoft.com/office/drawing/2014/main" val="2452031340"/>
                  </a:ext>
                </a:extLst>
              </a:tr>
            </a:tbl>
          </a:graphicData>
        </a:graphic>
      </p:graphicFrame>
      <p:pic>
        <p:nvPicPr>
          <p:cNvPr id="12" name="Picture 11" descr="A picture containing plate, food&#10;&#10;Description automatically generated">
            <a:extLst>
              <a:ext uri="{FF2B5EF4-FFF2-40B4-BE49-F238E27FC236}">
                <a16:creationId xmlns:a16="http://schemas.microsoft.com/office/drawing/2014/main" id="{E17FC220-0A3E-4A79-8872-207521CE4838}"/>
              </a:ext>
            </a:extLst>
          </p:cNvPr>
          <p:cNvPicPr/>
          <p:nvPr/>
        </p:nvPicPr>
        <p:blipFill>
          <a:blip r:embed="rId5"/>
          <a:stretch>
            <a:fillRect/>
          </a:stretch>
        </p:blipFill>
        <p:spPr>
          <a:xfrm>
            <a:off x="2868635" y="6045606"/>
            <a:ext cx="1127760" cy="616585"/>
          </a:xfrm>
          <a:prstGeom prst="rect">
            <a:avLst/>
          </a:prstGeom>
        </p:spPr>
      </p:pic>
      <p:graphicFrame>
        <p:nvGraphicFramePr>
          <p:cNvPr id="5" name="Table 8">
            <a:extLst>
              <a:ext uri="{FF2B5EF4-FFF2-40B4-BE49-F238E27FC236}">
                <a16:creationId xmlns:a16="http://schemas.microsoft.com/office/drawing/2014/main" id="{53A97ACE-C5BD-4256-9E57-2DAD0BA1FDD8}"/>
              </a:ext>
            </a:extLst>
          </p:cNvPr>
          <p:cNvGraphicFramePr>
            <a:graphicFrameLocks noGrp="1"/>
          </p:cNvGraphicFramePr>
          <p:nvPr>
            <p:extLst>
              <p:ext uri="{D42A27DB-BD31-4B8C-83A1-F6EECF244321}">
                <p14:modId xmlns:p14="http://schemas.microsoft.com/office/powerpoint/2010/main" val="3822690968"/>
              </p:ext>
            </p:extLst>
          </p:nvPr>
        </p:nvGraphicFramePr>
        <p:xfrm>
          <a:off x="0" y="0"/>
          <a:ext cx="4450078" cy="1564640"/>
        </p:xfrm>
        <a:graphic>
          <a:graphicData uri="http://schemas.openxmlformats.org/drawingml/2006/table">
            <a:tbl>
              <a:tblPr firstRow="1" bandRow="1">
                <a:tableStyleId>{5C22544A-7EE6-4342-B048-85BDC9FD1C3A}</a:tableStyleId>
              </a:tblPr>
              <a:tblGrid>
                <a:gridCol w="4450078">
                  <a:extLst>
                    <a:ext uri="{9D8B030D-6E8A-4147-A177-3AD203B41FA5}">
                      <a16:colId xmlns:a16="http://schemas.microsoft.com/office/drawing/2014/main" val="3097904123"/>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4800">
                          <a:ln>
                            <a:noFill/>
                          </a:ln>
                          <a:solidFill>
                            <a:srgbClr val="1A3292"/>
                          </a:solidFill>
                          <a:effectLst/>
                          <a:latin typeface="Century Gothic" panose="020B0502020202020204" pitchFamily="34" charset="0"/>
                          <a:ea typeface="Calibri" panose="020F0502020204030204" pitchFamily="34" charset="0"/>
                          <a:cs typeface="Arial" panose="020B0604020202020204" pitchFamily="34" charset="0"/>
                        </a:rPr>
                        <a:t>Cal</a:t>
                      </a:r>
                      <a:r>
                        <a:rPr lang="en-US" sz="4800" b="1">
                          <a:ln>
                            <a:noFill/>
                          </a:ln>
                          <a:solidFill>
                            <a:srgbClr val="1A3292"/>
                          </a:solidFill>
                          <a:effectLst/>
                          <a:latin typeface="Century Gothic" panose="020B0502020202020204" pitchFamily="34" charset="0"/>
                          <a:ea typeface="Calibri" panose="020F0502020204030204" pitchFamily="34" charset="0"/>
                          <a:cs typeface="Arial" panose="020B0604020202020204" pitchFamily="34" charset="0"/>
                        </a:rPr>
                        <a:t>SAWS</a:t>
                      </a:r>
                      <a:endParaRPr lang="en-US" sz="4800">
                        <a:solidFill>
                          <a:srgbClr val="1A3292"/>
                        </a:solidFill>
                        <a:effectLst/>
                        <a:latin typeface="Century Gothic" panose="020B0502020202020204" pitchFamily="34" charset="0"/>
                        <a:ea typeface="Calibri" panose="020F0502020204030204" pitchFamily="34" charset="0"/>
                        <a:cs typeface="Arial" panose="020B0604020202020204" pitchFamily="34" charset="0"/>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9469250"/>
                  </a:ext>
                </a:extLst>
              </a:tr>
              <a:tr h="370840">
                <a:tc>
                  <a:txBody>
                    <a:bodyPr/>
                    <a:lstStyle/>
                    <a:p>
                      <a:pPr algn="ctr"/>
                      <a:r>
                        <a:rPr lang="en-US" sz="1600">
                          <a:solidFill>
                            <a:srgbClr val="1A3292"/>
                          </a:solidFill>
                          <a:latin typeface="Century Gothic" panose="020B0502020202020204" pitchFamily="34" charset="0"/>
                          <a:ea typeface="Calibri" panose="020F0502020204030204" pitchFamily="34" charset="0"/>
                          <a:cs typeface="Arial" panose="020B0604020202020204" pitchFamily="34" charset="0"/>
                        </a:rPr>
                        <a:t>Implementation Readiness Dashboard</a:t>
                      </a:r>
                      <a:endParaRPr lang="en-US" sz="1600"/>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82141987"/>
                  </a:ext>
                </a:extLst>
              </a:tr>
              <a:tr h="370840">
                <a:tc>
                  <a:txBody>
                    <a:bodyPr/>
                    <a:lstStyle/>
                    <a:p>
                      <a:pPr algn="ctr"/>
                      <a:r>
                        <a:rPr lang="en-US" sz="1200" b="1">
                          <a:ln>
                            <a:noFill/>
                          </a:ln>
                          <a:solidFill>
                            <a:srgbClr val="88AF4B"/>
                          </a:solidFill>
                          <a:effectLst/>
                          <a:latin typeface="Century Gothic" panose="020B0502020202020204" pitchFamily="34" charset="0"/>
                          <a:ea typeface="Calibri" panose="020F0502020204030204" pitchFamily="34" charset="0"/>
                          <a:cs typeface="Arial" panose="020B0604020202020204" pitchFamily="34" charset="0"/>
                        </a:rPr>
                        <a:t>June 2021</a:t>
                      </a:r>
                      <a:endParaRPr lang="en-US" sz="120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96159384"/>
                  </a:ext>
                </a:extLst>
              </a:tr>
            </a:tbl>
          </a:graphicData>
        </a:graphic>
      </p:graphicFrame>
    </p:spTree>
    <p:extLst>
      <p:ext uri="{BB962C8B-B14F-4D97-AF65-F5344CB8AC3E}">
        <p14:creationId xmlns:p14="http://schemas.microsoft.com/office/powerpoint/2010/main" val="3290165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8726910-DB41-5544-8C01-9502B2741421}"/>
              </a:ext>
            </a:extLst>
          </p:cNvPr>
          <p:cNvSpPr/>
          <p:nvPr/>
        </p:nvSpPr>
        <p:spPr>
          <a:xfrm>
            <a:off x="0" y="0"/>
            <a:ext cx="659683" cy="6858000"/>
          </a:xfrm>
          <a:prstGeom prst="rect">
            <a:avLst/>
          </a:prstGeom>
          <a:solidFill>
            <a:srgbClr val="1A3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62626"/>
              </a:solidFill>
              <a:latin typeface="Century Gothic" panose="020B0502020202020204" pitchFamily="34" charset="0"/>
            </a:endParaRPr>
          </a:p>
        </p:txBody>
      </p:sp>
      <p:sp>
        <p:nvSpPr>
          <p:cNvPr id="3" name="TextBox 2">
            <a:extLst>
              <a:ext uri="{FF2B5EF4-FFF2-40B4-BE49-F238E27FC236}">
                <a16:creationId xmlns:a16="http://schemas.microsoft.com/office/drawing/2014/main" id="{6A53BDF0-02B7-094A-9CC6-02B50490A5EE}"/>
              </a:ext>
            </a:extLst>
          </p:cNvPr>
          <p:cNvSpPr txBox="1"/>
          <p:nvPr/>
        </p:nvSpPr>
        <p:spPr>
          <a:xfrm rot="16200000">
            <a:off x="-2702311" y="3198167"/>
            <a:ext cx="6096541" cy="461665"/>
          </a:xfrm>
          <a:prstGeom prst="rect">
            <a:avLst/>
          </a:prstGeom>
          <a:noFill/>
        </p:spPr>
        <p:txBody>
          <a:bodyPr wrap="none" rtlCol="0">
            <a:spAutoFit/>
          </a:bodyPr>
          <a:lstStyle/>
          <a:p>
            <a:r>
              <a:rPr lang="en-US" sz="2400">
                <a:solidFill>
                  <a:srgbClr val="FFFFFF"/>
                </a:solidFill>
                <a:latin typeface="Century Gothic" panose="020B0502020202020204" pitchFamily="34" charset="0"/>
              </a:rPr>
              <a:t>Project Milestones/Tasks and Issues/Risks</a:t>
            </a:r>
          </a:p>
        </p:txBody>
      </p:sp>
      <p:sp>
        <p:nvSpPr>
          <p:cNvPr id="4" name="Rectangle 3">
            <a:extLst>
              <a:ext uri="{FF2B5EF4-FFF2-40B4-BE49-F238E27FC236}">
                <a16:creationId xmlns:a16="http://schemas.microsoft.com/office/drawing/2014/main" id="{A876AC8A-2537-1948-80C3-BAD2BE8CE233}"/>
              </a:ext>
            </a:extLst>
          </p:cNvPr>
          <p:cNvSpPr/>
          <p:nvPr/>
        </p:nvSpPr>
        <p:spPr>
          <a:xfrm>
            <a:off x="838199" y="110836"/>
            <a:ext cx="4565074" cy="480291"/>
          </a:xfrm>
          <a:prstGeom prst="rect">
            <a:avLst/>
          </a:prstGeom>
          <a:solidFill>
            <a:srgbClr val="1A3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a:latin typeface="Century Gothic" panose="020B0502020202020204" pitchFamily="34" charset="0"/>
              </a:rPr>
              <a:t>Key Project Milestones/Tasks</a:t>
            </a:r>
          </a:p>
        </p:txBody>
      </p:sp>
      <p:sp>
        <p:nvSpPr>
          <p:cNvPr id="7" name="Rectangle 6">
            <a:extLst>
              <a:ext uri="{FF2B5EF4-FFF2-40B4-BE49-F238E27FC236}">
                <a16:creationId xmlns:a16="http://schemas.microsoft.com/office/drawing/2014/main" id="{77F68B0F-68C9-3D43-82A8-DDDF5335441F}"/>
              </a:ext>
            </a:extLst>
          </p:cNvPr>
          <p:cNvSpPr/>
          <p:nvPr/>
        </p:nvSpPr>
        <p:spPr>
          <a:xfrm>
            <a:off x="5581788" y="110836"/>
            <a:ext cx="6495086" cy="484632"/>
          </a:xfrm>
          <a:prstGeom prst="rect">
            <a:avLst/>
          </a:prstGeom>
          <a:solidFill>
            <a:srgbClr val="FCD0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a:solidFill>
                  <a:srgbClr val="262626"/>
                </a:solidFill>
                <a:latin typeface="Century Gothic" panose="020B0502020202020204" pitchFamily="34" charset="0"/>
              </a:rPr>
              <a:t>Key Open Readiness Risks</a:t>
            </a:r>
          </a:p>
        </p:txBody>
      </p:sp>
      <p:graphicFrame>
        <p:nvGraphicFramePr>
          <p:cNvPr id="9" name="Table 8">
            <a:extLst>
              <a:ext uri="{FF2B5EF4-FFF2-40B4-BE49-F238E27FC236}">
                <a16:creationId xmlns:a16="http://schemas.microsoft.com/office/drawing/2014/main" id="{0858A3DA-5C1A-C146-8CF8-F553A19217C3}"/>
              </a:ext>
            </a:extLst>
          </p:cNvPr>
          <p:cNvGraphicFramePr>
            <a:graphicFrameLocks noGrp="1"/>
          </p:cNvGraphicFramePr>
          <p:nvPr>
            <p:extLst>
              <p:ext uri="{D42A27DB-BD31-4B8C-83A1-F6EECF244321}">
                <p14:modId xmlns:p14="http://schemas.microsoft.com/office/powerpoint/2010/main" val="3630945732"/>
              </p:ext>
            </p:extLst>
          </p:nvPr>
        </p:nvGraphicFramePr>
        <p:xfrm>
          <a:off x="5581789" y="731978"/>
          <a:ext cx="6495086" cy="6079180"/>
        </p:xfrm>
        <a:graphic>
          <a:graphicData uri="http://schemas.openxmlformats.org/drawingml/2006/table">
            <a:tbl>
              <a:tblPr>
                <a:tableStyleId>{5C22544A-7EE6-4342-B048-85BDC9FD1C3A}</a:tableStyleId>
              </a:tblPr>
              <a:tblGrid>
                <a:gridCol w="689767">
                  <a:extLst>
                    <a:ext uri="{9D8B030D-6E8A-4147-A177-3AD203B41FA5}">
                      <a16:colId xmlns:a16="http://schemas.microsoft.com/office/drawing/2014/main" val="1200786378"/>
                    </a:ext>
                  </a:extLst>
                </a:gridCol>
                <a:gridCol w="2561035">
                  <a:extLst>
                    <a:ext uri="{9D8B030D-6E8A-4147-A177-3AD203B41FA5}">
                      <a16:colId xmlns:a16="http://schemas.microsoft.com/office/drawing/2014/main" val="2394051078"/>
                    </a:ext>
                  </a:extLst>
                </a:gridCol>
                <a:gridCol w="3244284">
                  <a:extLst>
                    <a:ext uri="{9D8B030D-6E8A-4147-A177-3AD203B41FA5}">
                      <a16:colId xmlns:a16="http://schemas.microsoft.com/office/drawing/2014/main" val="1775744893"/>
                    </a:ext>
                  </a:extLst>
                </a:gridCol>
              </a:tblGrid>
              <a:tr h="389240">
                <a:tc>
                  <a:txBody>
                    <a:bodyPr/>
                    <a:lstStyle/>
                    <a:p>
                      <a:pPr marL="0" marR="0" algn="ctr">
                        <a:lnSpc>
                          <a:spcPct val="107000"/>
                        </a:lnSpc>
                        <a:spcBef>
                          <a:spcPts val="0"/>
                        </a:spcBef>
                        <a:spcAft>
                          <a:spcPts val="800"/>
                        </a:spcAft>
                      </a:pPr>
                      <a:r>
                        <a:rPr lang="en-US" sz="900" b="1">
                          <a:solidFill>
                            <a:schemeClr val="bg1"/>
                          </a:solidFill>
                          <a:effectLst/>
                          <a:latin typeface="Century Gothic" panose="020B0502020202020204" pitchFamily="34" charset="0"/>
                        </a:rPr>
                        <a:t>Risk  No. &amp; Level</a:t>
                      </a:r>
                      <a:endParaRPr lang="en-US" sz="900" b="1">
                        <a:solidFill>
                          <a:schemeClr val="bg1"/>
                        </a:solidFill>
                        <a:effectLst/>
                        <a:latin typeface="Century Gothic" panose="020B0502020202020204" pitchFamily="34" charset="0"/>
                        <a:ea typeface="Calibri" panose="020F0502020204030204" pitchFamily="34" charset="0"/>
                        <a:cs typeface="Arial" panose="020B0604020202020204" pitchFamily="34" charset="0"/>
                      </a:endParaRPr>
                    </a:p>
                  </a:txBody>
                  <a:tcPr marL="45720" marR="45720" anchor="ctr">
                    <a:lnL w="1270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1270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1A3292"/>
                    </a:solidFill>
                  </a:tcPr>
                </a:tc>
                <a:tc>
                  <a:txBody>
                    <a:bodyPr/>
                    <a:lstStyle/>
                    <a:p>
                      <a:pPr marL="0" marR="0" algn="ctr">
                        <a:lnSpc>
                          <a:spcPct val="107000"/>
                        </a:lnSpc>
                        <a:spcBef>
                          <a:spcPts val="0"/>
                        </a:spcBef>
                        <a:spcAft>
                          <a:spcPts val="800"/>
                        </a:spcAft>
                      </a:pPr>
                      <a:r>
                        <a:rPr lang="en-US" sz="900" b="1">
                          <a:solidFill>
                            <a:schemeClr val="bg1"/>
                          </a:solidFill>
                          <a:effectLst/>
                          <a:latin typeface="Century Gothic" panose="020B0502020202020204" pitchFamily="34" charset="0"/>
                        </a:rPr>
                        <a:t>Risk Summary</a:t>
                      </a:r>
                      <a:endParaRPr lang="en-US" sz="900" b="1">
                        <a:solidFill>
                          <a:schemeClr val="bg1"/>
                        </a:solidFill>
                        <a:effectLst/>
                        <a:latin typeface="Century Gothic" panose="020B0502020202020204" pitchFamily="34" charset="0"/>
                        <a:ea typeface="Calibri" panose="020F0502020204030204" pitchFamily="34" charset="0"/>
                        <a:cs typeface="Arial" panose="020B0604020202020204" pitchFamily="34" charset="0"/>
                      </a:endParaRPr>
                    </a:p>
                  </a:txBody>
                  <a:tcPr marL="45720" marR="457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1270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1A3292"/>
                    </a:solidFill>
                  </a:tcPr>
                </a:tc>
                <a:tc>
                  <a:txBody>
                    <a:bodyPr/>
                    <a:lstStyle/>
                    <a:p>
                      <a:pPr marL="0" marR="0" algn="ctr">
                        <a:lnSpc>
                          <a:spcPct val="107000"/>
                        </a:lnSpc>
                        <a:spcBef>
                          <a:spcPts val="0"/>
                        </a:spcBef>
                        <a:spcAft>
                          <a:spcPts val="800"/>
                        </a:spcAft>
                      </a:pPr>
                      <a:r>
                        <a:rPr lang="en-US" sz="900" b="1">
                          <a:solidFill>
                            <a:schemeClr val="bg1"/>
                          </a:solidFill>
                          <a:effectLst/>
                          <a:latin typeface="Century Gothic" panose="020B0502020202020204" pitchFamily="34" charset="0"/>
                        </a:rPr>
                        <a:t>Status</a:t>
                      </a:r>
                      <a:endParaRPr lang="en-US" sz="900" b="1">
                        <a:solidFill>
                          <a:schemeClr val="bg1"/>
                        </a:solidFill>
                        <a:effectLst/>
                        <a:latin typeface="Century Gothic" panose="020B0502020202020204" pitchFamily="34" charset="0"/>
                        <a:ea typeface="Calibri" panose="020F0502020204030204" pitchFamily="34" charset="0"/>
                        <a:cs typeface="Arial" panose="020B0604020202020204" pitchFamily="34" charset="0"/>
                      </a:endParaRPr>
                    </a:p>
                  </a:txBody>
                  <a:tcPr marL="45720" marR="45720" anchor="ctr">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1270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1A3292"/>
                    </a:solidFill>
                  </a:tcPr>
                </a:tc>
                <a:extLst>
                  <a:ext uri="{0D108BD9-81ED-4DB2-BD59-A6C34878D82A}">
                    <a16:rowId xmlns:a16="http://schemas.microsoft.com/office/drawing/2014/main" val="1549301345"/>
                  </a:ext>
                </a:extLst>
              </a:tr>
              <a:tr h="647826">
                <a:tc>
                  <a:txBody>
                    <a:bodyPr/>
                    <a:lstStyle/>
                    <a:p>
                      <a:pPr marL="0" marR="0" algn="ctr">
                        <a:lnSpc>
                          <a:spcPct val="107000"/>
                        </a:lnSpc>
                        <a:spcBef>
                          <a:spcPts val="0"/>
                        </a:spcBef>
                        <a:spcAft>
                          <a:spcPts val="800"/>
                        </a:spcAft>
                      </a:pPr>
                      <a:r>
                        <a:rPr lang="en-US" sz="900" b="1">
                          <a:solidFill>
                            <a:schemeClr val="bg1"/>
                          </a:solidFill>
                          <a:effectLst/>
                          <a:latin typeface="Century Gothic" panose="020B0502020202020204" pitchFamily="34" charset="0"/>
                          <a:ea typeface="Calibri" panose="020F0502020204030204" pitchFamily="34" charset="0"/>
                          <a:cs typeface="Arial" panose="020B0604020202020204" pitchFamily="34" charset="0"/>
                        </a:rPr>
                        <a:t>226</a:t>
                      </a:r>
                      <a:br>
                        <a:rPr lang="en-US" sz="900" b="1">
                          <a:solidFill>
                            <a:schemeClr val="bg1"/>
                          </a:solidFill>
                          <a:effectLst/>
                          <a:latin typeface="Century Gothic" panose="020B0502020202020204" pitchFamily="34" charset="0"/>
                          <a:ea typeface="Calibri" panose="020F0502020204030204" pitchFamily="34" charset="0"/>
                          <a:cs typeface="Arial" panose="020B0604020202020204" pitchFamily="34" charset="0"/>
                        </a:rPr>
                      </a:br>
                      <a:r>
                        <a:rPr lang="en-US" sz="900" b="1">
                          <a:solidFill>
                            <a:schemeClr val="bg1"/>
                          </a:solidFill>
                          <a:effectLst/>
                          <a:latin typeface="Century Gothic" panose="020B0502020202020204" pitchFamily="34" charset="0"/>
                          <a:ea typeface="Calibri" panose="020F0502020204030204" pitchFamily="34" charset="0"/>
                          <a:cs typeface="Arial" panose="020B0604020202020204" pitchFamily="34" charset="0"/>
                        </a:rPr>
                        <a:t>High</a:t>
                      </a:r>
                    </a:p>
                  </a:txBody>
                  <a:tcPr marL="45720" marR="45720" anchor="ctr">
                    <a:lnL w="1270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C00000"/>
                    </a:solidFill>
                  </a:tcPr>
                </a:tc>
                <a:tc>
                  <a:txBody>
                    <a:bodyPr/>
                    <a:lstStyle/>
                    <a:p>
                      <a:pPr marL="0" marR="0">
                        <a:lnSpc>
                          <a:spcPct val="107000"/>
                        </a:lnSpc>
                        <a:spcBef>
                          <a:spcPts val="0"/>
                        </a:spcBef>
                        <a:spcAft>
                          <a:spcPts val="800"/>
                        </a:spcAft>
                      </a:pPr>
                      <a:r>
                        <a:rPr lang="en-US" sz="900" kern="1200">
                          <a:solidFill>
                            <a:srgbClr val="262626"/>
                          </a:solidFill>
                          <a:effectLst/>
                          <a:latin typeface="Century Gothic" panose="020B0502020202020204" pitchFamily="34" charset="0"/>
                          <a:ea typeface="+mn-ea"/>
                          <a:cs typeface="+mn-cs"/>
                        </a:rPr>
                        <a:t>COVID-19 relief efforts may impact CalSAWS DD&amp;I schedule.</a:t>
                      </a:r>
                      <a:endParaRPr lang="en-US" sz="900">
                        <a:solidFill>
                          <a:srgbClr val="262626"/>
                        </a:solidFill>
                        <a:effectLst/>
                        <a:latin typeface="Century Gothic" panose="020B0502020202020204" pitchFamily="34" charset="0"/>
                        <a:ea typeface="Calibri" panose="020F0502020204030204" pitchFamily="34" charset="0"/>
                        <a:cs typeface="Arial" panose="020B0604020202020204" pitchFamily="34" charset="0"/>
                      </a:endParaRPr>
                    </a:p>
                  </a:txBody>
                  <a:tcPr marL="45720" marR="45720">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FAFAFA"/>
                    </a:solidFill>
                  </a:tcPr>
                </a:tc>
                <a:tc>
                  <a:txBody>
                    <a:bodyPr/>
                    <a:lstStyle/>
                    <a:p>
                      <a:r>
                        <a:rPr lang="en-US" sz="900" kern="1200">
                          <a:solidFill>
                            <a:schemeClr val="dk1"/>
                          </a:solidFill>
                          <a:effectLst/>
                          <a:latin typeface="Century Gothic" panose="020B0502020202020204" pitchFamily="34" charset="0"/>
                          <a:ea typeface="+mn-ea"/>
                          <a:cs typeface="+mn-cs"/>
                        </a:rPr>
                        <a:t>CalSAWS is anticipating another one-time grant for CalWORKs in July. The Project will also be updating MC RE dates as an initial step as DHCS works through the policy for when the PHE is lifted. </a:t>
                      </a:r>
                      <a:endParaRPr lang="en-US" sz="900" kern="1200">
                        <a:solidFill>
                          <a:srgbClr val="FF0000"/>
                        </a:solidFill>
                        <a:effectLst/>
                        <a:latin typeface="Century Gothic" panose="020B0502020202020204" pitchFamily="34" charset="0"/>
                        <a:ea typeface="+mn-ea"/>
                        <a:cs typeface="+mn-cs"/>
                      </a:endParaRPr>
                    </a:p>
                  </a:txBody>
                  <a:tcPr marL="45720" marR="45720">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FAFAFA"/>
                    </a:solidFill>
                  </a:tcPr>
                </a:tc>
                <a:extLst>
                  <a:ext uri="{0D108BD9-81ED-4DB2-BD59-A6C34878D82A}">
                    <a16:rowId xmlns:a16="http://schemas.microsoft.com/office/drawing/2014/main" val="1018084130"/>
                  </a:ext>
                </a:extLst>
              </a:tr>
              <a:tr h="527194">
                <a:tc>
                  <a:txBody>
                    <a:bodyPr/>
                    <a:lstStyle/>
                    <a:p>
                      <a:pPr marL="0" marR="0" algn="ctr">
                        <a:lnSpc>
                          <a:spcPct val="107000"/>
                        </a:lnSpc>
                        <a:spcBef>
                          <a:spcPts val="0"/>
                        </a:spcBef>
                        <a:spcAft>
                          <a:spcPts val="800"/>
                        </a:spcAft>
                      </a:pPr>
                      <a:r>
                        <a:rPr lang="en-US" sz="900" b="1">
                          <a:solidFill>
                            <a:schemeClr val="bg1"/>
                          </a:solidFill>
                          <a:effectLst/>
                          <a:latin typeface="Century Gothic" panose="020B0502020202020204" pitchFamily="34" charset="0"/>
                          <a:ea typeface="Calibri" panose="020F0502020204030204" pitchFamily="34" charset="0"/>
                          <a:cs typeface="Arial" panose="020B0604020202020204" pitchFamily="34" charset="0"/>
                        </a:rPr>
                        <a:t>231</a:t>
                      </a:r>
                      <a:br>
                        <a:rPr lang="en-US" sz="900" b="1">
                          <a:solidFill>
                            <a:schemeClr val="bg1"/>
                          </a:solidFill>
                          <a:effectLst/>
                          <a:latin typeface="Century Gothic" panose="020B0502020202020204" pitchFamily="34" charset="0"/>
                          <a:ea typeface="Calibri" panose="020F0502020204030204" pitchFamily="34" charset="0"/>
                          <a:cs typeface="Arial" panose="020B0604020202020204" pitchFamily="34" charset="0"/>
                        </a:rPr>
                      </a:br>
                      <a:r>
                        <a:rPr lang="en-US" sz="900" b="1">
                          <a:solidFill>
                            <a:schemeClr val="bg1"/>
                          </a:solidFill>
                          <a:effectLst/>
                          <a:latin typeface="Century Gothic" panose="020B0502020202020204" pitchFamily="34" charset="0"/>
                          <a:ea typeface="Calibri" panose="020F0502020204030204" pitchFamily="34" charset="0"/>
                          <a:cs typeface="Arial" panose="020B0604020202020204" pitchFamily="34" charset="0"/>
                        </a:rPr>
                        <a:t>High</a:t>
                      </a:r>
                    </a:p>
                  </a:txBody>
                  <a:tcPr marL="45720" marR="45720" anchor="ctr">
                    <a:lnL w="1270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C00000"/>
                    </a:solidFill>
                  </a:tcPr>
                </a:tc>
                <a:tc>
                  <a:txBody>
                    <a:bodyPr/>
                    <a:lstStyle/>
                    <a:p>
                      <a:pPr marL="0" marR="0">
                        <a:lnSpc>
                          <a:spcPct val="107000"/>
                        </a:lnSpc>
                        <a:spcBef>
                          <a:spcPts val="0"/>
                        </a:spcBef>
                        <a:spcAft>
                          <a:spcPts val="800"/>
                        </a:spcAft>
                      </a:pPr>
                      <a:r>
                        <a:rPr lang="en-US" sz="900" kern="1200">
                          <a:solidFill>
                            <a:srgbClr val="262626"/>
                          </a:solidFill>
                          <a:effectLst/>
                          <a:latin typeface="Century Gothic" panose="020B0502020202020204" pitchFamily="34" charset="0"/>
                          <a:ea typeface="+mn-ea"/>
                          <a:cs typeface="+mn-cs"/>
                        </a:rPr>
                        <a:t>Delay of Web Browser compliance may impact users who do not use MS Internet Explorer</a:t>
                      </a:r>
                      <a:endParaRPr lang="en-US" sz="900">
                        <a:solidFill>
                          <a:srgbClr val="262626"/>
                        </a:solidFill>
                        <a:effectLst/>
                        <a:latin typeface="Century Gothic" panose="020B0502020202020204" pitchFamily="34" charset="0"/>
                        <a:ea typeface="Calibri" panose="020F0502020204030204" pitchFamily="34" charset="0"/>
                        <a:cs typeface="Arial" panose="020B0604020202020204" pitchFamily="34" charset="0"/>
                      </a:endParaRPr>
                    </a:p>
                  </a:txBody>
                  <a:tcPr marL="45720" marR="45720">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FAFAFA"/>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900" kern="1200">
                          <a:solidFill>
                            <a:schemeClr val="dk1"/>
                          </a:solidFill>
                          <a:effectLst/>
                          <a:latin typeface="Century Gothic" panose="020B0502020202020204" pitchFamily="34" charset="0"/>
                          <a:ea typeface="+mn-ea"/>
                          <a:cs typeface="+mn-cs"/>
                        </a:rPr>
                        <a:t>Two Tech SCRs have been drafted for 21.07 to support the current plan based on the assumption Adobe will resolve these issues soon. ​</a:t>
                      </a:r>
                    </a:p>
                  </a:txBody>
                  <a:tcPr marL="45720" marR="45720">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FAFAFA"/>
                    </a:solidFill>
                  </a:tcPr>
                </a:tc>
                <a:extLst>
                  <a:ext uri="{0D108BD9-81ED-4DB2-BD59-A6C34878D82A}">
                    <a16:rowId xmlns:a16="http://schemas.microsoft.com/office/drawing/2014/main" val="3874537928"/>
                  </a:ext>
                </a:extLst>
              </a:tr>
              <a:tr h="647826">
                <a:tc>
                  <a:txBody>
                    <a:bodyPr/>
                    <a:lstStyle/>
                    <a:p>
                      <a:pPr marL="0" marR="0" algn="ctr">
                        <a:lnSpc>
                          <a:spcPct val="107000"/>
                        </a:lnSpc>
                        <a:spcBef>
                          <a:spcPts val="0"/>
                        </a:spcBef>
                        <a:spcAft>
                          <a:spcPts val="800"/>
                        </a:spcAft>
                      </a:pPr>
                      <a:r>
                        <a:rPr lang="en-US" sz="900" b="1">
                          <a:solidFill>
                            <a:schemeClr val="bg1"/>
                          </a:solidFill>
                          <a:effectLst/>
                          <a:latin typeface="Century Gothic" panose="020B0502020202020204" pitchFamily="34" charset="0"/>
                          <a:ea typeface="Calibri" panose="020F0502020204030204" pitchFamily="34" charset="0"/>
                          <a:cs typeface="Arial" panose="020B0604020202020204" pitchFamily="34" charset="0"/>
                        </a:rPr>
                        <a:t>236</a:t>
                      </a:r>
                      <a:br>
                        <a:rPr lang="en-US" sz="900" b="1">
                          <a:solidFill>
                            <a:schemeClr val="bg1"/>
                          </a:solidFill>
                          <a:effectLst/>
                          <a:latin typeface="Century Gothic" panose="020B0502020202020204" pitchFamily="34" charset="0"/>
                          <a:ea typeface="Calibri" panose="020F0502020204030204" pitchFamily="34" charset="0"/>
                          <a:cs typeface="Arial" panose="020B0604020202020204" pitchFamily="34" charset="0"/>
                        </a:rPr>
                      </a:br>
                      <a:r>
                        <a:rPr lang="en-US" sz="900" b="1">
                          <a:solidFill>
                            <a:schemeClr val="bg1"/>
                          </a:solidFill>
                          <a:effectLst/>
                          <a:latin typeface="Century Gothic" panose="020B0502020202020204" pitchFamily="34" charset="0"/>
                          <a:ea typeface="Calibri" panose="020F0502020204030204" pitchFamily="34" charset="0"/>
                          <a:cs typeface="Arial" panose="020B0604020202020204" pitchFamily="34" charset="0"/>
                        </a:rPr>
                        <a:t>High</a:t>
                      </a:r>
                    </a:p>
                  </a:txBody>
                  <a:tcPr marL="45720" marR="45720" anchor="ctr">
                    <a:lnL w="1270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C00000"/>
                    </a:solidFill>
                  </a:tcPr>
                </a:tc>
                <a:tc>
                  <a:txBody>
                    <a:bodyPr/>
                    <a:lstStyle/>
                    <a:p>
                      <a:pPr marL="0" marR="0">
                        <a:lnSpc>
                          <a:spcPct val="107000"/>
                        </a:lnSpc>
                        <a:spcBef>
                          <a:spcPts val="0"/>
                        </a:spcBef>
                        <a:spcAft>
                          <a:spcPts val="800"/>
                        </a:spcAft>
                      </a:pPr>
                      <a:r>
                        <a:rPr lang="en-US" sz="900" kern="1200">
                          <a:solidFill>
                            <a:srgbClr val="262626"/>
                          </a:solidFill>
                          <a:effectLst/>
                          <a:latin typeface="Century Gothic" panose="020B0502020202020204" pitchFamily="34" charset="0"/>
                          <a:ea typeface="+mn-ea"/>
                          <a:cs typeface="+mn-cs"/>
                        </a:rPr>
                        <a:t>The scaling of Analytics Dashboards for 58 Counties may have an impact on system performance</a:t>
                      </a:r>
                      <a:endParaRPr lang="en-US" sz="900">
                        <a:solidFill>
                          <a:srgbClr val="262626"/>
                        </a:solidFill>
                        <a:effectLst/>
                        <a:latin typeface="Century Gothic" panose="020B0502020202020204" pitchFamily="34" charset="0"/>
                        <a:ea typeface="Calibri" panose="020F0502020204030204" pitchFamily="34" charset="0"/>
                        <a:cs typeface="Arial" panose="020B0604020202020204" pitchFamily="34" charset="0"/>
                      </a:endParaRPr>
                    </a:p>
                  </a:txBody>
                  <a:tcPr marL="45720" marR="45720">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FAFAFA"/>
                    </a:solidFill>
                  </a:tcPr>
                </a:tc>
                <a:tc>
                  <a:txBody>
                    <a:bodyPr/>
                    <a:lstStyle/>
                    <a:p>
                      <a:r>
                        <a:rPr lang="en-US" sz="900" b="0" kern="1200">
                          <a:solidFill>
                            <a:srgbClr val="262626"/>
                          </a:solidFill>
                          <a:effectLst/>
                          <a:latin typeface="Century Gothic" panose="020B0502020202020204" pitchFamily="34" charset="0"/>
                          <a:ea typeface="+mn-ea"/>
                          <a:cs typeface="+mn-cs"/>
                        </a:rPr>
                        <a:t>Action Item #1: In Progress</a:t>
                      </a:r>
                    </a:p>
                    <a:p>
                      <a:r>
                        <a:rPr lang="en-US" sz="900" b="0" kern="1200">
                          <a:solidFill>
                            <a:srgbClr val="262626"/>
                          </a:solidFill>
                          <a:effectLst/>
                          <a:latin typeface="Century Gothic" panose="020B0502020202020204" pitchFamily="34" charset="0"/>
                          <a:ea typeface="+mn-ea"/>
                          <a:cs typeface="+mn-cs"/>
                        </a:rPr>
                        <a:t>Action Item #2: Complete</a:t>
                      </a:r>
                    </a:p>
                    <a:p>
                      <a:r>
                        <a:rPr lang="en-US" sz="900" b="0" kern="1200">
                          <a:solidFill>
                            <a:srgbClr val="262626"/>
                          </a:solidFill>
                          <a:effectLst/>
                          <a:latin typeface="Century Gothic" panose="020B0502020202020204" pitchFamily="34" charset="0"/>
                          <a:ea typeface="+mn-ea"/>
                          <a:cs typeface="+mn-cs"/>
                        </a:rPr>
                        <a:t>Action Item #3: In Progress</a:t>
                      </a:r>
                    </a:p>
                    <a:p>
                      <a:r>
                        <a:rPr lang="en-US" sz="900" b="0" kern="1200">
                          <a:solidFill>
                            <a:srgbClr val="262626"/>
                          </a:solidFill>
                          <a:effectLst/>
                          <a:latin typeface="Century Gothic" panose="020B0502020202020204" pitchFamily="34" charset="0"/>
                          <a:ea typeface="+mn-ea"/>
                          <a:cs typeface="+mn-cs"/>
                        </a:rPr>
                        <a:t>Action Item #4: Not Started</a:t>
                      </a:r>
                    </a:p>
                  </a:txBody>
                  <a:tcPr marL="45720" marR="45720">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FAFAFA"/>
                    </a:solidFill>
                  </a:tcPr>
                </a:tc>
                <a:extLst>
                  <a:ext uri="{0D108BD9-81ED-4DB2-BD59-A6C34878D82A}">
                    <a16:rowId xmlns:a16="http://schemas.microsoft.com/office/drawing/2014/main" val="323946163"/>
                  </a:ext>
                </a:extLst>
              </a:tr>
              <a:tr h="365777">
                <a:tc>
                  <a:txBody>
                    <a:bodyPr/>
                    <a:lstStyle/>
                    <a:p>
                      <a:pPr marL="0" marR="0" algn="ctr">
                        <a:lnSpc>
                          <a:spcPct val="107000"/>
                        </a:lnSpc>
                        <a:spcBef>
                          <a:spcPts val="0"/>
                        </a:spcBef>
                        <a:spcAft>
                          <a:spcPts val="800"/>
                        </a:spcAft>
                      </a:pPr>
                      <a:r>
                        <a:rPr lang="en-US" sz="900" b="1">
                          <a:solidFill>
                            <a:schemeClr val="bg1"/>
                          </a:solidFill>
                          <a:effectLst/>
                          <a:latin typeface="Century Gothic" panose="020B0502020202020204" pitchFamily="34" charset="0"/>
                          <a:ea typeface="Calibri" panose="020F0502020204030204" pitchFamily="34" charset="0"/>
                          <a:cs typeface="Arial" panose="020B0604020202020204" pitchFamily="34" charset="0"/>
                        </a:rPr>
                        <a:t>237</a:t>
                      </a:r>
                      <a:br>
                        <a:rPr lang="en-US" sz="900" b="1">
                          <a:solidFill>
                            <a:schemeClr val="bg1"/>
                          </a:solidFill>
                          <a:effectLst/>
                          <a:latin typeface="Century Gothic" panose="020B0502020202020204" pitchFamily="34" charset="0"/>
                          <a:ea typeface="Calibri" panose="020F0502020204030204" pitchFamily="34" charset="0"/>
                          <a:cs typeface="Arial" panose="020B0604020202020204" pitchFamily="34" charset="0"/>
                        </a:rPr>
                      </a:br>
                      <a:r>
                        <a:rPr lang="en-US" sz="900" b="1">
                          <a:solidFill>
                            <a:schemeClr val="bg1"/>
                          </a:solidFill>
                          <a:effectLst/>
                          <a:latin typeface="Century Gothic" panose="020B0502020202020204" pitchFamily="34" charset="0"/>
                          <a:ea typeface="Calibri" panose="020F0502020204030204" pitchFamily="34" charset="0"/>
                          <a:cs typeface="Arial" panose="020B0604020202020204" pitchFamily="34" charset="0"/>
                        </a:rPr>
                        <a:t> High</a:t>
                      </a:r>
                    </a:p>
                  </a:txBody>
                  <a:tcPr marL="45720" marR="45720" anchor="ctr">
                    <a:lnL w="1270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C00000"/>
                    </a:solidFill>
                  </a:tcPr>
                </a:tc>
                <a:tc>
                  <a:txBody>
                    <a:bodyPr/>
                    <a:lstStyle/>
                    <a:p>
                      <a:pPr marL="0" marR="0">
                        <a:lnSpc>
                          <a:spcPct val="107000"/>
                        </a:lnSpc>
                        <a:spcBef>
                          <a:spcPts val="0"/>
                        </a:spcBef>
                        <a:spcAft>
                          <a:spcPts val="800"/>
                        </a:spcAft>
                      </a:pPr>
                      <a:r>
                        <a:rPr lang="en-US" sz="900" kern="1200">
                          <a:solidFill>
                            <a:srgbClr val="262626"/>
                          </a:solidFill>
                          <a:effectLst/>
                          <a:latin typeface="Century Gothic" panose="020B0502020202020204" pitchFamily="34" charset="0"/>
                          <a:ea typeface="+mn-ea"/>
                          <a:cs typeface="+mn-cs"/>
                        </a:rPr>
                        <a:t>The scaling of Batch for 58 Counties may have an impact on system performance</a:t>
                      </a:r>
                      <a:endParaRPr lang="en-US" sz="900">
                        <a:solidFill>
                          <a:srgbClr val="262626"/>
                        </a:solidFill>
                        <a:effectLst/>
                        <a:latin typeface="Century Gothic" panose="020B0502020202020204" pitchFamily="34" charset="0"/>
                        <a:ea typeface="Calibri" panose="020F0502020204030204" pitchFamily="34" charset="0"/>
                        <a:cs typeface="Arial" panose="020B0604020202020204" pitchFamily="34" charset="0"/>
                      </a:endParaRPr>
                    </a:p>
                  </a:txBody>
                  <a:tcPr marL="45720" marR="45720">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FAFAFA"/>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900" kern="1200">
                          <a:solidFill>
                            <a:srgbClr val="262626"/>
                          </a:solidFill>
                          <a:effectLst/>
                          <a:latin typeface="Century Gothic" panose="020B0502020202020204" pitchFamily="34" charset="0"/>
                          <a:ea typeface="+mn-ea"/>
                          <a:cs typeface="+mn-cs"/>
                        </a:rPr>
                        <a:t>Continue to monitor the trend analysis of batch performance tuning efforts in CalSAWS. </a:t>
                      </a:r>
                    </a:p>
                  </a:txBody>
                  <a:tcPr marL="45720" marR="45720">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FAFAFA"/>
                    </a:solidFill>
                  </a:tcPr>
                </a:tc>
                <a:extLst>
                  <a:ext uri="{0D108BD9-81ED-4DB2-BD59-A6C34878D82A}">
                    <a16:rowId xmlns:a16="http://schemas.microsoft.com/office/drawing/2014/main" val="2992830894"/>
                  </a:ext>
                </a:extLst>
              </a:tr>
              <a:tr h="1163724">
                <a:tc>
                  <a:txBody>
                    <a:bodyPr/>
                    <a:lstStyle/>
                    <a:p>
                      <a:pPr marL="0" marR="0" algn="ctr">
                        <a:lnSpc>
                          <a:spcPct val="107000"/>
                        </a:lnSpc>
                        <a:spcBef>
                          <a:spcPts val="0"/>
                        </a:spcBef>
                        <a:spcAft>
                          <a:spcPts val="800"/>
                        </a:spcAft>
                      </a:pPr>
                      <a:r>
                        <a:rPr lang="en-US" sz="900" b="1">
                          <a:solidFill>
                            <a:srgbClr val="FFFFFF"/>
                          </a:solidFill>
                          <a:effectLst/>
                          <a:latin typeface="Century Gothic" panose="020B0502020202020204" pitchFamily="34" charset="0"/>
                          <a:ea typeface="Calibri" panose="020F0502020204030204" pitchFamily="34" charset="0"/>
                          <a:cs typeface="Arial" panose="020B0604020202020204" pitchFamily="34" charset="0"/>
                        </a:rPr>
                        <a:t>248</a:t>
                      </a:r>
                      <a:br>
                        <a:rPr lang="en-US" sz="900" b="1">
                          <a:solidFill>
                            <a:srgbClr val="FFFFFF"/>
                          </a:solidFill>
                          <a:effectLst/>
                          <a:latin typeface="Century Gothic" panose="020B0502020202020204" pitchFamily="34" charset="0"/>
                          <a:ea typeface="Calibri" panose="020F0502020204030204" pitchFamily="34" charset="0"/>
                          <a:cs typeface="Arial" panose="020B0604020202020204" pitchFamily="34" charset="0"/>
                        </a:rPr>
                      </a:br>
                      <a:r>
                        <a:rPr lang="en-US" sz="900" b="1">
                          <a:solidFill>
                            <a:srgbClr val="FFFFFF"/>
                          </a:solidFill>
                          <a:effectLst/>
                          <a:latin typeface="Century Gothic" panose="020B0502020202020204" pitchFamily="34" charset="0"/>
                          <a:ea typeface="Calibri" panose="020F0502020204030204" pitchFamily="34" charset="0"/>
                          <a:cs typeface="Arial" panose="020B0604020202020204" pitchFamily="34" charset="0"/>
                        </a:rPr>
                        <a:t>High</a:t>
                      </a:r>
                    </a:p>
                  </a:txBody>
                  <a:tcPr marL="45720" marR="45720" anchor="ctr">
                    <a:lnL w="1270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C00000"/>
                    </a:solidFill>
                  </a:tcPr>
                </a:tc>
                <a:tc>
                  <a:txBody>
                    <a:bodyPr/>
                    <a:lstStyle/>
                    <a:p>
                      <a:r>
                        <a:rPr lang="en-US" sz="900" kern="1200">
                          <a:solidFill>
                            <a:schemeClr val="dk1"/>
                          </a:solidFill>
                          <a:effectLst/>
                          <a:latin typeface="Century Gothic" panose="020B0502020202020204" pitchFamily="34" charset="0"/>
                          <a:ea typeface="+mn-ea"/>
                          <a:cs typeface="+mn-cs"/>
                        </a:rPr>
                        <a:t>C-IV Converted Image transfer for documents scanned prior to 02/28/2021 is at risk of not finishing prior to go live.</a:t>
                      </a:r>
                    </a:p>
                  </a:txBody>
                  <a:tcPr marL="45720" marR="45720">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FAFAFA"/>
                    </a:solidFill>
                  </a:tcPr>
                </a:tc>
                <a:tc>
                  <a:txBody>
                    <a:bodyPr/>
                    <a:lstStyle/>
                    <a:p>
                      <a:r>
                        <a:rPr lang="en-US" sz="900" kern="1200">
                          <a:solidFill>
                            <a:schemeClr val="dk1"/>
                          </a:solidFill>
                          <a:effectLst/>
                          <a:latin typeface="Century Gothic" panose="020B0502020202020204" pitchFamily="34" charset="0"/>
                          <a:ea typeface="+mn-ea"/>
                          <a:cs typeface="+mn-cs"/>
                        </a:rPr>
                        <a:t>The Project is re-initiating the transfer of images, reducing load sizes, maximizing output thresholds, and re-tuning the export scripts with experts at AWS and Hyland.  UAT test efforts are </a:t>
                      </a:r>
                      <a:r>
                        <a:rPr lang="en-US" sz="900" u="sng" kern="1200">
                          <a:solidFill>
                            <a:schemeClr val="dk1"/>
                          </a:solidFill>
                          <a:effectLst/>
                          <a:latin typeface="Century Gothic" panose="020B0502020202020204" pitchFamily="34" charset="0"/>
                          <a:ea typeface="+mn-ea"/>
                          <a:cs typeface="+mn-cs"/>
                        </a:rPr>
                        <a:t>not</a:t>
                      </a:r>
                      <a:r>
                        <a:rPr lang="en-US" sz="900" kern="1200">
                          <a:solidFill>
                            <a:schemeClr val="dk1"/>
                          </a:solidFill>
                          <a:effectLst/>
                          <a:latin typeface="Century Gothic" panose="020B0502020202020204" pitchFamily="34" charset="0"/>
                          <a:ea typeface="+mn-ea"/>
                          <a:cs typeface="+mn-cs"/>
                        </a:rPr>
                        <a:t> impacted.</a:t>
                      </a:r>
                    </a:p>
                    <a:p>
                      <a:r>
                        <a:rPr lang="en-US" sz="900" kern="1200">
                          <a:solidFill>
                            <a:schemeClr val="dk1"/>
                          </a:solidFill>
                          <a:effectLst/>
                          <a:latin typeface="Century Gothic" panose="020B0502020202020204" pitchFamily="34" charset="0"/>
                          <a:ea typeface="+mn-ea"/>
                          <a:cs typeface="+mn-cs"/>
                        </a:rPr>
                        <a:t>At minimum for go live in September, the most recent 7 months of scanned images will be loaded into CalSAWS.  The read only version of C-IV will continue to contain all images for further mitigation of this risk.</a:t>
                      </a:r>
                    </a:p>
                  </a:txBody>
                  <a:tcPr marL="45720" marR="45720">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FAFAFA"/>
                    </a:solidFill>
                  </a:tcPr>
                </a:tc>
                <a:extLst>
                  <a:ext uri="{0D108BD9-81ED-4DB2-BD59-A6C34878D82A}">
                    <a16:rowId xmlns:a16="http://schemas.microsoft.com/office/drawing/2014/main" val="1360724082"/>
                  </a:ext>
                </a:extLst>
              </a:tr>
              <a:tr h="796766">
                <a:tc>
                  <a:txBody>
                    <a:bodyPr/>
                    <a:lstStyle/>
                    <a:p>
                      <a:pPr marL="0" marR="0" algn="ctr">
                        <a:lnSpc>
                          <a:spcPct val="107000"/>
                        </a:lnSpc>
                        <a:spcBef>
                          <a:spcPts val="0"/>
                        </a:spcBef>
                        <a:spcAft>
                          <a:spcPts val="800"/>
                        </a:spcAft>
                      </a:pPr>
                      <a:r>
                        <a:rPr lang="en-US" sz="900" b="1">
                          <a:solidFill>
                            <a:srgbClr val="262626"/>
                          </a:solidFill>
                          <a:effectLst/>
                          <a:latin typeface="Century Gothic" panose="020B0502020202020204" pitchFamily="34" charset="0"/>
                          <a:ea typeface="Calibri" panose="020F0502020204030204" pitchFamily="34" charset="0"/>
                          <a:cs typeface="Arial" panose="020B0604020202020204" pitchFamily="34" charset="0"/>
                        </a:rPr>
                        <a:t>208 </a:t>
                      </a:r>
                      <a:br>
                        <a:rPr lang="en-US" sz="900" b="1">
                          <a:solidFill>
                            <a:srgbClr val="262626"/>
                          </a:solidFill>
                          <a:effectLst/>
                          <a:latin typeface="Century Gothic" panose="020B0502020202020204" pitchFamily="34" charset="0"/>
                          <a:ea typeface="Calibri" panose="020F0502020204030204" pitchFamily="34" charset="0"/>
                          <a:cs typeface="Arial" panose="020B0604020202020204" pitchFamily="34" charset="0"/>
                        </a:rPr>
                      </a:br>
                      <a:r>
                        <a:rPr lang="en-US" sz="900" b="1">
                          <a:solidFill>
                            <a:srgbClr val="262626"/>
                          </a:solidFill>
                          <a:effectLst/>
                          <a:latin typeface="Century Gothic" panose="020B0502020202020204" pitchFamily="34" charset="0"/>
                          <a:ea typeface="Calibri" panose="020F0502020204030204" pitchFamily="34" charset="0"/>
                          <a:cs typeface="Arial" panose="020B0604020202020204" pitchFamily="34" charset="0"/>
                        </a:rPr>
                        <a:t>Medium</a:t>
                      </a:r>
                    </a:p>
                  </a:txBody>
                  <a:tcPr marL="45720" marR="45720" anchor="ctr">
                    <a:lnL w="1270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FCD02F"/>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900" kern="1200">
                          <a:solidFill>
                            <a:srgbClr val="262626"/>
                          </a:solidFill>
                          <a:effectLst/>
                          <a:latin typeface="Century Gothic" panose="020B0502020202020204" pitchFamily="34" charset="0"/>
                          <a:ea typeface="+mn-ea"/>
                          <a:cs typeface="+mn-cs"/>
                        </a:rPr>
                        <a:t>CalHEERS release readiness delays may negatively impact CalSAWS delivery timelines, slowing critical updates to counties</a:t>
                      </a:r>
                      <a:endParaRPr lang="en-US" sz="900">
                        <a:solidFill>
                          <a:srgbClr val="262626"/>
                        </a:solidFill>
                        <a:effectLst/>
                        <a:latin typeface="Century Gothic" panose="020B0502020202020204" pitchFamily="34" charset="0"/>
                        <a:ea typeface="Calibri" panose="020F0502020204030204" pitchFamily="34" charset="0"/>
                        <a:cs typeface="Arial" panose="020B0604020202020204" pitchFamily="34" charset="0"/>
                      </a:endParaRPr>
                    </a:p>
                  </a:txBody>
                  <a:tcPr marL="45720" marR="45720">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FAFAFA"/>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900" kern="1200">
                          <a:solidFill>
                            <a:schemeClr val="dk1"/>
                          </a:solidFill>
                          <a:effectLst/>
                          <a:latin typeface="Century Gothic" panose="020B0502020202020204" pitchFamily="34" charset="0"/>
                          <a:ea typeface="+mn-ea"/>
                          <a:cs typeface="+mn-cs"/>
                        </a:rPr>
                        <a:t>CalHEERS production releases have been delivered timely for the preceding 12 months. However, due to the planned CalHEERS Cloud migration and the CalHEERS discussion of a potential 09/2021 release, this item will continue to require monitoring.</a:t>
                      </a:r>
                      <a:endParaRPr lang="en-US" sz="900" kern="1200">
                        <a:solidFill>
                          <a:srgbClr val="262626"/>
                        </a:solidFill>
                        <a:effectLst/>
                        <a:latin typeface="Century Gothic" panose="020B0502020202020204" pitchFamily="34" charset="0"/>
                        <a:ea typeface="+mn-ea"/>
                        <a:cs typeface="+mn-cs"/>
                      </a:endParaRPr>
                    </a:p>
                  </a:txBody>
                  <a:tcPr marL="45720" marR="45720">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FAFAFA"/>
                    </a:solidFill>
                  </a:tcPr>
                </a:tc>
                <a:extLst>
                  <a:ext uri="{0D108BD9-81ED-4DB2-BD59-A6C34878D82A}">
                    <a16:rowId xmlns:a16="http://schemas.microsoft.com/office/drawing/2014/main" val="3875475962"/>
                  </a:ext>
                </a:extLst>
              </a:tr>
              <a:tr h="653103">
                <a:tc>
                  <a:txBody>
                    <a:bodyPr/>
                    <a:lstStyle/>
                    <a:p>
                      <a:pPr marL="0" marR="0" algn="ctr">
                        <a:lnSpc>
                          <a:spcPct val="107000"/>
                        </a:lnSpc>
                        <a:spcBef>
                          <a:spcPts val="0"/>
                        </a:spcBef>
                        <a:spcAft>
                          <a:spcPts val="800"/>
                        </a:spcAft>
                      </a:pPr>
                      <a:r>
                        <a:rPr lang="en-US" sz="900" b="1">
                          <a:solidFill>
                            <a:srgbClr val="262626"/>
                          </a:solidFill>
                          <a:effectLst/>
                          <a:latin typeface="Century Gothic" panose="020B0502020202020204" pitchFamily="34" charset="0"/>
                          <a:ea typeface="Calibri" panose="020F0502020204030204" pitchFamily="34" charset="0"/>
                          <a:cs typeface="Arial" panose="020B0604020202020204" pitchFamily="34" charset="0"/>
                        </a:rPr>
                        <a:t>235 </a:t>
                      </a:r>
                      <a:br>
                        <a:rPr lang="en-US" sz="900" b="1">
                          <a:solidFill>
                            <a:srgbClr val="262626"/>
                          </a:solidFill>
                          <a:effectLst/>
                          <a:latin typeface="Century Gothic" panose="020B0502020202020204" pitchFamily="34" charset="0"/>
                          <a:ea typeface="Calibri" panose="020F0502020204030204" pitchFamily="34" charset="0"/>
                          <a:cs typeface="Arial" panose="020B0604020202020204" pitchFamily="34" charset="0"/>
                        </a:rPr>
                      </a:br>
                      <a:r>
                        <a:rPr lang="en-US" sz="900" b="1">
                          <a:solidFill>
                            <a:srgbClr val="262626"/>
                          </a:solidFill>
                          <a:effectLst/>
                          <a:latin typeface="Century Gothic" panose="020B0502020202020204" pitchFamily="34" charset="0"/>
                          <a:ea typeface="Calibri" panose="020F0502020204030204" pitchFamily="34" charset="0"/>
                          <a:cs typeface="Arial" panose="020B0604020202020204" pitchFamily="34" charset="0"/>
                        </a:rPr>
                        <a:t>Medium</a:t>
                      </a:r>
                    </a:p>
                  </a:txBody>
                  <a:tcPr marL="45720" marR="45720" anchor="ctr">
                    <a:lnL w="1270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FCD02F"/>
                    </a:solidFill>
                  </a:tcPr>
                </a:tc>
                <a:tc>
                  <a:txBody>
                    <a:bodyPr/>
                    <a:lstStyle/>
                    <a:p>
                      <a:pPr marL="0" marR="0">
                        <a:lnSpc>
                          <a:spcPct val="107000"/>
                        </a:lnSpc>
                        <a:spcBef>
                          <a:spcPts val="0"/>
                        </a:spcBef>
                        <a:spcAft>
                          <a:spcPts val="800"/>
                        </a:spcAft>
                      </a:pPr>
                      <a:r>
                        <a:rPr lang="en-US" sz="900" kern="1200">
                          <a:solidFill>
                            <a:srgbClr val="262626"/>
                          </a:solidFill>
                          <a:effectLst/>
                          <a:latin typeface="Century Gothic" panose="020B0502020202020204" pitchFamily="34" charset="0"/>
                          <a:ea typeface="+mn-ea"/>
                          <a:cs typeface="+mn-cs"/>
                        </a:rPr>
                        <a:t>The BenefitsCal Project Release 1.0 may be delayed due to integration with the CalSAWS Interface</a:t>
                      </a:r>
                      <a:endParaRPr lang="en-US" sz="900">
                        <a:solidFill>
                          <a:srgbClr val="262626"/>
                        </a:solidFill>
                        <a:effectLst/>
                        <a:latin typeface="Century Gothic" panose="020B0502020202020204" pitchFamily="34" charset="0"/>
                        <a:ea typeface="Calibri" panose="020F0502020204030204" pitchFamily="34" charset="0"/>
                        <a:cs typeface="Arial" panose="020B0604020202020204" pitchFamily="34" charset="0"/>
                      </a:endParaRPr>
                    </a:p>
                  </a:txBody>
                  <a:tcPr marL="45720" marR="45720">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FAFAFA"/>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900" kern="1200">
                          <a:solidFill>
                            <a:srgbClr val="262626"/>
                          </a:solidFill>
                          <a:effectLst/>
                          <a:latin typeface="Century Gothic" panose="020B0502020202020204" pitchFamily="34" charset="0"/>
                          <a:ea typeface="+mn-ea"/>
                          <a:cs typeface="+mn-cs"/>
                        </a:rPr>
                        <a:t>Deloitte will provide new build by June 7 to support closeout of findings prior to the start of UAT June 14. Starting June 14, QA Independent Test and UAT will be staggered to focus on components of application.</a:t>
                      </a:r>
                    </a:p>
                  </a:txBody>
                  <a:tcPr marL="45720" marR="45720">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FAFAFA"/>
                    </a:solidFill>
                  </a:tcPr>
                </a:tc>
                <a:extLst>
                  <a:ext uri="{0D108BD9-81ED-4DB2-BD59-A6C34878D82A}">
                    <a16:rowId xmlns:a16="http://schemas.microsoft.com/office/drawing/2014/main" val="59347386"/>
                  </a:ext>
                </a:extLst>
              </a:tr>
              <a:tr h="823729">
                <a:tc>
                  <a:txBody>
                    <a:bodyPr/>
                    <a:lstStyle/>
                    <a:p>
                      <a:pPr marL="0" marR="0" algn="ctr">
                        <a:lnSpc>
                          <a:spcPct val="107000"/>
                        </a:lnSpc>
                        <a:spcBef>
                          <a:spcPts val="0"/>
                        </a:spcBef>
                        <a:spcAft>
                          <a:spcPts val="800"/>
                        </a:spcAft>
                      </a:pPr>
                      <a:r>
                        <a:rPr lang="en-US" sz="900" b="1">
                          <a:solidFill>
                            <a:srgbClr val="262626"/>
                          </a:solidFill>
                          <a:effectLst/>
                          <a:latin typeface="Century Gothic" panose="020B0502020202020204" pitchFamily="34" charset="0"/>
                          <a:ea typeface="Calibri" panose="020F0502020204030204" pitchFamily="34" charset="0"/>
                          <a:cs typeface="Arial" panose="020B0604020202020204" pitchFamily="34" charset="0"/>
                        </a:rPr>
                        <a:t>241 </a:t>
                      </a:r>
                      <a:br>
                        <a:rPr lang="en-US" sz="900" b="1">
                          <a:solidFill>
                            <a:srgbClr val="262626"/>
                          </a:solidFill>
                          <a:effectLst/>
                          <a:latin typeface="Century Gothic" panose="020B0502020202020204" pitchFamily="34" charset="0"/>
                          <a:ea typeface="Calibri" panose="020F0502020204030204" pitchFamily="34" charset="0"/>
                          <a:cs typeface="Arial" panose="020B0604020202020204" pitchFamily="34" charset="0"/>
                        </a:rPr>
                      </a:br>
                      <a:r>
                        <a:rPr lang="en-US" sz="900" b="1">
                          <a:solidFill>
                            <a:srgbClr val="262626"/>
                          </a:solidFill>
                          <a:effectLst/>
                          <a:latin typeface="Century Gothic" panose="020B0502020202020204" pitchFamily="34" charset="0"/>
                          <a:ea typeface="Calibri" panose="020F0502020204030204" pitchFamily="34" charset="0"/>
                          <a:cs typeface="Arial" panose="020B0604020202020204" pitchFamily="34" charset="0"/>
                        </a:rPr>
                        <a:t>Medium</a:t>
                      </a:r>
                    </a:p>
                  </a:txBody>
                  <a:tcPr marL="45720" marR="45720" anchor="ctr">
                    <a:lnL w="1270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12700" cap="flat" cmpd="sng" algn="ctr">
                      <a:solidFill>
                        <a:srgbClr val="1A3292"/>
                      </a:solidFill>
                      <a:prstDash val="solid"/>
                      <a:round/>
                      <a:headEnd type="none" w="med" len="med"/>
                      <a:tailEnd type="none" w="med" len="med"/>
                    </a:lnB>
                    <a:solidFill>
                      <a:srgbClr val="FCD02F"/>
                    </a:solidFill>
                  </a:tcPr>
                </a:tc>
                <a:tc>
                  <a:txBody>
                    <a:bodyPr/>
                    <a:lstStyle/>
                    <a:p>
                      <a:pPr marL="0" marR="0">
                        <a:lnSpc>
                          <a:spcPct val="107000"/>
                        </a:lnSpc>
                        <a:spcBef>
                          <a:spcPts val="0"/>
                        </a:spcBef>
                        <a:spcAft>
                          <a:spcPts val="800"/>
                        </a:spcAft>
                      </a:pPr>
                      <a:r>
                        <a:rPr lang="en-US" sz="900" kern="1200">
                          <a:solidFill>
                            <a:schemeClr val="dk1"/>
                          </a:solidFill>
                          <a:effectLst/>
                          <a:latin typeface="Century Gothic" panose="020B0502020202020204" pitchFamily="34" charset="0"/>
                          <a:ea typeface="+mn-ea"/>
                          <a:cs typeface="+mn-cs"/>
                        </a:rPr>
                        <a:t>If production services/operations are not expanded to support 58 counties, CalSAWS may not be ready to support a multi-county and multi-vendor production environment</a:t>
                      </a:r>
                      <a:endParaRPr lang="en-US" sz="900">
                        <a:solidFill>
                          <a:srgbClr val="262626"/>
                        </a:solidFill>
                        <a:effectLst/>
                        <a:latin typeface="Century Gothic" panose="020B0502020202020204" pitchFamily="34" charset="0"/>
                        <a:ea typeface="Calibri" panose="020F0502020204030204" pitchFamily="34" charset="0"/>
                        <a:cs typeface="Arial" panose="020B0604020202020204" pitchFamily="34" charset="0"/>
                      </a:endParaRPr>
                    </a:p>
                  </a:txBody>
                  <a:tcPr marL="45720" marR="45720">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12700" cap="flat" cmpd="sng" algn="ctr">
                      <a:solidFill>
                        <a:srgbClr val="1A3292"/>
                      </a:solidFill>
                      <a:prstDash val="solid"/>
                      <a:round/>
                      <a:headEnd type="none" w="med" len="med"/>
                      <a:tailEnd type="none" w="med" len="med"/>
                    </a:lnB>
                    <a:solidFill>
                      <a:srgbClr val="FAFAFA"/>
                    </a:solidFill>
                  </a:tcPr>
                </a:tc>
                <a:tc>
                  <a:txBody>
                    <a:bodyPr/>
                    <a:lstStyle/>
                    <a:p>
                      <a:r>
                        <a:rPr lang="en-US" sz="900" kern="1200">
                          <a:solidFill>
                            <a:schemeClr val="dk1"/>
                          </a:solidFill>
                          <a:effectLst/>
                          <a:latin typeface="Century Gothic" panose="020B0502020202020204" pitchFamily="34" charset="0"/>
                          <a:ea typeface="+mn-ea"/>
                          <a:cs typeface="+mn-cs"/>
                        </a:rPr>
                        <a:t>Assessed current processes &amp; procedures to determine next steps for production operations to support multi-county, multi-vendor set of services and implement outcomes prior to the C-IV cutover. </a:t>
                      </a:r>
                    </a:p>
                  </a:txBody>
                  <a:tcPr marL="45720" marR="45720">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12700" cap="flat" cmpd="sng" algn="ctr">
                      <a:solidFill>
                        <a:srgbClr val="1A3292"/>
                      </a:solidFill>
                      <a:prstDash val="solid"/>
                      <a:round/>
                      <a:headEnd type="none" w="med" len="med"/>
                      <a:tailEnd type="none" w="med" len="med"/>
                    </a:lnB>
                    <a:solidFill>
                      <a:srgbClr val="FAFAFA"/>
                    </a:solidFill>
                  </a:tcPr>
                </a:tc>
                <a:extLst>
                  <a:ext uri="{0D108BD9-81ED-4DB2-BD59-A6C34878D82A}">
                    <a16:rowId xmlns:a16="http://schemas.microsoft.com/office/drawing/2014/main" val="634641111"/>
                  </a:ext>
                </a:extLst>
              </a:tr>
            </a:tbl>
          </a:graphicData>
        </a:graphic>
      </p:graphicFrame>
      <p:graphicFrame>
        <p:nvGraphicFramePr>
          <p:cNvPr id="11" name="Table 11">
            <a:extLst>
              <a:ext uri="{FF2B5EF4-FFF2-40B4-BE49-F238E27FC236}">
                <a16:creationId xmlns:a16="http://schemas.microsoft.com/office/drawing/2014/main" id="{B3803467-FEC5-7849-BBEF-DD2A31CD1E97}"/>
              </a:ext>
            </a:extLst>
          </p:cNvPr>
          <p:cNvGraphicFramePr>
            <a:graphicFrameLocks noGrp="1"/>
          </p:cNvGraphicFramePr>
          <p:nvPr>
            <p:extLst>
              <p:ext uri="{D42A27DB-BD31-4B8C-83A1-F6EECF244321}">
                <p14:modId xmlns:p14="http://schemas.microsoft.com/office/powerpoint/2010/main" val="567369493"/>
              </p:ext>
            </p:extLst>
          </p:nvPr>
        </p:nvGraphicFramePr>
        <p:xfrm>
          <a:off x="838199" y="731980"/>
          <a:ext cx="4565074" cy="6079175"/>
        </p:xfrm>
        <a:graphic>
          <a:graphicData uri="http://schemas.openxmlformats.org/drawingml/2006/table">
            <a:tbl>
              <a:tblPr firstRow="1" bandRow="1">
                <a:tableStyleId>{5C22544A-7EE6-4342-B048-85BDC9FD1C3A}</a:tableStyleId>
              </a:tblPr>
              <a:tblGrid>
                <a:gridCol w="1672229">
                  <a:extLst>
                    <a:ext uri="{9D8B030D-6E8A-4147-A177-3AD203B41FA5}">
                      <a16:colId xmlns:a16="http://schemas.microsoft.com/office/drawing/2014/main" val="1496312967"/>
                    </a:ext>
                  </a:extLst>
                </a:gridCol>
                <a:gridCol w="661031">
                  <a:extLst>
                    <a:ext uri="{9D8B030D-6E8A-4147-A177-3AD203B41FA5}">
                      <a16:colId xmlns:a16="http://schemas.microsoft.com/office/drawing/2014/main" val="4237416297"/>
                    </a:ext>
                  </a:extLst>
                </a:gridCol>
                <a:gridCol w="743938">
                  <a:extLst>
                    <a:ext uri="{9D8B030D-6E8A-4147-A177-3AD203B41FA5}">
                      <a16:colId xmlns:a16="http://schemas.microsoft.com/office/drawing/2014/main" val="2888090924"/>
                    </a:ext>
                  </a:extLst>
                </a:gridCol>
                <a:gridCol w="743938">
                  <a:extLst>
                    <a:ext uri="{9D8B030D-6E8A-4147-A177-3AD203B41FA5}">
                      <a16:colId xmlns:a16="http://schemas.microsoft.com/office/drawing/2014/main" val="2901297132"/>
                    </a:ext>
                  </a:extLst>
                </a:gridCol>
                <a:gridCol w="743938">
                  <a:extLst>
                    <a:ext uri="{9D8B030D-6E8A-4147-A177-3AD203B41FA5}">
                      <a16:colId xmlns:a16="http://schemas.microsoft.com/office/drawing/2014/main" val="765366813"/>
                    </a:ext>
                  </a:extLst>
                </a:gridCol>
              </a:tblGrid>
              <a:tr h="406423">
                <a:tc>
                  <a:txBody>
                    <a:bodyPr/>
                    <a:lstStyle/>
                    <a:p>
                      <a:pPr algn="ctr"/>
                      <a:r>
                        <a:rPr lang="en-US" sz="900">
                          <a:latin typeface="Century Gothic" panose="020B0502020202020204" pitchFamily="34" charset="0"/>
                        </a:rPr>
                        <a:t>Milestone/Task</a:t>
                      </a:r>
                    </a:p>
                  </a:txBody>
                  <a:tcPr anchor="ctr">
                    <a:lnL w="1270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1270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1A3292"/>
                    </a:solidFill>
                  </a:tcPr>
                </a:tc>
                <a:tc>
                  <a:txBody>
                    <a:bodyPr/>
                    <a:lstStyle/>
                    <a:p>
                      <a:pPr algn="ctr"/>
                      <a:r>
                        <a:rPr lang="en-US" sz="900">
                          <a:latin typeface="Century Gothic" panose="020B0502020202020204" pitchFamily="34" charset="0"/>
                        </a:rPr>
                        <a:t>Status</a:t>
                      </a:r>
                    </a:p>
                  </a:txBody>
                  <a:tcPr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1270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1A3292"/>
                    </a:solidFill>
                  </a:tcPr>
                </a:tc>
                <a:tc>
                  <a:txBody>
                    <a:bodyPr/>
                    <a:lstStyle/>
                    <a:p>
                      <a:pPr algn="ctr"/>
                      <a:r>
                        <a:rPr lang="en-US" sz="900">
                          <a:latin typeface="Century Gothic" panose="020B0502020202020204" pitchFamily="34" charset="0"/>
                        </a:rPr>
                        <a:t>Target Start Date</a:t>
                      </a:r>
                    </a:p>
                  </a:txBody>
                  <a:tcPr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1270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1A3292"/>
                    </a:solidFill>
                  </a:tcPr>
                </a:tc>
                <a:tc>
                  <a:txBody>
                    <a:bodyPr/>
                    <a:lstStyle/>
                    <a:p>
                      <a:pPr algn="ctr"/>
                      <a:r>
                        <a:rPr lang="en-US" sz="900">
                          <a:latin typeface="Century Gothic" panose="020B0502020202020204" pitchFamily="34" charset="0"/>
                        </a:rPr>
                        <a:t>Target End Date</a:t>
                      </a:r>
                    </a:p>
                  </a:txBody>
                  <a:tcPr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1270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1A3292"/>
                    </a:solidFill>
                  </a:tcPr>
                </a:tc>
                <a:tc>
                  <a:txBody>
                    <a:bodyPr/>
                    <a:lstStyle/>
                    <a:p>
                      <a:pPr algn="ctr"/>
                      <a:r>
                        <a:rPr lang="en-US" sz="900">
                          <a:latin typeface="Century Gothic" panose="020B0502020202020204" pitchFamily="34" charset="0"/>
                        </a:rPr>
                        <a:t>Percent Complete</a:t>
                      </a:r>
                    </a:p>
                  </a:txBody>
                  <a:tcPr anchor="ctr">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1270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1A3292"/>
                    </a:solidFill>
                  </a:tcPr>
                </a:tc>
                <a:extLst>
                  <a:ext uri="{0D108BD9-81ED-4DB2-BD59-A6C34878D82A}">
                    <a16:rowId xmlns:a16="http://schemas.microsoft.com/office/drawing/2014/main" val="1562834217"/>
                  </a:ext>
                </a:extLst>
              </a:tr>
              <a:tr h="406423">
                <a:tc>
                  <a:txBody>
                    <a:bodyPr/>
                    <a:lstStyle/>
                    <a:p>
                      <a:pPr algn="l" rtl="0" fontAlgn="ctr"/>
                      <a:r>
                        <a:rPr lang="en-US" sz="900" b="0" i="0" u="none" strike="noStrike">
                          <a:solidFill>
                            <a:srgbClr val="262626"/>
                          </a:solidFill>
                          <a:effectLst/>
                          <a:latin typeface="Century Gothic" panose="020B0502020202020204" pitchFamily="34" charset="0"/>
                        </a:rPr>
                        <a:t>Application Development and System Test</a:t>
                      </a:r>
                    </a:p>
                  </a:txBody>
                  <a:tcPr>
                    <a:lnL w="1270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AFAFA"/>
                    </a:solidFill>
                  </a:tcPr>
                </a:tc>
                <a:tc>
                  <a:txBody>
                    <a:bodyPr/>
                    <a:lstStyle/>
                    <a:p>
                      <a:pPr algn="ctr" rtl="0" fontAlgn="ctr"/>
                      <a:r>
                        <a:rPr lang="en-US" sz="900" b="0" i="0" u="none" strike="noStrike">
                          <a:solidFill>
                            <a:srgbClr val="262626"/>
                          </a:solidFill>
                          <a:effectLst/>
                          <a:latin typeface="Century Gothic" panose="020B0502020202020204" pitchFamily="34" charset="0"/>
                        </a:rPr>
                        <a:t>Complete</a:t>
                      </a:r>
                    </a:p>
                  </a:txBody>
                  <a:tcPr marL="7620" marR="7620" marT="7620" marB="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AFAFA"/>
                    </a:solidFill>
                  </a:tcPr>
                </a:tc>
                <a:tc>
                  <a:txBody>
                    <a:bodyPr/>
                    <a:lstStyle/>
                    <a:p>
                      <a:pPr algn="ctr" rtl="0" fontAlgn="ctr"/>
                      <a:r>
                        <a:rPr lang="en-US" sz="900" b="0" i="0" u="none" strike="noStrike">
                          <a:solidFill>
                            <a:srgbClr val="262626"/>
                          </a:solidFill>
                          <a:effectLst/>
                          <a:latin typeface="Century Gothic" panose="020B0502020202020204" pitchFamily="34" charset="0"/>
                        </a:rPr>
                        <a:t>3/14/2019</a:t>
                      </a:r>
                    </a:p>
                  </a:txBody>
                  <a:tcPr marL="7620" marR="7620" marT="7620" marB="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AFAFA"/>
                    </a:solidFill>
                  </a:tcPr>
                </a:tc>
                <a:tc>
                  <a:txBody>
                    <a:bodyPr/>
                    <a:lstStyle/>
                    <a:p>
                      <a:pPr algn="ctr" rtl="0" fontAlgn="ctr"/>
                      <a:r>
                        <a:rPr lang="en-US" sz="900" b="0" i="0" u="none" strike="noStrike">
                          <a:solidFill>
                            <a:srgbClr val="262626"/>
                          </a:solidFill>
                          <a:effectLst/>
                          <a:latin typeface="Century Gothic" panose="020B0502020202020204" pitchFamily="34" charset="0"/>
                        </a:rPr>
                        <a:t>1/25/2021</a:t>
                      </a:r>
                    </a:p>
                  </a:txBody>
                  <a:tcPr marL="7620" marR="7620" marT="7620" marB="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AFAFA"/>
                    </a:solidFill>
                  </a:tcPr>
                </a:tc>
                <a:tc>
                  <a:txBody>
                    <a:bodyPr/>
                    <a:lstStyle/>
                    <a:p>
                      <a:pPr algn="ctr" rtl="0" fontAlgn="ctr"/>
                      <a:r>
                        <a:rPr lang="en-US" sz="900" b="1" i="0" u="none" strike="noStrike">
                          <a:solidFill>
                            <a:srgbClr val="FFFFFF"/>
                          </a:solidFill>
                          <a:effectLst/>
                          <a:latin typeface="Century Gothic" panose="020B0502020202020204" pitchFamily="34" charset="0"/>
                        </a:rPr>
                        <a:t>100%</a:t>
                      </a:r>
                    </a:p>
                  </a:txBody>
                  <a:tcPr marL="7620" marR="7620" marT="7620" marB="0" anchor="ctr">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1A3292"/>
                    </a:solidFill>
                  </a:tcPr>
                </a:tc>
                <a:extLst>
                  <a:ext uri="{0D108BD9-81ED-4DB2-BD59-A6C34878D82A}">
                    <a16:rowId xmlns:a16="http://schemas.microsoft.com/office/drawing/2014/main" val="481534604"/>
                  </a:ext>
                </a:extLst>
              </a:tr>
              <a:tr h="406423">
                <a:tc>
                  <a:txBody>
                    <a:bodyPr/>
                    <a:lstStyle/>
                    <a:p>
                      <a:pPr algn="l" rtl="0" fontAlgn="ctr"/>
                      <a:r>
                        <a:rPr lang="en-US" sz="900" b="0" i="0" u="none" strike="noStrike">
                          <a:solidFill>
                            <a:srgbClr val="262626"/>
                          </a:solidFill>
                          <a:effectLst/>
                          <a:latin typeface="Century Gothic" panose="020B0502020202020204" pitchFamily="34" charset="0"/>
                        </a:rPr>
                        <a:t>BenefitsCal Phase 1 Design Complete</a:t>
                      </a:r>
                    </a:p>
                  </a:txBody>
                  <a:tcPr>
                    <a:lnL w="1270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AFAFA"/>
                    </a:solidFill>
                  </a:tcPr>
                </a:tc>
                <a:tc>
                  <a:txBody>
                    <a:bodyPr/>
                    <a:lstStyle/>
                    <a:p>
                      <a:pPr algn="ctr" rtl="0" fontAlgn="ctr"/>
                      <a:r>
                        <a:rPr lang="en-US" sz="900" b="0" i="0" u="none" strike="noStrike">
                          <a:solidFill>
                            <a:srgbClr val="262626"/>
                          </a:solidFill>
                          <a:effectLst/>
                          <a:latin typeface="Century Gothic" panose="020B0502020202020204" pitchFamily="34" charset="0"/>
                        </a:rPr>
                        <a:t>Complete</a:t>
                      </a:r>
                    </a:p>
                  </a:txBody>
                  <a:tcPr marL="7620" marR="7620" marT="7620" marB="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AFAFA"/>
                    </a:solidFill>
                  </a:tcPr>
                </a:tc>
                <a:tc>
                  <a:txBody>
                    <a:bodyPr/>
                    <a:lstStyle/>
                    <a:p>
                      <a:pPr algn="ctr" rtl="0" fontAlgn="ctr"/>
                      <a:r>
                        <a:rPr lang="en-US" sz="900" b="0" i="0" u="none" strike="noStrike">
                          <a:solidFill>
                            <a:srgbClr val="262626"/>
                          </a:solidFill>
                          <a:effectLst/>
                          <a:latin typeface="Century Gothic" panose="020B0502020202020204" pitchFamily="34" charset="0"/>
                        </a:rPr>
                        <a:t>12/1/2020</a:t>
                      </a:r>
                    </a:p>
                  </a:txBody>
                  <a:tcPr marL="7620" marR="7620" marT="7620" marB="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AFAFA"/>
                    </a:solidFill>
                  </a:tcPr>
                </a:tc>
                <a:tc>
                  <a:txBody>
                    <a:bodyPr/>
                    <a:lstStyle/>
                    <a:p>
                      <a:pPr algn="ctr" rtl="0" fontAlgn="ctr"/>
                      <a:r>
                        <a:rPr lang="en-US" sz="900" b="0" i="0" u="none" strike="noStrike">
                          <a:solidFill>
                            <a:srgbClr val="262626"/>
                          </a:solidFill>
                          <a:effectLst/>
                          <a:latin typeface="Century Gothic" panose="020B0502020202020204" pitchFamily="34" charset="0"/>
                        </a:rPr>
                        <a:t>3/26/2021</a:t>
                      </a:r>
                    </a:p>
                  </a:txBody>
                  <a:tcPr marL="7620" marR="7620" marT="7620" marB="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AFAFA"/>
                    </a:solidFill>
                  </a:tcPr>
                </a:tc>
                <a:tc>
                  <a:txBody>
                    <a:bodyPr/>
                    <a:lstStyle/>
                    <a:p>
                      <a:pPr algn="ctr" rtl="0" fontAlgn="ctr"/>
                      <a:r>
                        <a:rPr lang="en-US" sz="900" b="1" i="0" u="none" strike="noStrike">
                          <a:solidFill>
                            <a:srgbClr val="FFFFFF"/>
                          </a:solidFill>
                          <a:effectLst/>
                          <a:latin typeface="Century Gothic" panose="020B0502020202020204" pitchFamily="34" charset="0"/>
                        </a:rPr>
                        <a:t>100%</a:t>
                      </a:r>
                    </a:p>
                  </a:txBody>
                  <a:tcPr marL="7620" marR="7620" marT="7620" marB="0" anchor="ctr">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1A3292"/>
                    </a:solidFill>
                  </a:tcPr>
                </a:tc>
                <a:extLst>
                  <a:ext uri="{0D108BD9-81ED-4DB2-BD59-A6C34878D82A}">
                    <a16:rowId xmlns:a16="http://schemas.microsoft.com/office/drawing/2014/main" val="1453269705"/>
                  </a:ext>
                </a:extLst>
              </a:tr>
              <a:tr h="324431">
                <a:tc>
                  <a:txBody>
                    <a:bodyPr/>
                    <a:lstStyle/>
                    <a:p>
                      <a:pPr algn="l" rtl="0" fontAlgn="ctr"/>
                      <a:r>
                        <a:rPr lang="en-US" sz="900" b="0" i="0" u="none" strike="noStrike">
                          <a:solidFill>
                            <a:srgbClr val="262626"/>
                          </a:solidFill>
                          <a:effectLst/>
                          <a:latin typeface="Century Gothic" panose="020B0502020202020204" pitchFamily="34" charset="0"/>
                        </a:rPr>
                        <a:t>Converted Data Test</a:t>
                      </a:r>
                    </a:p>
                  </a:txBody>
                  <a:tcPr>
                    <a:lnL w="1270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AFAFA"/>
                    </a:solidFill>
                  </a:tcPr>
                </a:tc>
                <a:tc>
                  <a:txBody>
                    <a:bodyPr/>
                    <a:lstStyle/>
                    <a:p>
                      <a:pPr algn="ctr" rtl="0" fontAlgn="ctr"/>
                      <a:r>
                        <a:rPr lang="en-US" sz="900" b="0" i="0" u="none" strike="noStrike">
                          <a:solidFill>
                            <a:srgbClr val="262626"/>
                          </a:solidFill>
                          <a:effectLst/>
                          <a:latin typeface="Century Gothic" panose="020B0502020202020204" pitchFamily="34" charset="0"/>
                        </a:rPr>
                        <a:t>Complete</a:t>
                      </a:r>
                    </a:p>
                  </a:txBody>
                  <a:tcPr marL="7620" marR="7620" marT="7620" marB="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AFAFA"/>
                    </a:solidFill>
                  </a:tcPr>
                </a:tc>
                <a:tc>
                  <a:txBody>
                    <a:bodyPr/>
                    <a:lstStyle/>
                    <a:p>
                      <a:pPr algn="ctr" rtl="0" fontAlgn="ctr"/>
                      <a:r>
                        <a:rPr lang="en-US" sz="900" b="0" i="0" u="none" strike="noStrike">
                          <a:solidFill>
                            <a:srgbClr val="262626"/>
                          </a:solidFill>
                          <a:effectLst/>
                          <a:latin typeface="Century Gothic" panose="020B0502020202020204" pitchFamily="34" charset="0"/>
                        </a:rPr>
                        <a:t>7/13/2020</a:t>
                      </a:r>
                    </a:p>
                  </a:txBody>
                  <a:tcPr marL="7620" marR="7620" marT="7620" marB="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AFAFA"/>
                    </a:solidFill>
                  </a:tcPr>
                </a:tc>
                <a:tc>
                  <a:txBody>
                    <a:bodyPr/>
                    <a:lstStyle/>
                    <a:p>
                      <a:pPr algn="ctr" rtl="0" fontAlgn="ctr"/>
                      <a:r>
                        <a:rPr lang="en-US" sz="900" b="0" i="0" u="none" strike="noStrike">
                          <a:solidFill>
                            <a:srgbClr val="262626"/>
                          </a:solidFill>
                          <a:effectLst/>
                          <a:latin typeface="Century Gothic" panose="020B0502020202020204" pitchFamily="34" charset="0"/>
                        </a:rPr>
                        <a:t>4/30/2021</a:t>
                      </a:r>
                    </a:p>
                  </a:txBody>
                  <a:tcPr marL="7620" marR="7620" marT="7620" marB="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AFAFA"/>
                    </a:solidFill>
                  </a:tcPr>
                </a:tc>
                <a:tc>
                  <a:txBody>
                    <a:bodyPr/>
                    <a:lstStyle/>
                    <a:p>
                      <a:pPr algn="ctr" rtl="0" fontAlgn="ctr"/>
                      <a:r>
                        <a:rPr lang="en-US" sz="900" b="1" i="0" u="none" strike="noStrike">
                          <a:solidFill>
                            <a:srgbClr val="FFFFFF"/>
                          </a:solidFill>
                          <a:effectLst/>
                          <a:latin typeface="Century Gothic" panose="020B0502020202020204" pitchFamily="34" charset="0"/>
                        </a:rPr>
                        <a:t>100%</a:t>
                      </a:r>
                    </a:p>
                  </a:txBody>
                  <a:tcPr marL="7620" marR="7620" marT="7620" marB="0" anchor="ctr">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1A3292"/>
                    </a:solidFill>
                  </a:tcPr>
                </a:tc>
                <a:extLst>
                  <a:ext uri="{0D108BD9-81ED-4DB2-BD59-A6C34878D82A}">
                    <a16:rowId xmlns:a16="http://schemas.microsoft.com/office/drawing/2014/main" val="3616008056"/>
                  </a:ext>
                </a:extLst>
              </a:tr>
              <a:tr h="558831">
                <a:tc>
                  <a:txBody>
                    <a:bodyPr/>
                    <a:lstStyle/>
                    <a:p>
                      <a:pPr algn="l" rtl="0" fontAlgn="ctr"/>
                      <a:r>
                        <a:rPr lang="en-US" sz="900" b="0" i="0" u="none" strike="noStrike">
                          <a:solidFill>
                            <a:srgbClr val="262626"/>
                          </a:solidFill>
                          <a:effectLst/>
                          <a:latin typeface="Century Gothic" panose="020B0502020202020204" pitchFamily="34" charset="0"/>
                        </a:rPr>
                        <a:t>CalSAWS and BenefitsCal UAT County Preparation Begins</a:t>
                      </a:r>
                    </a:p>
                  </a:txBody>
                  <a:tcPr>
                    <a:lnL w="1270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AFAFA"/>
                    </a:solidFill>
                  </a:tcPr>
                </a:tc>
                <a:tc>
                  <a:txBody>
                    <a:bodyPr/>
                    <a:lstStyle/>
                    <a:p>
                      <a:pPr algn="ctr" rtl="0" fontAlgn="ctr"/>
                      <a:r>
                        <a:rPr lang="en-US" sz="900" b="0" i="0" u="none" strike="noStrike">
                          <a:solidFill>
                            <a:srgbClr val="262626"/>
                          </a:solidFill>
                          <a:effectLst/>
                          <a:latin typeface="Century Gothic" panose="020B0502020202020204" pitchFamily="34" charset="0"/>
                        </a:rPr>
                        <a:t>Complete</a:t>
                      </a:r>
                    </a:p>
                  </a:txBody>
                  <a:tcPr marL="7620" marR="7620" marT="7620" marB="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AFAFA"/>
                    </a:solidFill>
                  </a:tcPr>
                </a:tc>
                <a:tc>
                  <a:txBody>
                    <a:bodyPr/>
                    <a:lstStyle/>
                    <a:p>
                      <a:pPr algn="ctr" rtl="0" fontAlgn="ctr"/>
                      <a:r>
                        <a:rPr lang="en-US" sz="900" b="0" i="0" u="none" strike="noStrike">
                          <a:solidFill>
                            <a:srgbClr val="262626"/>
                          </a:solidFill>
                          <a:effectLst/>
                          <a:latin typeface="Century Gothic" panose="020B0502020202020204" pitchFamily="34" charset="0"/>
                        </a:rPr>
                        <a:t>3/18/2021</a:t>
                      </a:r>
                    </a:p>
                  </a:txBody>
                  <a:tcPr marL="7620" marR="7620" marT="7620" marB="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AFAFA"/>
                    </a:solidFill>
                  </a:tcPr>
                </a:tc>
                <a:tc>
                  <a:txBody>
                    <a:bodyPr/>
                    <a:lstStyle/>
                    <a:p>
                      <a:pPr algn="ctr" rtl="0" fontAlgn="ctr"/>
                      <a:r>
                        <a:rPr lang="en-US" sz="900" b="0" i="0" u="none" strike="noStrike">
                          <a:solidFill>
                            <a:srgbClr val="262626"/>
                          </a:solidFill>
                          <a:effectLst/>
                          <a:latin typeface="Century Gothic" panose="020B0502020202020204" pitchFamily="34" charset="0"/>
                        </a:rPr>
                        <a:t>5/21/2021</a:t>
                      </a:r>
                    </a:p>
                  </a:txBody>
                  <a:tcPr marL="7620" marR="7620" marT="7620" marB="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AFAFA"/>
                    </a:solidFill>
                  </a:tcPr>
                </a:tc>
                <a:tc>
                  <a:txBody>
                    <a:bodyPr/>
                    <a:lstStyle/>
                    <a:p>
                      <a:pPr algn="ctr" rtl="0" fontAlgn="ctr"/>
                      <a:r>
                        <a:rPr lang="en-US" sz="900" b="1" i="0" u="none" strike="noStrike">
                          <a:solidFill>
                            <a:srgbClr val="FFFFFF"/>
                          </a:solidFill>
                          <a:effectLst/>
                          <a:latin typeface="Century Gothic" panose="020B0502020202020204" pitchFamily="34" charset="0"/>
                        </a:rPr>
                        <a:t>100%</a:t>
                      </a:r>
                    </a:p>
                  </a:txBody>
                  <a:tcPr marL="7620" marR="7620" marT="7620" marB="0" anchor="ctr">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1A3292"/>
                    </a:solidFill>
                  </a:tcPr>
                </a:tc>
                <a:extLst>
                  <a:ext uri="{0D108BD9-81ED-4DB2-BD59-A6C34878D82A}">
                    <a16:rowId xmlns:a16="http://schemas.microsoft.com/office/drawing/2014/main" val="1282526389"/>
                  </a:ext>
                </a:extLst>
              </a:tr>
              <a:tr h="401879">
                <a:tc>
                  <a:txBody>
                    <a:bodyPr/>
                    <a:lstStyle/>
                    <a:p>
                      <a:pPr algn="l" rtl="0" fontAlgn="ctr"/>
                      <a:r>
                        <a:rPr lang="en-US" sz="900" b="0" i="0" u="none" strike="noStrike">
                          <a:solidFill>
                            <a:srgbClr val="262626"/>
                          </a:solidFill>
                          <a:effectLst/>
                          <a:latin typeface="Century Gothic" panose="020B0502020202020204" pitchFamily="34" charset="0"/>
                        </a:rPr>
                        <a:t>Batch Performance Testing</a:t>
                      </a:r>
                    </a:p>
                  </a:txBody>
                  <a:tcPr>
                    <a:lnL w="1270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AFAFA"/>
                    </a:solidFill>
                  </a:tcPr>
                </a:tc>
                <a:tc>
                  <a:txBody>
                    <a:bodyPr/>
                    <a:lstStyle/>
                    <a:p>
                      <a:pPr algn="ctr" rtl="0" fontAlgn="ctr"/>
                      <a:r>
                        <a:rPr lang="en-US" sz="900" b="0" i="0" u="none" strike="noStrike">
                          <a:solidFill>
                            <a:srgbClr val="262626"/>
                          </a:solidFill>
                          <a:effectLst/>
                          <a:latin typeface="Century Gothic" panose="020B0502020202020204" pitchFamily="34" charset="0"/>
                        </a:rPr>
                        <a:t>In</a:t>
                      </a:r>
                    </a:p>
                    <a:p>
                      <a:pPr algn="ctr" rtl="0" fontAlgn="ctr"/>
                      <a:r>
                        <a:rPr lang="en-US" sz="900" b="0" i="0" u="none" strike="noStrike">
                          <a:solidFill>
                            <a:srgbClr val="262626"/>
                          </a:solidFill>
                          <a:effectLst/>
                          <a:latin typeface="Century Gothic" panose="020B0502020202020204" pitchFamily="34" charset="0"/>
                        </a:rPr>
                        <a:t>Progress</a:t>
                      </a:r>
                    </a:p>
                  </a:txBody>
                  <a:tcPr marL="7620" marR="7620" marT="7620" marB="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AFAFA"/>
                    </a:solidFill>
                  </a:tcPr>
                </a:tc>
                <a:tc>
                  <a:txBody>
                    <a:bodyPr/>
                    <a:lstStyle/>
                    <a:p>
                      <a:pPr algn="ctr" rtl="0" fontAlgn="ctr"/>
                      <a:r>
                        <a:rPr lang="en-US" sz="900" b="0" i="0" u="none" strike="noStrike">
                          <a:solidFill>
                            <a:srgbClr val="262626"/>
                          </a:solidFill>
                          <a:effectLst/>
                          <a:latin typeface="Century Gothic" panose="020B0502020202020204" pitchFamily="34" charset="0"/>
                        </a:rPr>
                        <a:t>5/10/2021</a:t>
                      </a:r>
                    </a:p>
                  </a:txBody>
                  <a:tcPr marL="7620" marR="7620" marT="7620" marB="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AFAFA"/>
                    </a:solidFill>
                  </a:tcPr>
                </a:tc>
                <a:tc>
                  <a:txBody>
                    <a:bodyPr/>
                    <a:lstStyle/>
                    <a:p>
                      <a:pPr algn="ctr" rtl="0" fontAlgn="ctr"/>
                      <a:r>
                        <a:rPr lang="en-US" sz="900" b="0" i="0" u="none" strike="noStrike">
                          <a:solidFill>
                            <a:srgbClr val="262626"/>
                          </a:solidFill>
                          <a:effectLst/>
                          <a:latin typeface="Century Gothic" panose="020B0502020202020204" pitchFamily="34" charset="0"/>
                        </a:rPr>
                        <a:t>7/30/2021</a:t>
                      </a:r>
                    </a:p>
                  </a:txBody>
                  <a:tcPr marL="7620" marR="7620" marT="7620" marB="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AFAFA"/>
                    </a:solidFill>
                  </a:tcPr>
                </a:tc>
                <a:tc>
                  <a:txBody>
                    <a:bodyPr/>
                    <a:lstStyle/>
                    <a:p>
                      <a:pPr algn="ctr" rtl="0" fontAlgn="ctr"/>
                      <a:r>
                        <a:rPr kumimoji="0" lang="en-US" sz="900" b="1" i="0" u="none" strike="noStrike" kern="1200" cap="none" spc="0" normalizeH="0" baseline="0" noProof="0">
                          <a:ln>
                            <a:noFill/>
                          </a:ln>
                          <a:solidFill>
                            <a:srgbClr val="FFFFFF"/>
                          </a:solidFill>
                          <a:effectLst/>
                          <a:uLnTx/>
                          <a:uFillTx/>
                          <a:latin typeface="Century Gothic" panose="020B0502020202020204" pitchFamily="34" charset="0"/>
                          <a:ea typeface="+mn-ea"/>
                          <a:cs typeface="+mn-cs"/>
                        </a:rPr>
                        <a:t>49%</a:t>
                      </a:r>
                      <a:endParaRPr lang="en-US" sz="900" b="1" i="0" u="none" strike="noStrike">
                        <a:solidFill>
                          <a:srgbClr val="FFFFFF"/>
                        </a:solidFill>
                        <a:effectLst/>
                        <a:latin typeface="Century Gothic" panose="020B0502020202020204" pitchFamily="34" charset="0"/>
                      </a:endParaRPr>
                    </a:p>
                  </a:txBody>
                  <a:tcPr marL="7620" marR="7620" marT="7620" marB="0" anchor="ctr">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88AF4B"/>
                    </a:solidFill>
                  </a:tcPr>
                </a:tc>
                <a:extLst>
                  <a:ext uri="{0D108BD9-81ED-4DB2-BD59-A6C34878D82A}">
                    <a16:rowId xmlns:a16="http://schemas.microsoft.com/office/drawing/2014/main" val="572474641"/>
                  </a:ext>
                </a:extLst>
              </a:tr>
              <a:tr h="406423">
                <a:tc>
                  <a:txBody>
                    <a:bodyPr/>
                    <a:lstStyle/>
                    <a:p>
                      <a:pPr algn="l" rtl="0" fontAlgn="ctr"/>
                      <a:r>
                        <a:rPr lang="en-US" sz="900" b="0" i="0" u="none" strike="noStrike">
                          <a:solidFill>
                            <a:srgbClr val="262626"/>
                          </a:solidFill>
                          <a:effectLst/>
                          <a:latin typeface="Century Gothic" panose="020B0502020202020204" pitchFamily="34" charset="0"/>
                        </a:rPr>
                        <a:t>State and C-IV County Interface Testing</a:t>
                      </a:r>
                    </a:p>
                  </a:txBody>
                  <a:tcPr>
                    <a:lnL w="1270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AFAFA"/>
                    </a:solidFill>
                  </a:tcPr>
                </a:tc>
                <a:tc>
                  <a:txBody>
                    <a:bodyPr/>
                    <a:lstStyle/>
                    <a:p>
                      <a:pPr algn="ctr" rtl="0" fontAlgn="ctr"/>
                      <a:r>
                        <a:rPr lang="en-US" sz="900" b="0" i="0" u="none" strike="noStrike">
                          <a:solidFill>
                            <a:srgbClr val="262626"/>
                          </a:solidFill>
                          <a:effectLst/>
                          <a:latin typeface="Century Gothic" panose="020B0502020202020204" pitchFamily="34" charset="0"/>
                        </a:rPr>
                        <a:t>In</a:t>
                      </a:r>
                      <a:br>
                        <a:rPr lang="en-US" sz="900" b="0" i="0" u="none" strike="noStrike">
                          <a:solidFill>
                            <a:srgbClr val="262626"/>
                          </a:solidFill>
                          <a:effectLst/>
                          <a:latin typeface="Century Gothic" panose="020B0502020202020204" pitchFamily="34" charset="0"/>
                        </a:rPr>
                      </a:br>
                      <a:r>
                        <a:rPr lang="en-US" sz="900" b="0" i="0" u="none" strike="noStrike">
                          <a:solidFill>
                            <a:srgbClr val="262626"/>
                          </a:solidFill>
                          <a:effectLst/>
                          <a:latin typeface="Century Gothic" panose="020B0502020202020204" pitchFamily="34" charset="0"/>
                        </a:rPr>
                        <a:t>Progress</a:t>
                      </a:r>
                    </a:p>
                  </a:txBody>
                  <a:tcPr marL="7620" marR="7620" marT="7620" marB="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AFAFA"/>
                    </a:solidFill>
                  </a:tcPr>
                </a:tc>
                <a:tc>
                  <a:txBody>
                    <a:bodyPr/>
                    <a:lstStyle/>
                    <a:p>
                      <a:pPr algn="ctr" rtl="0" fontAlgn="ctr"/>
                      <a:r>
                        <a:rPr lang="en-US" sz="900" b="0" i="0" u="none" strike="noStrike">
                          <a:solidFill>
                            <a:srgbClr val="262626"/>
                          </a:solidFill>
                          <a:effectLst/>
                          <a:latin typeface="Century Gothic" panose="020B0502020202020204" pitchFamily="34" charset="0"/>
                        </a:rPr>
                        <a:t>6/1/2021</a:t>
                      </a:r>
                    </a:p>
                  </a:txBody>
                  <a:tcPr marL="7620" marR="7620" marT="7620" marB="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AFAFA"/>
                    </a:solidFill>
                  </a:tcPr>
                </a:tc>
                <a:tc>
                  <a:txBody>
                    <a:bodyPr/>
                    <a:lstStyle/>
                    <a:p>
                      <a:pPr algn="ctr" rtl="0" fontAlgn="ctr"/>
                      <a:r>
                        <a:rPr lang="en-US" sz="900" b="0" i="0" u="none" strike="noStrike">
                          <a:solidFill>
                            <a:srgbClr val="262626"/>
                          </a:solidFill>
                          <a:effectLst/>
                          <a:latin typeface="Century Gothic" panose="020B0502020202020204" pitchFamily="34" charset="0"/>
                        </a:rPr>
                        <a:t>7/30/2021</a:t>
                      </a:r>
                    </a:p>
                  </a:txBody>
                  <a:tcPr marL="7620" marR="7620" marT="7620" marB="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AFAFA"/>
                    </a:solidFill>
                  </a:tcPr>
                </a:tc>
                <a:tc>
                  <a:txBody>
                    <a:bodyPr/>
                    <a:lstStyle/>
                    <a:p>
                      <a:pPr algn="ctr" rtl="0" fontAlgn="ctr"/>
                      <a:r>
                        <a:rPr lang="en-US" sz="900" b="1" i="0" u="none" strike="noStrike">
                          <a:solidFill>
                            <a:srgbClr val="FFFFFF"/>
                          </a:solidFill>
                          <a:effectLst/>
                          <a:latin typeface="Century Gothic" panose="020B0502020202020204" pitchFamily="34" charset="0"/>
                        </a:rPr>
                        <a:t>10%</a:t>
                      </a:r>
                    </a:p>
                  </a:txBody>
                  <a:tcPr marL="7620" marR="7620" marT="7620" marB="0" anchor="ctr">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88AF4B"/>
                    </a:solidFill>
                  </a:tcPr>
                </a:tc>
                <a:extLst>
                  <a:ext uri="{0D108BD9-81ED-4DB2-BD59-A6C34878D82A}">
                    <a16:rowId xmlns:a16="http://schemas.microsoft.com/office/drawing/2014/main" val="734291753"/>
                  </a:ext>
                </a:extLst>
              </a:tr>
              <a:tr h="324431">
                <a:tc>
                  <a:txBody>
                    <a:bodyPr/>
                    <a:lstStyle/>
                    <a:p>
                      <a:pPr algn="l" rtl="0" fontAlgn="ctr"/>
                      <a:r>
                        <a:rPr lang="en-US" sz="900" b="0" i="0" u="none" strike="noStrike">
                          <a:solidFill>
                            <a:srgbClr val="262626"/>
                          </a:solidFill>
                          <a:effectLst/>
                          <a:latin typeface="Century Gothic" panose="020B0502020202020204" pitchFamily="34" charset="0"/>
                        </a:rPr>
                        <a:t>Mock Conversions</a:t>
                      </a:r>
                    </a:p>
                  </a:txBody>
                  <a:tcPr>
                    <a:lnL w="1270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AFAFA"/>
                    </a:solidFill>
                  </a:tcPr>
                </a:tc>
                <a:tc>
                  <a:txBody>
                    <a:bodyPr/>
                    <a:lstStyle/>
                    <a:p>
                      <a:pPr algn="ctr" rtl="0" fontAlgn="ctr"/>
                      <a:r>
                        <a:rPr lang="en-US" sz="900" b="0" i="0" u="none" strike="noStrike">
                          <a:solidFill>
                            <a:srgbClr val="262626"/>
                          </a:solidFill>
                          <a:effectLst/>
                          <a:latin typeface="Century Gothic" panose="020B0502020202020204" pitchFamily="34" charset="0"/>
                        </a:rPr>
                        <a:t>In</a:t>
                      </a:r>
                      <a:br>
                        <a:rPr lang="en-US" sz="900" b="0" i="0" u="none" strike="noStrike">
                          <a:solidFill>
                            <a:srgbClr val="262626"/>
                          </a:solidFill>
                          <a:effectLst/>
                          <a:latin typeface="Century Gothic" panose="020B0502020202020204" pitchFamily="34" charset="0"/>
                        </a:rPr>
                      </a:br>
                      <a:r>
                        <a:rPr lang="en-US" sz="900" b="0" i="0" u="none" strike="noStrike">
                          <a:solidFill>
                            <a:srgbClr val="262626"/>
                          </a:solidFill>
                          <a:effectLst/>
                          <a:latin typeface="Century Gothic" panose="020B0502020202020204" pitchFamily="34" charset="0"/>
                        </a:rPr>
                        <a:t>Progress</a:t>
                      </a:r>
                    </a:p>
                  </a:txBody>
                  <a:tcPr marL="7620" marR="7620" marT="7620" marB="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AFAFA"/>
                    </a:solidFill>
                  </a:tcPr>
                </a:tc>
                <a:tc>
                  <a:txBody>
                    <a:bodyPr/>
                    <a:lstStyle/>
                    <a:p>
                      <a:pPr algn="ctr" rtl="0" fontAlgn="ctr"/>
                      <a:r>
                        <a:rPr lang="en-US" sz="900" b="0" i="0" u="none" strike="noStrike">
                          <a:solidFill>
                            <a:srgbClr val="262626"/>
                          </a:solidFill>
                          <a:effectLst/>
                          <a:latin typeface="Century Gothic" panose="020B0502020202020204" pitchFamily="34" charset="0"/>
                        </a:rPr>
                        <a:t>5/3/2021</a:t>
                      </a:r>
                    </a:p>
                  </a:txBody>
                  <a:tcPr marL="7620" marR="7620" marT="7620" marB="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AFAFA"/>
                    </a:solidFill>
                  </a:tcPr>
                </a:tc>
                <a:tc>
                  <a:txBody>
                    <a:bodyPr/>
                    <a:lstStyle/>
                    <a:p>
                      <a:pPr algn="ctr" rtl="0" fontAlgn="ctr"/>
                      <a:r>
                        <a:rPr lang="en-US" sz="900" b="0" i="0" u="none" strike="noStrike">
                          <a:solidFill>
                            <a:srgbClr val="262626"/>
                          </a:solidFill>
                          <a:effectLst/>
                          <a:latin typeface="Century Gothic" panose="020B0502020202020204" pitchFamily="34" charset="0"/>
                        </a:rPr>
                        <a:t>8/27/2021</a:t>
                      </a:r>
                    </a:p>
                  </a:txBody>
                  <a:tcPr marL="7620" marR="7620" marT="7620" marB="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AFAFA"/>
                    </a:solidFill>
                  </a:tcPr>
                </a:tc>
                <a:tc>
                  <a:txBody>
                    <a:bodyPr/>
                    <a:lstStyle/>
                    <a:p>
                      <a:pPr algn="ctr" rtl="0" fontAlgn="ctr"/>
                      <a:r>
                        <a:rPr kumimoji="0" lang="en-US" sz="900" b="1" i="0" u="none" strike="noStrike" kern="1200" cap="none" spc="0" normalizeH="0" baseline="0" noProof="0">
                          <a:ln>
                            <a:noFill/>
                          </a:ln>
                          <a:solidFill>
                            <a:srgbClr val="FFFFFF"/>
                          </a:solidFill>
                          <a:effectLst/>
                          <a:uLnTx/>
                          <a:uFillTx/>
                          <a:latin typeface="Century Gothic" panose="020B0502020202020204" pitchFamily="34" charset="0"/>
                          <a:ea typeface="+mn-ea"/>
                          <a:cs typeface="+mn-cs"/>
                        </a:rPr>
                        <a:t>74%</a:t>
                      </a:r>
                      <a:endParaRPr lang="en-US" sz="900" b="1" i="0" u="none" strike="noStrike">
                        <a:solidFill>
                          <a:srgbClr val="FFFFFF"/>
                        </a:solidFill>
                        <a:effectLst/>
                        <a:latin typeface="Century Gothic" panose="020B0502020202020204" pitchFamily="34" charset="0"/>
                      </a:endParaRPr>
                    </a:p>
                  </a:txBody>
                  <a:tcPr marL="7620" marR="7620" marT="7620" marB="0" anchor="ctr">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88AF4B"/>
                    </a:solidFill>
                  </a:tcPr>
                </a:tc>
                <a:extLst>
                  <a:ext uri="{0D108BD9-81ED-4DB2-BD59-A6C34878D82A}">
                    <a16:rowId xmlns:a16="http://schemas.microsoft.com/office/drawing/2014/main" val="689071021"/>
                  </a:ext>
                </a:extLst>
              </a:tr>
              <a:tr h="406423">
                <a:tc>
                  <a:txBody>
                    <a:bodyPr/>
                    <a:lstStyle/>
                    <a:p>
                      <a:pPr algn="l" rtl="0" fontAlgn="ctr"/>
                      <a:r>
                        <a:rPr lang="en-US" sz="900" b="0" i="0" u="none" strike="noStrike">
                          <a:solidFill>
                            <a:srgbClr val="262626"/>
                          </a:solidFill>
                          <a:effectLst/>
                          <a:latin typeface="Century Gothic" panose="020B0502020202020204" pitchFamily="34" charset="0"/>
                        </a:rPr>
                        <a:t>Training – Install LMS, Load Courses, Test Reports</a:t>
                      </a:r>
                    </a:p>
                  </a:txBody>
                  <a:tcPr>
                    <a:lnL w="1270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AFAFA"/>
                    </a:solidFill>
                  </a:tcPr>
                </a:tc>
                <a:tc>
                  <a:txBody>
                    <a:bodyPr/>
                    <a:lstStyle/>
                    <a:p>
                      <a:pPr algn="ctr" rtl="0" fontAlgn="ctr"/>
                      <a:r>
                        <a:rPr lang="en-US" sz="900" b="0" i="0" u="none" strike="noStrike">
                          <a:solidFill>
                            <a:srgbClr val="262626"/>
                          </a:solidFill>
                          <a:effectLst/>
                          <a:latin typeface="Century Gothic" panose="020B0502020202020204" pitchFamily="34" charset="0"/>
                        </a:rPr>
                        <a:t>In</a:t>
                      </a:r>
                      <a:br>
                        <a:rPr lang="en-US" sz="900" b="0" i="0" u="none" strike="noStrike">
                          <a:solidFill>
                            <a:srgbClr val="262626"/>
                          </a:solidFill>
                          <a:effectLst/>
                          <a:latin typeface="Century Gothic" panose="020B0502020202020204" pitchFamily="34" charset="0"/>
                        </a:rPr>
                      </a:br>
                      <a:r>
                        <a:rPr lang="en-US" sz="900" b="0" i="0" u="none" strike="noStrike">
                          <a:solidFill>
                            <a:srgbClr val="262626"/>
                          </a:solidFill>
                          <a:effectLst/>
                          <a:latin typeface="Century Gothic" panose="020B0502020202020204" pitchFamily="34" charset="0"/>
                        </a:rPr>
                        <a:t>Progress</a:t>
                      </a:r>
                    </a:p>
                  </a:txBody>
                  <a:tcPr marL="7620" marR="7620" marT="7620" marB="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AFAFA"/>
                    </a:solidFill>
                  </a:tcPr>
                </a:tc>
                <a:tc>
                  <a:txBody>
                    <a:bodyPr/>
                    <a:lstStyle/>
                    <a:p>
                      <a:pPr algn="ctr" rtl="0" fontAlgn="ctr"/>
                      <a:r>
                        <a:rPr lang="en-US" sz="900" b="0" i="0" u="none" strike="noStrike">
                          <a:solidFill>
                            <a:srgbClr val="262626"/>
                          </a:solidFill>
                          <a:effectLst/>
                          <a:latin typeface="Century Gothic" panose="020B0502020202020204" pitchFamily="34" charset="0"/>
                        </a:rPr>
                        <a:t>9/3/2019</a:t>
                      </a:r>
                    </a:p>
                  </a:txBody>
                  <a:tcPr marL="7620" marR="7620" marT="7620" marB="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AFAFA"/>
                    </a:solidFill>
                  </a:tcPr>
                </a:tc>
                <a:tc>
                  <a:txBody>
                    <a:bodyPr/>
                    <a:lstStyle/>
                    <a:p>
                      <a:pPr algn="ctr" rtl="0" fontAlgn="ctr"/>
                      <a:r>
                        <a:rPr lang="en-US" sz="900" b="0" i="0" u="none" strike="noStrike">
                          <a:solidFill>
                            <a:srgbClr val="262626"/>
                          </a:solidFill>
                          <a:effectLst/>
                          <a:latin typeface="Century Gothic" panose="020B0502020202020204" pitchFamily="34" charset="0"/>
                        </a:rPr>
                        <a:t>9/24/2021</a:t>
                      </a:r>
                    </a:p>
                  </a:txBody>
                  <a:tcPr marL="7620" marR="7620" marT="7620" marB="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AFAFA"/>
                    </a:solidFill>
                  </a:tcPr>
                </a:tc>
                <a:tc>
                  <a:txBody>
                    <a:bodyPr/>
                    <a:lstStyle/>
                    <a:p>
                      <a:pPr algn="ctr" rtl="0" fontAlgn="ctr"/>
                      <a:r>
                        <a:rPr lang="en-US" sz="900" b="1" i="0" u="none" strike="noStrike">
                          <a:solidFill>
                            <a:srgbClr val="FFFFFF"/>
                          </a:solidFill>
                          <a:effectLst/>
                          <a:latin typeface="Century Gothic" panose="020B0502020202020204" pitchFamily="34" charset="0"/>
                        </a:rPr>
                        <a:t>65%</a:t>
                      </a:r>
                    </a:p>
                  </a:txBody>
                  <a:tcPr marL="7620" marR="7620" marT="7620" marB="0" anchor="ctr">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88AF4B"/>
                    </a:solidFill>
                  </a:tcPr>
                </a:tc>
                <a:extLst>
                  <a:ext uri="{0D108BD9-81ED-4DB2-BD59-A6C34878D82A}">
                    <a16:rowId xmlns:a16="http://schemas.microsoft.com/office/drawing/2014/main" val="3367668517"/>
                  </a:ext>
                </a:extLst>
              </a:tr>
              <a:tr h="406423">
                <a:tc>
                  <a:txBody>
                    <a:bodyPr/>
                    <a:lstStyle/>
                    <a:p>
                      <a:pPr algn="l" rtl="0" fontAlgn="ctr"/>
                      <a:r>
                        <a:rPr lang="en-US" sz="900" b="0" i="0" u="none" strike="noStrike">
                          <a:solidFill>
                            <a:srgbClr val="262626"/>
                          </a:solidFill>
                          <a:effectLst/>
                          <a:latin typeface="Century Gothic" panose="020B0502020202020204" pitchFamily="34" charset="0"/>
                        </a:rPr>
                        <a:t>Implementation Readiness Preparation</a:t>
                      </a:r>
                    </a:p>
                  </a:txBody>
                  <a:tcPr>
                    <a:lnL w="1270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AFAFA"/>
                    </a:solidFill>
                  </a:tcPr>
                </a:tc>
                <a:tc>
                  <a:txBody>
                    <a:bodyPr/>
                    <a:lstStyle/>
                    <a:p>
                      <a:pPr algn="ctr" rtl="0" fontAlgn="ctr"/>
                      <a:r>
                        <a:rPr lang="en-US" sz="900" b="0" i="0" u="none" strike="noStrike">
                          <a:solidFill>
                            <a:srgbClr val="262626"/>
                          </a:solidFill>
                          <a:effectLst/>
                          <a:latin typeface="Century Gothic" panose="020B0502020202020204" pitchFamily="34" charset="0"/>
                        </a:rPr>
                        <a:t>In</a:t>
                      </a:r>
                      <a:br>
                        <a:rPr lang="en-US" sz="900" b="0" i="0" u="none" strike="noStrike">
                          <a:solidFill>
                            <a:srgbClr val="262626"/>
                          </a:solidFill>
                          <a:effectLst/>
                          <a:latin typeface="Century Gothic" panose="020B0502020202020204" pitchFamily="34" charset="0"/>
                        </a:rPr>
                      </a:br>
                      <a:r>
                        <a:rPr lang="en-US" sz="900" b="0" i="0" u="none" strike="noStrike">
                          <a:solidFill>
                            <a:srgbClr val="262626"/>
                          </a:solidFill>
                          <a:effectLst/>
                          <a:latin typeface="Century Gothic" panose="020B0502020202020204" pitchFamily="34" charset="0"/>
                        </a:rPr>
                        <a:t>Progress</a:t>
                      </a:r>
                    </a:p>
                  </a:txBody>
                  <a:tcPr marL="7620" marR="7620" marT="7620" marB="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AFAFA"/>
                    </a:solidFill>
                  </a:tcPr>
                </a:tc>
                <a:tc>
                  <a:txBody>
                    <a:bodyPr/>
                    <a:lstStyle/>
                    <a:p>
                      <a:pPr algn="ctr" rtl="0" fontAlgn="ctr"/>
                      <a:r>
                        <a:rPr lang="en-US" sz="900" b="0" i="0" u="none" strike="noStrike">
                          <a:solidFill>
                            <a:srgbClr val="262626"/>
                          </a:solidFill>
                          <a:effectLst/>
                          <a:latin typeface="Century Gothic" panose="020B0502020202020204" pitchFamily="34" charset="0"/>
                        </a:rPr>
                        <a:t>4/6/2020</a:t>
                      </a:r>
                    </a:p>
                  </a:txBody>
                  <a:tcPr marL="7620" marR="7620" marT="7620" marB="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AFAFA"/>
                    </a:solidFill>
                  </a:tcPr>
                </a:tc>
                <a:tc>
                  <a:txBody>
                    <a:bodyPr/>
                    <a:lstStyle/>
                    <a:p>
                      <a:pPr algn="ctr" rtl="0" fontAlgn="ctr"/>
                      <a:r>
                        <a:rPr lang="en-US" sz="900" b="0" i="0" u="none" strike="noStrike">
                          <a:solidFill>
                            <a:srgbClr val="262626"/>
                          </a:solidFill>
                          <a:effectLst/>
                          <a:latin typeface="Century Gothic" panose="020B0502020202020204" pitchFamily="34" charset="0"/>
                        </a:rPr>
                        <a:t>9/27/2021</a:t>
                      </a:r>
                    </a:p>
                  </a:txBody>
                  <a:tcPr marL="7620" marR="7620" marT="7620" marB="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AFAFA"/>
                    </a:solidFill>
                  </a:tcPr>
                </a:tc>
                <a:tc>
                  <a:txBody>
                    <a:bodyPr/>
                    <a:lstStyle/>
                    <a:p>
                      <a:pPr algn="ctr" rtl="0" fontAlgn="ctr"/>
                      <a:r>
                        <a:rPr lang="en-US" sz="900" b="1" i="0" u="none" strike="noStrike">
                          <a:solidFill>
                            <a:srgbClr val="FFFFFF"/>
                          </a:solidFill>
                          <a:effectLst/>
                          <a:latin typeface="Century Gothic" panose="020B0502020202020204" pitchFamily="34" charset="0"/>
                        </a:rPr>
                        <a:t>74%</a:t>
                      </a:r>
                    </a:p>
                  </a:txBody>
                  <a:tcPr marL="7620" marR="7620" marT="7620" marB="0" anchor="ctr">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88AF4B"/>
                    </a:solidFill>
                  </a:tcPr>
                </a:tc>
                <a:extLst>
                  <a:ext uri="{0D108BD9-81ED-4DB2-BD59-A6C34878D82A}">
                    <a16:rowId xmlns:a16="http://schemas.microsoft.com/office/drawing/2014/main" val="2335381831"/>
                  </a:ext>
                </a:extLst>
              </a:tr>
              <a:tr h="401879">
                <a:tc>
                  <a:txBody>
                    <a:bodyPr/>
                    <a:lstStyle/>
                    <a:p>
                      <a:pPr algn="l" rtl="0" fontAlgn="ctr"/>
                      <a:r>
                        <a:rPr lang="en-US" sz="900" b="0" i="0" u="none" strike="noStrike">
                          <a:solidFill>
                            <a:srgbClr val="262626"/>
                          </a:solidFill>
                          <a:effectLst/>
                          <a:latin typeface="Century Gothic" panose="020B0502020202020204" pitchFamily="34" charset="0"/>
                        </a:rPr>
                        <a:t>User Acceptance Test (UAT)</a:t>
                      </a:r>
                    </a:p>
                  </a:txBody>
                  <a:tcPr>
                    <a:lnL w="1270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AFAFA"/>
                    </a:solidFill>
                  </a:tcPr>
                </a:tc>
                <a:tc>
                  <a:txBody>
                    <a:bodyPr/>
                    <a:lstStyle/>
                    <a:p>
                      <a:pPr algn="ctr" rtl="0" fontAlgn="ctr"/>
                      <a:r>
                        <a:rPr lang="en-US" sz="900" b="0" i="0" u="none" strike="noStrike">
                          <a:solidFill>
                            <a:srgbClr val="262626"/>
                          </a:solidFill>
                          <a:effectLst/>
                          <a:latin typeface="Century Gothic" panose="020B0502020202020204" pitchFamily="34" charset="0"/>
                        </a:rPr>
                        <a:t>Not</a:t>
                      </a:r>
                      <a:br>
                        <a:rPr lang="en-US" sz="900" b="0" i="0" u="none" strike="noStrike">
                          <a:solidFill>
                            <a:srgbClr val="262626"/>
                          </a:solidFill>
                          <a:effectLst/>
                          <a:latin typeface="Century Gothic" panose="020B0502020202020204" pitchFamily="34" charset="0"/>
                        </a:rPr>
                      </a:br>
                      <a:r>
                        <a:rPr lang="en-US" sz="900" b="0" i="0" u="none" strike="noStrike">
                          <a:solidFill>
                            <a:srgbClr val="262626"/>
                          </a:solidFill>
                          <a:effectLst/>
                          <a:latin typeface="Century Gothic" panose="020B0502020202020204" pitchFamily="34" charset="0"/>
                        </a:rPr>
                        <a:t>Started</a:t>
                      </a:r>
                    </a:p>
                  </a:txBody>
                  <a:tcPr marL="7620" marR="7620" marT="7620" marB="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AFAFA"/>
                    </a:solidFill>
                  </a:tcPr>
                </a:tc>
                <a:tc>
                  <a:txBody>
                    <a:bodyPr/>
                    <a:lstStyle/>
                    <a:p>
                      <a:pPr algn="ctr" rtl="0" fontAlgn="ctr"/>
                      <a:r>
                        <a:rPr lang="en-US" sz="900" b="0" i="0" u="none" strike="noStrike">
                          <a:solidFill>
                            <a:srgbClr val="262626"/>
                          </a:solidFill>
                          <a:effectLst/>
                          <a:latin typeface="Century Gothic" panose="020B0502020202020204" pitchFamily="34" charset="0"/>
                        </a:rPr>
                        <a:t>6/14/2021</a:t>
                      </a:r>
                    </a:p>
                  </a:txBody>
                  <a:tcPr marL="7620" marR="7620" marT="7620" marB="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AFAFA"/>
                    </a:solidFill>
                  </a:tcPr>
                </a:tc>
                <a:tc>
                  <a:txBody>
                    <a:bodyPr/>
                    <a:lstStyle/>
                    <a:p>
                      <a:pPr algn="ctr" rtl="0" fontAlgn="ctr"/>
                      <a:r>
                        <a:rPr lang="en-US" sz="900" b="0" i="0" u="none" strike="noStrike">
                          <a:solidFill>
                            <a:srgbClr val="262626"/>
                          </a:solidFill>
                          <a:effectLst/>
                          <a:latin typeface="Century Gothic" panose="020B0502020202020204" pitchFamily="34" charset="0"/>
                        </a:rPr>
                        <a:t>9/3/2021</a:t>
                      </a:r>
                    </a:p>
                  </a:txBody>
                  <a:tcPr marL="7620" marR="7620" marT="7620" marB="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AFAFA"/>
                    </a:solidFill>
                  </a:tcPr>
                </a:tc>
                <a:tc>
                  <a:txBody>
                    <a:bodyPr/>
                    <a:lstStyle/>
                    <a:p>
                      <a:pPr algn="ctr" rtl="0" fontAlgn="ctr"/>
                      <a:r>
                        <a:rPr lang="en-US" sz="900" b="1" i="0" u="none" strike="noStrike">
                          <a:solidFill>
                            <a:srgbClr val="FFFFFF"/>
                          </a:solidFill>
                          <a:effectLst/>
                          <a:latin typeface="Century Gothic" panose="020B0502020202020204" pitchFamily="34" charset="0"/>
                        </a:rPr>
                        <a:t>0%</a:t>
                      </a:r>
                    </a:p>
                  </a:txBody>
                  <a:tcPr marL="7620" marR="7620" marT="7620" marB="0" anchor="ctr">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BFBFBF"/>
                    </a:solidFill>
                  </a:tcPr>
                </a:tc>
                <a:extLst>
                  <a:ext uri="{0D108BD9-81ED-4DB2-BD59-A6C34878D82A}">
                    <a16:rowId xmlns:a16="http://schemas.microsoft.com/office/drawing/2014/main" val="1756534026"/>
                  </a:ext>
                </a:extLst>
              </a:tr>
              <a:tr h="324431">
                <a:tc>
                  <a:txBody>
                    <a:bodyPr/>
                    <a:lstStyle/>
                    <a:p>
                      <a:pPr algn="l" rtl="0" fontAlgn="ctr"/>
                      <a:r>
                        <a:rPr lang="en-US" sz="900" b="0" i="0" u="none" strike="noStrike">
                          <a:solidFill>
                            <a:srgbClr val="262626"/>
                          </a:solidFill>
                          <a:effectLst/>
                          <a:latin typeface="Century Gothic" panose="020B0502020202020204" pitchFamily="34" charset="0"/>
                        </a:rPr>
                        <a:t>Training Support</a:t>
                      </a:r>
                    </a:p>
                  </a:txBody>
                  <a:tcPr>
                    <a:lnL w="1270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AFAFA"/>
                    </a:solidFill>
                  </a:tcPr>
                </a:tc>
                <a:tc>
                  <a:txBody>
                    <a:bodyPr/>
                    <a:lstStyle/>
                    <a:p>
                      <a:pPr algn="ctr" rtl="0" fontAlgn="ctr"/>
                      <a:r>
                        <a:rPr lang="en-US" sz="900" b="0" i="0" u="none" strike="noStrike">
                          <a:solidFill>
                            <a:srgbClr val="262626"/>
                          </a:solidFill>
                          <a:effectLst/>
                          <a:latin typeface="Century Gothic" panose="020B0502020202020204" pitchFamily="34" charset="0"/>
                        </a:rPr>
                        <a:t>Not</a:t>
                      </a:r>
                      <a:br>
                        <a:rPr lang="en-US" sz="900" b="0" i="0" u="none" strike="noStrike">
                          <a:solidFill>
                            <a:srgbClr val="262626"/>
                          </a:solidFill>
                          <a:effectLst/>
                          <a:latin typeface="Century Gothic" panose="020B0502020202020204" pitchFamily="34" charset="0"/>
                        </a:rPr>
                      </a:br>
                      <a:r>
                        <a:rPr lang="en-US" sz="900" b="0" i="0" u="none" strike="noStrike">
                          <a:solidFill>
                            <a:srgbClr val="262626"/>
                          </a:solidFill>
                          <a:effectLst/>
                          <a:latin typeface="Century Gothic" panose="020B0502020202020204" pitchFamily="34" charset="0"/>
                        </a:rPr>
                        <a:t>Started</a:t>
                      </a:r>
                    </a:p>
                  </a:txBody>
                  <a:tcPr marL="7620" marR="7620" marT="7620" marB="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AFAFA"/>
                    </a:solidFill>
                  </a:tcPr>
                </a:tc>
                <a:tc>
                  <a:txBody>
                    <a:bodyPr/>
                    <a:lstStyle/>
                    <a:p>
                      <a:pPr algn="ctr" rtl="0" fontAlgn="ctr"/>
                      <a:r>
                        <a:rPr lang="en-US" sz="900" b="0" i="0" u="none" strike="noStrike">
                          <a:solidFill>
                            <a:srgbClr val="262626"/>
                          </a:solidFill>
                          <a:effectLst/>
                          <a:latin typeface="Century Gothic" panose="020B0502020202020204" pitchFamily="34" charset="0"/>
                        </a:rPr>
                        <a:t>7/5/2021</a:t>
                      </a:r>
                    </a:p>
                  </a:txBody>
                  <a:tcPr marL="7620" marR="7620" marT="7620" marB="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AFAFA"/>
                    </a:solidFill>
                  </a:tcPr>
                </a:tc>
                <a:tc>
                  <a:txBody>
                    <a:bodyPr/>
                    <a:lstStyle/>
                    <a:p>
                      <a:pPr algn="ctr" rtl="0" fontAlgn="ctr"/>
                      <a:r>
                        <a:rPr lang="en-US" sz="900" b="0" i="0" u="none" strike="noStrike">
                          <a:solidFill>
                            <a:srgbClr val="262626"/>
                          </a:solidFill>
                          <a:effectLst/>
                          <a:latin typeface="Century Gothic" panose="020B0502020202020204" pitchFamily="34" charset="0"/>
                        </a:rPr>
                        <a:t>9/24/2021</a:t>
                      </a:r>
                    </a:p>
                  </a:txBody>
                  <a:tcPr marL="7620" marR="7620" marT="7620" marB="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AFAFA"/>
                    </a:solidFill>
                  </a:tcPr>
                </a:tc>
                <a:tc>
                  <a:txBody>
                    <a:bodyPr/>
                    <a:lstStyle/>
                    <a:p>
                      <a:pPr algn="ctr" rtl="0" fontAlgn="ctr"/>
                      <a:r>
                        <a:rPr kumimoji="0" lang="en-US" sz="900" b="1" i="0" u="none" strike="noStrike" kern="1200" cap="none" spc="0" normalizeH="0" baseline="0" noProof="0">
                          <a:ln>
                            <a:noFill/>
                          </a:ln>
                          <a:solidFill>
                            <a:srgbClr val="FFFFFF"/>
                          </a:solidFill>
                          <a:effectLst/>
                          <a:uLnTx/>
                          <a:uFillTx/>
                          <a:latin typeface="Century Gothic" panose="020B0502020202020204" pitchFamily="34" charset="0"/>
                          <a:ea typeface="+mn-ea"/>
                          <a:cs typeface="+mn-cs"/>
                        </a:rPr>
                        <a:t>0%</a:t>
                      </a:r>
                      <a:endParaRPr lang="en-US" sz="900" b="1" i="0" u="none" strike="noStrike">
                        <a:solidFill>
                          <a:srgbClr val="FFFFFF"/>
                        </a:solidFill>
                        <a:effectLst/>
                        <a:latin typeface="Century Gothic" panose="020B0502020202020204" pitchFamily="34" charset="0"/>
                      </a:endParaRPr>
                    </a:p>
                  </a:txBody>
                  <a:tcPr marL="7620" marR="7620" marT="7620" marB="0" anchor="ctr">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BFBFBF"/>
                    </a:solidFill>
                  </a:tcPr>
                </a:tc>
                <a:extLst>
                  <a:ext uri="{0D108BD9-81ED-4DB2-BD59-A6C34878D82A}">
                    <a16:rowId xmlns:a16="http://schemas.microsoft.com/office/drawing/2014/main" val="354760893"/>
                  </a:ext>
                </a:extLst>
              </a:tr>
              <a:tr h="324431">
                <a:tc>
                  <a:txBody>
                    <a:bodyPr/>
                    <a:lstStyle/>
                    <a:p>
                      <a:pPr algn="l" rtl="0" fontAlgn="ctr"/>
                      <a:r>
                        <a:rPr lang="en-US" sz="900" b="0" i="0" u="none" strike="noStrike">
                          <a:solidFill>
                            <a:srgbClr val="262626"/>
                          </a:solidFill>
                          <a:effectLst/>
                          <a:latin typeface="Century Gothic" panose="020B0502020202020204" pitchFamily="34" charset="0"/>
                        </a:rPr>
                        <a:t>C-IV County Go-Live</a:t>
                      </a:r>
                    </a:p>
                  </a:txBody>
                  <a:tcPr>
                    <a:lnL w="1270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AFAFA"/>
                    </a:solidFill>
                  </a:tcPr>
                </a:tc>
                <a:tc>
                  <a:txBody>
                    <a:bodyPr/>
                    <a:lstStyle/>
                    <a:p>
                      <a:pPr algn="ctr" rtl="0" fontAlgn="ctr"/>
                      <a:r>
                        <a:rPr lang="en-US" sz="900" b="0" i="0" u="none" strike="noStrike">
                          <a:solidFill>
                            <a:srgbClr val="262626"/>
                          </a:solidFill>
                          <a:effectLst/>
                          <a:latin typeface="Century Gothic" panose="020B0502020202020204" pitchFamily="34" charset="0"/>
                        </a:rPr>
                        <a:t>Not</a:t>
                      </a:r>
                      <a:br>
                        <a:rPr lang="en-US" sz="900" b="0" i="0" u="none" strike="noStrike">
                          <a:solidFill>
                            <a:srgbClr val="262626"/>
                          </a:solidFill>
                          <a:effectLst/>
                          <a:latin typeface="Century Gothic" panose="020B0502020202020204" pitchFamily="34" charset="0"/>
                        </a:rPr>
                      </a:br>
                      <a:r>
                        <a:rPr lang="en-US" sz="900" b="0" i="0" u="none" strike="noStrike">
                          <a:solidFill>
                            <a:srgbClr val="262626"/>
                          </a:solidFill>
                          <a:effectLst/>
                          <a:latin typeface="Century Gothic" panose="020B0502020202020204" pitchFamily="34" charset="0"/>
                        </a:rPr>
                        <a:t>Started</a:t>
                      </a:r>
                    </a:p>
                  </a:txBody>
                  <a:tcPr marL="7620" marR="7620" marT="7620" marB="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AFAFA"/>
                    </a:solidFill>
                  </a:tcPr>
                </a:tc>
                <a:tc>
                  <a:txBody>
                    <a:bodyPr/>
                    <a:lstStyle/>
                    <a:p>
                      <a:pPr algn="ctr" rtl="0" fontAlgn="ctr"/>
                      <a:r>
                        <a:rPr lang="en-US" sz="900" b="0" i="0" u="none" strike="noStrike">
                          <a:solidFill>
                            <a:srgbClr val="262626"/>
                          </a:solidFill>
                          <a:effectLst/>
                          <a:latin typeface="Century Gothic" panose="020B0502020202020204" pitchFamily="34" charset="0"/>
                        </a:rPr>
                        <a:t>9/27/2021</a:t>
                      </a:r>
                    </a:p>
                  </a:txBody>
                  <a:tcPr marL="7620" marR="7620" marT="7620" marB="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AFAFA"/>
                    </a:solidFill>
                  </a:tcPr>
                </a:tc>
                <a:tc>
                  <a:txBody>
                    <a:bodyPr/>
                    <a:lstStyle/>
                    <a:p>
                      <a:pPr algn="ctr" rtl="0" fontAlgn="ctr"/>
                      <a:r>
                        <a:rPr lang="en-US" sz="900" b="0" i="0" u="none" strike="noStrike">
                          <a:solidFill>
                            <a:srgbClr val="262626"/>
                          </a:solidFill>
                          <a:effectLst/>
                          <a:latin typeface="Century Gothic" panose="020B0502020202020204" pitchFamily="34" charset="0"/>
                        </a:rPr>
                        <a:t>9/27/2021</a:t>
                      </a:r>
                    </a:p>
                  </a:txBody>
                  <a:tcPr marL="7620" marR="7620" marT="7620" marB="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AFAFA"/>
                    </a:solidFill>
                  </a:tcPr>
                </a:tc>
                <a:tc>
                  <a:txBody>
                    <a:bodyPr/>
                    <a:lstStyle/>
                    <a:p>
                      <a:pPr algn="ctr" rtl="0" fontAlgn="ctr"/>
                      <a:r>
                        <a:rPr kumimoji="0" lang="en-US" sz="900" b="1" i="0" u="none" strike="noStrike" kern="1200" cap="none" spc="0" normalizeH="0" baseline="0" noProof="0">
                          <a:ln>
                            <a:noFill/>
                          </a:ln>
                          <a:solidFill>
                            <a:srgbClr val="FFFFFF"/>
                          </a:solidFill>
                          <a:effectLst/>
                          <a:uLnTx/>
                          <a:uFillTx/>
                          <a:latin typeface="Century Gothic" panose="020B0502020202020204" pitchFamily="34" charset="0"/>
                          <a:ea typeface="+mn-ea"/>
                          <a:cs typeface="+mn-cs"/>
                        </a:rPr>
                        <a:t>0%</a:t>
                      </a:r>
                      <a:endParaRPr lang="en-US" sz="900" b="1" i="0" u="none" strike="noStrike">
                        <a:solidFill>
                          <a:srgbClr val="FFFFFF"/>
                        </a:solidFill>
                        <a:effectLst/>
                        <a:latin typeface="Century Gothic" panose="020B0502020202020204" pitchFamily="34" charset="0"/>
                      </a:endParaRPr>
                    </a:p>
                  </a:txBody>
                  <a:tcPr marL="7620" marR="7620" marT="7620" marB="0" anchor="ctr">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BFBFBF"/>
                    </a:solidFill>
                  </a:tcPr>
                </a:tc>
                <a:extLst>
                  <a:ext uri="{0D108BD9-81ED-4DB2-BD59-A6C34878D82A}">
                    <a16:rowId xmlns:a16="http://schemas.microsoft.com/office/drawing/2014/main" val="3890078400"/>
                  </a:ext>
                </a:extLst>
              </a:tr>
              <a:tr h="324431">
                <a:tc>
                  <a:txBody>
                    <a:bodyPr/>
                    <a:lstStyle/>
                    <a:p>
                      <a:pPr algn="l" rtl="0" fontAlgn="ctr"/>
                      <a:r>
                        <a:rPr lang="en-US" sz="900" b="0" i="0" u="none" strike="noStrike">
                          <a:solidFill>
                            <a:srgbClr val="262626"/>
                          </a:solidFill>
                          <a:effectLst/>
                          <a:latin typeface="Century Gothic" panose="020B0502020202020204" pitchFamily="34" charset="0"/>
                        </a:rPr>
                        <a:t>Implementation Support</a:t>
                      </a:r>
                    </a:p>
                  </a:txBody>
                  <a:tcPr>
                    <a:lnL w="1270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AFAFA"/>
                    </a:solidFill>
                  </a:tcPr>
                </a:tc>
                <a:tc>
                  <a:txBody>
                    <a:bodyPr/>
                    <a:lstStyle/>
                    <a:p>
                      <a:pPr algn="ctr" rtl="0" fontAlgn="ctr"/>
                      <a:r>
                        <a:rPr lang="en-US" sz="900" b="0" i="0" u="none" strike="noStrike">
                          <a:solidFill>
                            <a:srgbClr val="000000"/>
                          </a:solidFill>
                          <a:effectLst/>
                          <a:latin typeface="Century Gothic" panose="020B0502020202020204" pitchFamily="34" charset="0"/>
                        </a:rPr>
                        <a:t>Not</a:t>
                      </a:r>
                      <a:br>
                        <a:rPr lang="en-US" sz="900" b="0" i="0" u="none" strike="noStrike">
                          <a:solidFill>
                            <a:srgbClr val="000000"/>
                          </a:solidFill>
                          <a:effectLst/>
                          <a:latin typeface="Century Gothic" panose="020B0502020202020204" pitchFamily="34" charset="0"/>
                        </a:rPr>
                      </a:br>
                      <a:r>
                        <a:rPr lang="en-US" sz="900" b="0" i="0" u="none" strike="noStrike">
                          <a:solidFill>
                            <a:srgbClr val="000000"/>
                          </a:solidFill>
                          <a:effectLst/>
                          <a:latin typeface="Century Gothic" panose="020B0502020202020204" pitchFamily="34" charset="0"/>
                        </a:rPr>
                        <a:t>Started</a:t>
                      </a:r>
                    </a:p>
                  </a:txBody>
                  <a:tcPr marL="7620" marR="7620" marT="7620" marB="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AFAFA"/>
                    </a:solidFill>
                  </a:tcPr>
                </a:tc>
                <a:tc>
                  <a:txBody>
                    <a:bodyPr/>
                    <a:lstStyle/>
                    <a:p>
                      <a:pPr algn="ctr" rtl="0" fontAlgn="ctr"/>
                      <a:r>
                        <a:rPr lang="en-US" sz="900" b="0" i="0" u="none" strike="noStrike">
                          <a:solidFill>
                            <a:srgbClr val="000000"/>
                          </a:solidFill>
                          <a:effectLst/>
                          <a:latin typeface="Century Gothic" panose="020B0502020202020204" pitchFamily="34" charset="0"/>
                        </a:rPr>
                        <a:t>9/28/2021</a:t>
                      </a:r>
                    </a:p>
                  </a:txBody>
                  <a:tcPr marL="7620" marR="7620" marT="7620" marB="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AFAFA"/>
                    </a:solidFill>
                  </a:tcPr>
                </a:tc>
                <a:tc>
                  <a:txBody>
                    <a:bodyPr/>
                    <a:lstStyle/>
                    <a:p>
                      <a:pPr algn="ctr" rtl="0" fontAlgn="ctr"/>
                      <a:r>
                        <a:rPr lang="en-US" sz="900" b="0" i="0" u="none" strike="noStrike">
                          <a:solidFill>
                            <a:srgbClr val="000000"/>
                          </a:solidFill>
                          <a:effectLst/>
                          <a:latin typeface="Century Gothic" panose="020B0502020202020204" pitchFamily="34" charset="0"/>
                        </a:rPr>
                        <a:t>11/5/2021</a:t>
                      </a:r>
                    </a:p>
                  </a:txBody>
                  <a:tcPr marL="7620" marR="7620" marT="7620" marB="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AFAFA"/>
                    </a:solidFill>
                  </a:tcPr>
                </a:tc>
                <a:tc>
                  <a:txBody>
                    <a:bodyPr/>
                    <a:lstStyle/>
                    <a:p>
                      <a:pPr algn="ctr" rtl="0" fontAlgn="ctr"/>
                      <a:r>
                        <a:rPr kumimoji="0" lang="en-US" sz="900" b="1" i="0" u="none" strike="noStrike" kern="1200" cap="none" spc="0" normalizeH="0" baseline="0" noProof="0">
                          <a:ln>
                            <a:noFill/>
                          </a:ln>
                          <a:solidFill>
                            <a:srgbClr val="FFFFFF"/>
                          </a:solidFill>
                          <a:effectLst/>
                          <a:uLnTx/>
                          <a:uFillTx/>
                          <a:latin typeface="Century Gothic" panose="020B0502020202020204" pitchFamily="34" charset="0"/>
                          <a:ea typeface="+mn-ea"/>
                          <a:cs typeface="+mn-cs"/>
                        </a:rPr>
                        <a:t>0%</a:t>
                      </a:r>
                      <a:endParaRPr lang="en-US" sz="900" b="1" i="0" u="none" strike="noStrike">
                        <a:solidFill>
                          <a:srgbClr val="FFFFFF"/>
                        </a:solidFill>
                        <a:effectLst/>
                        <a:latin typeface="Century Gothic" panose="020B0502020202020204" pitchFamily="34" charset="0"/>
                      </a:endParaRPr>
                    </a:p>
                  </a:txBody>
                  <a:tcPr marL="7620" marR="7620" marT="7620" marB="0" anchor="ctr">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BFBFBF"/>
                    </a:solidFill>
                  </a:tcPr>
                </a:tc>
                <a:extLst>
                  <a:ext uri="{0D108BD9-81ED-4DB2-BD59-A6C34878D82A}">
                    <a16:rowId xmlns:a16="http://schemas.microsoft.com/office/drawing/2014/main" val="1412534103"/>
                  </a:ext>
                </a:extLst>
              </a:tr>
              <a:tr h="401879">
                <a:tc>
                  <a:txBody>
                    <a:bodyPr/>
                    <a:lstStyle/>
                    <a:p>
                      <a:pPr algn="l" rtl="0" fontAlgn="ctr"/>
                      <a:r>
                        <a:rPr lang="en-US" sz="900" b="0" i="0" u="none" strike="noStrike">
                          <a:solidFill>
                            <a:srgbClr val="262626"/>
                          </a:solidFill>
                          <a:effectLst/>
                          <a:latin typeface="Century Gothic" panose="020B0502020202020204" pitchFamily="34" charset="0"/>
                        </a:rPr>
                        <a:t>State Report County Support</a:t>
                      </a:r>
                    </a:p>
                  </a:txBody>
                  <a:tcPr>
                    <a:lnL w="1270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AFAFA"/>
                    </a:solidFill>
                  </a:tcPr>
                </a:tc>
                <a:tc>
                  <a:txBody>
                    <a:bodyPr/>
                    <a:lstStyle/>
                    <a:p>
                      <a:pPr algn="ctr" rtl="0" fontAlgn="ctr"/>
                      <a:r>
                        <a:rPr lang="en-US" sz="900" b="0" i="0" u="none" strike="noStrike">
                          <a:solidFill>
                            <a:srgbClr val="262626"/>
                          </a:solidFill>
                          <a:effectLst/>
                          <a:latin typeface="Century Gothic" panose="020B0502020202020204" pitchFamily="34" charset="0"/>
                        </a:rPr>
                        <a:t>Not</a:t>
                      </a:r>
                      <a:br>
                        <a:rPr lang="en-US" sz="900" b="0" i="0" u="none" strike="noStrike">
                          <a:solidFill>
                            <a:srgbClr val="262626"/>
                          </a:solidFill>
                          <a:effectLst/>
                          <a:latin typeface="Century Gothic" panose="020B0502020202020204" pitchFamily="34" charset="0"/>
                        </a:rPr>
                      </a:br>
                      <a:r>
                        <a:rPr lang="en-US" sz="900" b="0" i="0" u="none" strike="noStrike">
                          <a:solidFill>
                            <a:srgbClr val="262626"/>
                          </a:solidFill>
                          <a:effectLst/>
                          <a:latin typeface="Century Gothic" panose="020B0502020202020204" pitchFamily="34" charset="0"/>
                        </a:rPr>
                        <a:t>Started</a:t>
                      </a:r>
                    </a:p>
                  </a:txBody>
                  <a:tcPr marL="7620" marR="7620" marT="7620" marB="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AFAFA"/>
                    </a:solidFill>
                  </a:tcPr>
                </a:tc>
                <a:tc>
                  <a:txBody>
                    <a:bodyPr/>
                    <a:lstStyle/>
                    <a:p>
                      <a:pPr algn="ctr" rtl="0" fontAlgn="ctr"/>
                      <a:r>
                        <a:rPr lang="en-US" sz="900" b="0" i="0" u="none" strike="noStrike">
                          <a:solidFill>
                            <a:srgbClr val="262626"/>
                          </a:solidFill>
                          <a:effectLst/>
                          <a:latin typeface="Century Gothic" panose="020B0502020202020204" pitchFamily="34" charset="0"/>
                        </a:rPr>
                        <a:t>9/27/2021</a:t>
                      </a:r>
                    </a:p>
                  </a:txBody>
                  <a:tcPr marL="7620" marR="7620" marT="7620" marB="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AFAFA"/>
                    </a:solidFill>
                  </a:tcPr>
                </a:tc>
                <a:tc>
                  <a:txBody>
                    <a:bodyPr/>
                    <a:lstStyle/>
                    <a:p>
                      <a:pPr algn="ctr" rtl="0" fontAlgn="ctr"/>
                      <a:r>
                        <a:rPr lang="en-US" sz="900" b="0" i="0" u="none" strike="noStrike">
                          <a:solidFill>
                            <a:srgbClr val="262626"/>
                          </a:solidFill>
                          <a:effectLst/>
                          <a:latin typeface="Century Gothic" panose="020B0502020202020204" pitchFamily="34" charset="0"/>
                        </a:rPr>
                        <a:t>10/31/2023</a:t>
                      </a:r>
                    </a:p>
                  </a:txBody>
                  <a:tcPr marL="7620" marR="7620" marT="7620" marB="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AFAFA"/>
                    </a:solidFill>
                  </a:tcPr>
                </a:tc>
                <a:tc>
                  <a:txBody>
                    <a:bodyPr/>
                    <a:lstStyle/>
                    <a:p>
                      <a:pPr algn="ctr" rtl="0" fontAlgn="ctr"/>
                      <a:r>
                        <a:rPr lang="en-US" sz="900" b="1" i="0" u="none" strike="noStrike">
                          <a:solidFill>
                            <a:srgbClr val="FFFFFF"/>
                          </a:solidFill>
                          <a:effectLst/>
                          <a:latin typeface="Century Gothic" panose="020B0502020202020204" pitchFamily="34" charset="0"/>
                        </a:rPr>
                        <a:t>0%</a:t>
                      </a:r>
                    </a:p>
                  </a:txBody>
                  <a:tcPr marL="7620" marR="7620" marT="7620" marB="0" anchor="ctr">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BFBFBF"/>
                    </a:solidFill>
                  </a:tcPr>
                </a:tc>
                <a:extLst>
                  <a:ext uri="{0D108BD9-81ED-4DB2-BD59-A6C34878D82A}">
                    <a16:rowId xmlns:a16="http://schemas.microsoft.com/office/drawing/2014/main" val="1579012717"/>
                  </a:ext>
                </a:extLst>
              </a:tr>
              <a:tr h="254014">
                <a:tc gridSpan="5">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solidFill>
                            <a:srgbClr val="262626"/>
                          </a:solidFill>
                          <a:latin typeface="Century Gothic" panose="020B0502020202020204" pitchFamily="34" charset="0"/>
                        </a:rPr>
                        <a:t>*There are no Late Project Milestones/Tasks as of June 2021.</a:t>
                      </a:r>
                    </a:p>
                  </a:txBody>
                  <a:tcPr anchor="ctr">
                    <a:lnL w="1270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rtl="0" fontAlgn="ctr"/>
                      <a:endParaRPr lang="en-US" sz="1000" b="0" i="0" u="none" strike="noStrike">
                        <a:solidFill>
                          <a:srgbClr val="262626"/>
                        </a:solidFill>
                        <a:effectLst/>
                        <a:latin typeface="Century Gothic" panose="020B0502020202020204" pitchFamily="34" charset="0"/>
                      </a:endParaRPr>
                    </a:p>
                  </a:txBody>
                  <a:tcPr marL="7620" marR="7620" marT="7620" marB="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rtl="0" fontAlgn="ctr"/>
                      <a:endParaRPr lang="en-US" sz="1000" b="0" i="0" u="none" strike="noStrike">
                        <a:solidFill>
                          <a:srgbClr val="262626"/>
                        </a:solidFill>
                        <a:effectLst/>
                        <a:latin typeface="Century Gothic" panose="020B0502020202020204" pitchFamily="34" charset="0"/>
                      </a:endParaRPr>
                    </a:p>
                  </a:txBody>
                  <a:tcPr marL="7620" marR="7620" marT="7620" marB="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rtl="0" fontAlgn="ctr"/>
                      <a:endParaRPr lang="en-US" sz="1000" b="0" i="0" u="none" strike="noStrike">
                        <a:solidFill>
                          <a:srgbClr val="262626"/>
                        </a:solidFill>
                        <a:effectLst/>
                        <a:latin typeface="Century Gothic" panose="020B0502020202020204" pitchFamily="34" charset="0"/>
                      </a:endParaRPr>
                    </a:p>
                  </a:txBody>
                  <a:tcPr marL="7620" marR="7620" marT="7620" marB="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rtl="0" fontAlgn="ctr"/>
                      <a:endParaRPr lang="en-US" sz="1000" b="1" i="0" u="none" strike="noStrike">
                        <a:solidFill>
                          <a:srgbClr val="FFFFFF"/>
                        </a:solidFill>
                        <a:effectLst/>
                        <a:latin typeface="Century Gothic" panose="020B0502020202020204" pitchFamily="34" charset="0"/>
                      </a:endParaRPr>
                    </a:p>
                  </a:txBody>
                  <a:tcPr marL="7620" marR="7620" marT="7620" marB="0" anchor="ctr">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76466646"/>
                  </a:ext>
                </a:extLst>
              </a:tr>
            </a:tbl>
          </a:graphicData>
        </a:graphic>
      </p:graphicFrame>
    </p:spTree>
    <p:extLst>
      <p:ext uri="{BB962C8B-B14F-4D97-AF65-F5344CB8AC3E}">
        <p14:creationId xmlns:p14="http://schemas.microsoft.com/office/powerpoint/2010/main" val="20394926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ECFD362-F973-194F-B83D-FF25B4C7B86C}"/>
              </a:ext>
            </a:extLst>
          </p:cNvPr>
          <p:cNvSpPr/>
          <p:nvPr/>
        </p:nvSpPr>
        <p:spPr>
          <a:xfrm>
            <a:off x="0" y="0"/>
            <a:ext cx="659683" cy="6858000"/>
          </a:xfrm>
          <a:prstGeom prst="rect">
            <a:avLst/>
          </a:prstGeom>
          <a:solidFill>
            <a:srgbClr val="1A3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62626"/>
              </a:solidFill>
              <a:latin typeface="Century Gothic" panose="020B0502020202020204" pitchFamily="34" charset="0"/>
            </a:endParaRPr>
          </a:p>
        </p:txBody>
      </p:sp>
      <p:sp>
        <p:nvSpPr>
          <p:cNvPr id="3" name="TextBox 2">
            <a:extLst>
              <a:ext uri="{FF2B5EF4-FFF2-40B4-BE49-F238E27FC236}">
                <a16:creationId xmlns:a16="http://schemas.microsoft.com/office/drawing/2014/main" id="{695F10B3-5BBD-5941-BDC5-F0B57E9BB924}"/>
              </a:ext>
            </a:extLst>
          </p:cNvPr>
          <p:cNvSpPr txBox="1"/>
          <p:nvPr/>
        </p:nvSpPr>
        <p:spPr>
          <a:xfrm rot="16200000">
            <a:off x="-1102602" y="3039282"/>
            <a:ext cx="2864887" cy="461665"/>
          </a:xfrm>
          <a:prstGeom prst="rect">
            <a:avLst/>
          </a:prstGeom>
          <a:noFill/>
        </p:spPr>
        <p:txBody>
          <a:bodyPr wrap="none" rtlCol="0">
            <a:spAutoFit/>
          </a:bodyPr>
          <a:lstStyle/>
          <a:p>
            <a:r>
              <a:rPr lang="en-US" sz="2400">
                <a:solidFill>
                  <a:srgbClr val="FFFFFF"/>
                </a:solidFill>
                <a:latin typeface="Century Gothic" panose="020B0502020202020204" pitchFamily="34" charset="0"/>
              </a:rPr>
              <a:t>County Readiness</a:t>
            </a:r>
          </a:p>
        </p:txBody>
      </p:sp>
      <p:graphicFrame>
        <p:nvGraphicFramePr>
          <p:cNvPr id="5" name="Table 4">
            <a:extLst>
              <a:ext uri="{FF2B5EF4-FFF2-40B4-BE49-F238E27FC236}">
                <a16:creationId xmlns:a16="http://schemas.microsoft.com/office/drawing/2014/main" id="{947E19E8-D179-4844-9ABF-2E46EFA11002}"/>
              </a:ext>
            </a:extLst>
          </p:cNvPr>
          <p:cNvGraphicFramePr>
            <a:graphicFrameLocks noGrp="1"/>
          </p:cNvGraphicFramePr>
          <p:nvPr>
            <p:extLst>
              <p:ext uri="{D42A27DB-BD31-4B8C-83A1-F6EECF244321}">
                <p14:modId xmlns:p14="http://schemas.microsoft.com/office/powerpoint/2010/main" val="681444880"/>
              </p:ext>
            </p:extLst>
          </p:nvPr>
        </p:nvGraphicFramePr>
        <p:xfrm>
          <a:off x="865662" y="698499"/>
          <a:ext cx="7100812" cy="3206948"/>
        </p:xfrm>
        <a:graphic>
          <a:graphicData uri="http://schemas.openxmlformats.org/drawingml/2006/table">
            <a:tbl>
              <a:tblPr>
                <a:tableStyleId>{5C22544A-7EE6-4342-B048-85BDC9FD1C3A}</a:tableStyleId>
              </a:tblPr>
              <a:tblGrid>
                <a:gridCol w="1236888">
                  <a:extLst>
                    <a:ext uri="{9D8B030D-6E8A-4147-A177-3AD203B41FA5}">
                      <a16:colId xmlns:a16="http://schemas.microsoft.com/office/drawing/2014/main" val="877318891"/>
                    </a:ext>
                  </a:extLst>
                </a:gridCol>
                <a:gridCol w="972482">
                  <a:extLst>
                    <a:ext uri="{9D8B030D-6E8A-4147-A177-3AD203B41FA5}">
                      <a16:colId xmlns:a16="http://schemas.microsoft.com/office/drawing/2014/main" val="367307617"/>
                    </a:ext>
                  </a:extLst>
                </a:gridCol>
                <a:gridCol w="4891442">
                  <a:extLst>
                    <a:ext uri="{9D8B030D-6E8A-4147-A177-3AD203B41FA5}">
                      <a16:colId xmlns:a16="http://schemas.microsoft.com/office/drawing/2014/main" val="1367130635"/>
                    </a:ext>
                  </a:extLst>
                </a:gridCol>
              </a:tblGrid>
              <a:tr h="494032">
                <a:tc>
                  <a:txBody>
                    <a:bodyPr/>
                    <a:lstStyle/>
                    <a:p>
                      <a:pPr marL="0" marR="0" algn="ctr">
                        <a:lnSpc>
                          <a:spcPct val="107000"/>
                        </a:lnSpc>
                        <a:spcBef>
                          <a:spcPts val="0"/>
                        </a:spcBef>
                        <a:spcAft>
                          <a:spcPts val="0"/>
                        </a:spcAft>
                      </a:pPr>
                      <a:r>
                        <a:rPr lang="en-US" sz="1100" b="1" kern="1200">
                          <a:solidFill>
                            <a:schemeClr val="bg1"/>
                          </a:solidFill>
                          <a:effectLst/>
                          <a:latin typeface="Century Gothic" panose="020B0502020202020204" pitchFamily="34" charset="0"/>
                        </a:rPr>
                        <a:t>Area</a:t>
                      </a:r>
                      <a:endParaRPr lang="en-US" sz="1400" b="1">
                        <a:solidFill>
                          <a:schemeClr val="bg1"/>
                        </a:solidFill>
                        <a:effectLst/>
                        <a:latin typeface="Century Gothic" panose="020B0502020202020204" pitchFamily="34" charset="0"/>
                        <a:ea typeface="Calibri" panose="020F0502020204030204" pitchFamily="34" charset="0"/>
                        <a:cs typeface="Arial" panose="020B0604020202020204" pitchFamily="34" charset="0"/>
                      </a:endParaRPr>
                    </a:p>
                  </a:txBody>
                  <a:tcPr marL="45720" marR="45720" anchor="ctr">
                    <a:lnL w="1270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1270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1A3292"/>
                    </a:solidFill>
                  </a:tcPr>
                </a:tc>
                <a:tc>
                  <a:txBody>
                    <a:bodyPr/>
                    <a:lstStyle/>
                    <a:p>
                      <a:pPr marL="0" marR="0" algn="ctr">
                        <a:lnSpc>
                          <a:spcPct val="107000"/>
                        </a:lnSpc>
                        <a:spcBef>
                          <a:spcPts val="0"/>
                        </a:spcBef>
                        <a:spcAft>
                          <a:spcPts val="0"/>
                        </a:spcAft>
                      </a:pPr>
                      <a:r>
                        <a:rPr lang="en-US" sz="1100" b="1" kern="1200">
                          <a:solidFill>
                            <a:schemeClr val="bg1"/>
                          </a:solidFill>
                          <a:effectLst/>
                          <a:latin typeface="Century Gothic" panose="020B0502020202020204" pitchFamily="34" charset="0"/>
                        </a:rPr>
                        <a:t>Status</a:t>
                      </a:r>
                      <a:endParaRPr lang="en-US" sz="1400" b="1">
                        <a:solidFill>
                          <a:schemeClr val="bg1"/>
                        </a:solidFill>
                        <a:effectLst/>
                        <a:latin typeface="Century Gothic" panose="020B0502020202020204" pitchFamily="34" charset="0"/>
                        <a:ea typeface="Calibri" panose="020F0502020204030204" pitchFamily="34" charset="0"/>
                        <a:cs typeface="Arial" panose="020B0604020202020204" pitchFamily="34" charset="0"/>
                      </a:endParaRPr>
                    </a:p>
                  </a:txBody>
                  <a:tcPr marL="45720" marR="457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1270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1A3292"/>
                    </a:solidFill>
                  </a:tcPr>
                </a:tc>
                <a:tc>
                  <a:txBody>
                    <a:bodyPr/>
                    <a:lstStyle/>
                    <a:p>
                      <a:pPr marL="0" marR="0" algn="ctr">
                        <a:lnSpc>
                          <a:spcPct val="107000"/>
                        </a:lnSpc>
                        <a:spcBef>
                          <a:spcPts val="0"/>
                        </a:spcBef>
                        <a:spcAft>
                          <a:spcPts val="0"/>
                        </a:spcAft>
                      </a:pPr>
                      <a:r>
                        <a:rPr lang="en-US" sz="1100" b="1" kern="1200">
                          <a:solidFill>
                            <a:schemeClr val="bg1"/>
                          </a:solidFill>
                          <a:effectLst/>
                          <a:latin typeface="Century Gothic" panose="020B0502020202020204" pitchFamily="34" charset="0"/>
                          <a:ea typeface="Calibri" panose="020F0502020204030204" pitchFamily="34" charset="0"/>
                          <a:cs typeface="Arial" panose="020B0604020202020204" pitchFamily="34" charset="0"/>
                        </a:rPr>
                        <a:t>Counties</a:t>
                      </a:r>
                      <a:endParaRPr lang="en-US" sz="1400" b="1">
                        <a:solidFill>
                          <a:schemeClr val="bg1"/>
                        </a:solidFill>
                        <a:effectLst/>
                        <a:latin typeface="Century Gothic" panose="020B0502020202020204" pitchFamily="34" charset="0"/>
                        <a:ea typeface="Calibri" panose="020F0502020204030204" pitchFamily="34" charset="0"/>
                        <a:cs typeface="Arial" panose="020B0604020202020204" pitchFamily="34" charset="0"/>
                      </a:endParaRPr>
                    </a:p>
                  </a:txBody>
                  <a:tcPr marL="45720" marR="45720" anchor="ctr">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1270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1A3292"/>
                    </a:solidFill>
                  </a:tcPr>
                </a:tc>
                <a:extLst>
                  <a:ext uri="{0D108BD9-81ED-4DB2-BD59-A6C34878D82A}">
                    <a16:rowId xmlns:a16="http://schemas.microsoft.com/office/drawing/2014/main" val="3805838657"/>
                  </a:ext>
                </a:extLst>
              </a:tr>
              <a:tr h="454861">
                <a:tc>
                  <a:txBody>
                    <a:bodyPr/>
                    <a:lstStyle/>
                    <a:p>
                      <a:pPr marL="6350" indent="0">
                        <a:tabLst/>
                      </a:pPr>
                      <a:r>
                        <a:rPr lang="en-US" sz="1100" b="1" u="none" kern="1200" baseline="0">
                          <a:solidFill>
                            <a:srgbClr val="262626"/>
                          </a:solidFill>
                          <a:effectLst/>
                          <a:uFill>
                            <a:solidFill>
                              <a:srgbClr val="FAFAFA"/>
                            </a:solidFill>
                          </a:uFill>
                          <a:latin typeface="Century Gothic" panose="020B0502020202020204" pitchFamily="34" charset="0"/>
                          <a:ea typeface="+mn-ea"/>
                          <a:cs typeface="+mn-cs"/>
                          <a:hlinkClick r:id="rId3" tooltip="Software that performs a specific function directly for an end user or, in some cases, for another application. An application can be self-contained or a group of programs. The program is a set of operations that runs the application for the user.">
                            <a:extLst>
                              <a:ext uri="{A12FA001-AC4F-418D-AE19-62706E023703}">
                                <ahyp:hlinkClr xmlns:ahyp="http://schemas.microsoft.com/office/drawing/2018/hyperlinkcolor" val="tx"/>
                              </a:ext>
                            </a:extLst>
                          </a:hlinkClick>
                        </a:rPr>
                        <a:t>Application</a:t>
                      </a:r>
                      <a:endParaRPr lang="en-US" sz="1100" b="1" u="none" kern="1200" baseline="0">
                        <a:solidFill>
                          <a:srgbClr val="262626"/>
                        </a:solidFill>
                        <a:effectLst/>
                        <a:uFill>
                          <a:solidFill>
                            <a:srgbClr val="FAFAFA"/>
                          </a:solidFill>
                        </a:uFill>
                        <a:latin typeface="Century Gothic" panose="020B0502020202020204" pitchFamily="34" charset="0"/>
                        <a:ea typeface="+mn-ea"/>
                        <a:cs typeface="+mn-cs"/>
                      </a:endParaRPr>
                    </a:p>
                  </a:txBody>
                  <a:tcPr marL="45720" marR="45720" anchor="ctr">
                    <a:lnL w="1270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FAFAFA"/>
                    </a:solidFill>
                  </a:tcPr>
                </a:tc>
                <a:tc>
                  <a:txBody>
                    <a:bodyPr/>
                    <a:lstStyle/>
                    <a:p>
                      <a:pPr marL="0" marR="0" algn="ctr">
                        <a:lnSpc>
                          <a:spcPct val="107000"/>
                        </a:lnSpc>
                        <a:spcBef>
                          <a:spcPts val="0"/>
                        </a:spcBef>
                        <a:spcAft>
                          <a:spcPts val="0"/>
                        </a:spcAft>
                      </a:pPr>
                      <a:r>
                        <a:rPr lang="en-US" sz="1100" b="1">
                          <a:solidFill>
                            <a:schemeClr val="bg1"/>
                          </a:solidFill>
                          <a:effectLst/>
                          <a:latin typeface="Century Gothic" panose="020B0502020202020204" pitchFamily="34" charset="0"/>
                        </a:rPr>
                        <a:t>G</a:t>
                      </a:r>
                      <a:endParaRPr lang="en-US" sz="1100" b="1">
                        <a:solidFill>
                          <a:schemeClr val="bg1"/>
                        </a:solidFill>
                        <a:effectLst/>
                        <a:latin typeface="Century Gothic" panose="020B0502020202020204" pitchFamily="34" charset="0"/>
                        <a:ea typeface="Calibri" panose="020F0502020204030204" pitchFamily="34" charset="0"/>
                        <a:cs typeface="Arial" panose="020B0604020202020204" pitchFamily="34" charset="0"/>
                      </a:endParaRPr>
                    </a:p>
                  </a:txBody>
                  <a:tcPr marL="45720" marR="457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88AF4B"/>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100">
                          <a:solidFill>
                            <a:srgbClr val="262626"/>
                          </a:solidFill>
                          <a:latin typeface="Century Gothic" panose="020B0502020202020204" pitchFamily="34" charset="0"/>
                        </a:rPr>
                        <a:t>39 of 39 counties</a:t>
                      </a:r>
                    </a:p>
                  </a:txBody>
                  <a:tcPr marL="45720" marR="45720" anchor="ctr">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FAFAFA"/>
                    </a:solidFill>
                  </a:tcPr>
                </a:tc>
                <a:extLst>
                  <a:ext uri="{0D108BD9-81ED-4DB2-BD59-A6C34878D82A}">
                    <a16:rowId xmlns:a16="http://schemas.microsoft.com/office/drawing/2014/main" val="3842014116"/>
                  </a:ext>
                </a:extLst>
              </a:tr>
              <a:tr h="451611">
                <a:tc>
                  <a:txBody>
                    <a:bodyPr/>
                    <a:lstStyle/>
                    <a:p>
                      <a:pPr marL="0" marR="0">
                        <a:lnSpc>
                          <a:spcPct val="107000"/>
                        </a:lnSpc>
                        <a:spcBef>
                          <a:spcPts val="0"/>
                        </a:spcBef>
                        <a:spcAft>
                          <a:spcPts val="0"/>
                        </a:spcAft>
                      </a:pPr>
                      <a:r>
                        <a:rPr lang="en-US" sz="1100" b="1" u="none" baseline="0">
                          <a:solidFill>
                            <a:srgbClr val="262626"/>
                          </a:solidFill>
                          <a:effectLst/>
                          <a:uFill>
                            <a:solidFill>
                              <a:srgbClr val="FAFAFA"/>
                            </a:solidFill>
                          </a:uFill>
                          <a:latin typeface="Century Gothic" panose="020B0502020202020204" pitchFamily="34" charset="0"/>
                          <a:hlinkClick r:id="rId3" tooltip="The components and services required to support the secure and effective operations of the CalSAWS and BenefitsCal.">
                            <a:extLst>
                              <a:ext uri="{A12FA001-AC4F-418D-AE19-62706E023703}">
                                <ahyp:hlinkClr xmlns:ahyp="http://schemas.microsoft.com/office/drawing/2018/hyperlinkcolor" val="tx"/>
                              </a:ext>
                            </a:extLst>
                          </a:hlinkClick>
                        </a:rPr>
                        <a:t>Technical</a:t>
                      </a:r>
                      <a:endParaRPr lang="en-US" sz="1100" b="1" u="none" baseline="0">
                        <a:solidFill>
                          <a:srgbClr val="262626"/>
                        </a:solidFill>
                        <a:effectLst/>
                        <a:uFill>
                          <a:solidFill>
                            <a:srgbClr val="FAFAFA"/>
                          </a:solidFill>
                        </a:uFill>
                        <a:latin typeface="Century Gothic" panose="020B0502020202020204" pitchFamily="34" charset="0"/>
                        <a:ea typeface="Calibri" panose="020F0502020204030204" pitchFamily="34" charset="0"/>
                        <a:cs typeface="Arial" panose="020B0604020202020204" pitchFamily="34" charset="0"/>
                      </a:endParaRPr>
                    </a:p>
                  </a:txBody>
                  <a:tcPr marL="45720" marR="45720" anchor="ctr">
                    <a:lnL w="1270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FAFAFA"/>
                    </a:solidFill>
                  </a:tcPr>
                </a:tc>
                <a:tc>
                  <a:txBody>
                    <a:bodyPr/>
                    <a:lstStyle/>
                    <a:p>
                      <a:pPr marL="0" marR="0" algn="ctr">
                        <a:lnSpc>
                          <a:spcPct val="107000"/>
                        </a:lnSpc>
                        <a:spcBef>
                          <a:spcPts val="0"/>
                        </a:spcBef>
                        <a:spcAft>
                          <a:spcPts val="0"/>
                        </a:spcAft>
                      </a:pPr>
                      <a:r>
                        <a:rPr lang="en-US" sz="1100" b="1">
                          <a:solidFill>
                            <a:schemeClr val="bg1"/>
                          </a:solidFill>
                          <a:effectLst/>
                          <a:latin typeface="Century Gothic" panose="020B0502020202020204" pitchFamily="34" charset="0"/>
                        </a:rPr>
                        <a:t>G</a:t>
                      </a:r>
                      <a:endParaRPr lang="en-US" sz="1100" b="1">
                        <a:solidFill>
                          <a:schemeClr val="bg1"/>
                        </a:solidFill>
                        <a:effectLst/>
                        <a:latin typeface="Century Gothic" panose="020B0502020202020204" pitchFamily="34" charset="0"/>
                        <a:ea typeface="Calibri" panose="020F0502020204030204" pitchFamily="34" charset="0"/>
                        <a:cs typeface="Arial" panose="020B0604020202020204" pitchFamily="34" charset="0"/>
                      </a:endParaRPr>
                    </a:p>
                  </a:txBody>
                  <a:tcPr marL="45720" marR="457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88AF4B"/>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100">
                          <a:solidFill>
                            <a:srgbClr val="262626"/>
                          </a:solidFill>
                          <a:latin typeface="Century Gothic" panose="020B0502020202020204" pitchFamily="34" charset="0"/>
                        </a:rPr>
                        <a:t>39 of 39 counties</a:t>
                      </a:r>
                    </a:p>
                  </a:txBody>
                  <a:tcPr marL="45720" marR="45720" anchor="ctr">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FAFAFA"/>
                    </a:solidFill>
                  </a:tcPr>
                </a:tc>
                <a:extLst>
                  <a:ext uri="{0D108BD9-81ED-4DB2-BD59-A6C34878D82A}">
                    <a16:rowId xmlns:a16="http://schemas.microsoft.com/office/drawing/2014/main" val="462571475"/>
                  </a:ext>
                </a:extLst>
              </a:tr>
              <a:tr h="451611">
                <a:tc>
                  <a:txBody>
                    <a:bodyPr/>
                    <a:lstStyle/>
                    <a:p>
                      <a:pPr marL="0" marR="0">
                        <a:lnSpc>
                          <a:spcPct val="107000"/>
                        </a:lnSpc>
                        <a:spcBef>
                          <a:spcPts val="0"/>
                        </a:spcBef>
                        <a:spcAft>
                          <a:spcPts val="0"/>
                        </a:spcAft>
                      </a:pPr>
                      <a:r>
                        <a:rPr lang="en-US" sz="1100" b="1" u="none" baseline="0">
                          <a:solidFill>
                            <a:srgbClr val="262626"/>
                          </a:solidFill>
                          <a:effectLst/>
                          <a:uFill>
                            <a:solidFill>
                              <a:srgbClr val="FAFAFA"/>
                            </a:solidFill>
                          </a:uFill>
                          <a:latin typeface="Century Gothic" panose="020B0502020202020204" pitchFamily="34" charset="0"/>
                          <a:hlinkClick r:id="rId3" tooltip="The preparation and migration of data from legacy system(s) (i.e., CalWIN, portals, and ancillary systems) to CalSAWS and BenefitsCal.">
                            <a:extLst>
                              <a:ext uri="{A12FA001-AC4F-418D-AE19-62706E023703}">
                                <ahyp:hlinkClr xmlns:ahyp="http://schemas.microsoft.com/office/drawing/2018/hyperlinkcolor" val="tx"/>
                              </a:ext>
                            </a:extLst>
                          </a:hlinkClick>
                        </a:rPr>
                        <a:t>Conversion</a:t>
                      </a:r>
                      <a:endParaRPr lang="en-US" sz="1100" b="1" u="none" baseline="0">
                        <a:solidFill>
                          <a:srgbClr val="262626"/>
                        </a:solidFill>
                        <a:effectLst/>
                        <a:uFill>
                          <a:solidFill>
                            <a:srgbClr val="FAFAFA"/>
                          </a:solidFill>
                        </a:uFill>
                        <a:latin typeface="Century Gothic" panose="020B0502020202020204" pitchFamily="34" charset="0"/>
                        <a:ea typeface="Calibri" panose="020F0502020204030204" pitchFamily="34" charset="0"/>
                        <a:cs typeface="Arial" panose="020B0604020202020204" pitchFamily="34" charset="0"/>
                      </a:endParaRPr>
                    </a:p>
                  </a:txBody>
                  <a:tcPr marL="45720" marR="45720" anchor="ctr">
                    <a:lnL w="1270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FAFAFA"/>
                    </a:solidFill>
                  </a:tcPr>
                </a:tc>
                <a:tc>
                  <a:txBody>
                    <a:bodyPr/>
                    <a:lstStyle/>
                    <a:p>
                      <a:pPr marL="0" marR="0" algn="ctr">
                        <a:lnSpc>
                          <a:spcPct val="107000"/>
                        </a:lnSpc>
                        <a:spcBef>
                          <a:spcPts val="0"/>
                        </a:spcBef>
                        <a:spcAft>
                          <a:spcPts val="0"/>
                        </a:spcAft>
                      </a:pPr>
                      <a:r>
                        <a:rPr lang="en-US" sz="1100" b="1">
                          <a:solidFill>
                            <a:schemeClr val="bg1"/>
                          </a:solidFill>
                          <a:effectLst/>
                          <a:latin typeface="Century Gothic" panose="020B0502020202020204" pitchFamily="34" charset="0"/>
                        </a:rPr>
                        <a:t>G</a:t>
                      </a:r>
                      <a:endParaRPr lang="en-US" sz="1100" b="1">
                        <a:solidFill>
                          <a:schemeClr val="bg1"/>
                        </a:solidFill>
                        <a:effectLst/>
                        <a:latin typeface="Century Gothic" panose="020B0502020202020204" pitchFamily="34" charset="0"/>
                        <a:ea typeface="Calibri" panose="020F0502020204030204" pitchFamily="34" charset="0"/>
                        <a:cs typeface="Arial" panose="020B0604020202020204" pitchFamily="34" charset="0"/>
                      </a:endParaRPr>
                    </a:p>
                  </a:txBody>
                  <a:tcPr marL="45720" marR="457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88AF4B"/>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100">
                          <a:solidFill>
                            <a:srgbClr val="262626"/>
                          </a:solidFill>
                          <a:latin typeface="Century Gothic" panose="020B0502020202020204" pitchFamily="34" charset="0"/>
                        </a:rPr>
                        <a:t>39 of 39 counties</a:t>
                      </a:r>
                    </a:p>
                  </a:txBody>
                  <a:tcPr marL="45720" marR="45720" anchor="ctr">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FAFAFA"/>
                    </a:solidFill>
                  </a:tcPr>
                </a:tc>
                <a:extLst>
                  <a:ext uri="{0D108BD9-81ED-4DB2-BD59-A6C34878D82A}">
                    <a16:rowId xmlns:a16="http://schemas.microsoft.com/office/drawing/2014/main" val="569466461"/>
                  </a:ext>
                </a:extLst>
              </a:tr>
              <a:tr h="451611">
                <a:tc>
                  <a:txBody>
                    <a:bodyPr/>
                    <a:lstStyle/>
                    <a:p>
                      <a:pPr marL="0" marR="0">
                        <a:lnSpc>
                          <a:spcPct val="107000"/>
                        </a:lnSpc>
                        <a:spcBef>
                          <a:spcPts val="0"/>
                        </a:spcBef>
                        <a:spcAft>
                          <a:spcPts val="0"/>
                        </a:spcAft>
                      </a:pPr>
                      <a:r>
                        <a:rPr lang="en-US" sz="1100" b="1" u="none" baseline="0">
                          <a:solidFill>
                            <a:srgbClr val="262626"/>
                          </a:solidFill>
                          <a:effectLst/>
                          <a:uFill>
                            <a:solidFill>
                              <a:srgbClr val="FAFAFA"/>
                            </a:solidFill>
                          </a:uFill>
                          <a:latin typeface="Century Gothic" panose="020B0502020202020204" pitchFamily="34" charset="0"/>
                          <a:hlinkClick r:id="rId3" tooltip="The creation and delivery of materials to prepare users to utilize the features of CalSAWS and BenefitsCal.">
                            <a:extLst>
                              <a:ext uri="{A12FA001-AC4F-418D-AE19-62706E023703}">
                                <ahyp:hlinkClr xmlns:ahyp="http://schemas.microsoft.com/office/drawing/2018/hyperlinkcolor" val="tx"/>
                              </a:ext>
                            </a:extLst>
                          </a:hlinkClick>
                        </a:rPr>
                        <a:t>Trainin</a:t>
                      </a:r>
                      <a:r>
                        <a:rPr lang="en-US" sz="1100" b="1" u="none" baseline="0">
                          <a:solidFill>
                            <a:srgbClr val="262626"/>
                          </a:solidFill>
                          <a:effectLst/>
                          <a:uFill>
                            <a:solidFill>
                              <a:srgbClr val="FAFAFA"/>
                            </a:solidFill>
                          </a:uFill>
                          <a:latin typeface="Century Gothic" panose="020B0502020202020204" pitchFamily="34" charset="0"/>
                        </a:rPr>
                        <a:t>g</a:t>
                      </a:r>
                      <a:endParaRPr lang="en-US" sz="1100" b="1" u="none" baseline="0">
                        <a:solidFill>
                          <a:srgbClr val="262626"/>
                        </a:solidFill>
                        <a:effectLst/>
                        <a:uFill>
                          <a:solidFill>
                            <a:srgbClr val="FAFAFA"/>
                          </a:solidFill>
                        </a:uFill>
                        <a:latin typeface="Century Gothic" panose="020B0502020202020204" pitchFamily="34" charset="0"/>
                        <a:ea typeface="Calibri" panose="020F0502020204030204" pitchFamily="34" charset="0"/>
                        <a:cs typeface="Arial" panose="020B0604020202020204" pitchFamily="34" charset="0"/>
                      </a:endParaRPr>
                    </a:p>
                  </a:txBody>
                  <a:tcPr marL="45720" marR="45720" anchor="ctr">
                    <a:lnL w="1270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FAFAFA"/>
                    </a:solidFill>
                  </a:tcPr>
                </a:tc>
                <a:tc>
                  <a:txBody>
                    <a:bodyPr/>
                    <a:lstStyle/>
                    <a:p>
                      <a:pPr marL="0" marR="0" algn="ctr">
                        <a:lnSpc>
                          <a:spcPct val="107000"/>
                        </a:lnSpc>
                        <a:spcBef>
                          <a:spcPts val="0"/>
                        </a:spcBef>
                        <a:spcAft>
                          <a:spcPts val="0"/>
                        </a:spcAft>
                      </a:pPr>
                      <a:r>
                        <a:rPr lang="en-US" sz="1100" b="1">
                          <a:solidFill>
                            <a:schemeClr val="bg1"/>
                          </a:solidFill>
                          <a:effectLst/>
                          <a:latin typeface="Century Gothic" panose="020B0502020202020204" pitchFamily="34" charset="0"/>
                        </a:rPr>
                        <a:t>G</a:t>
                      </a:r>
                      <a:endParaRPr lang="en-US" sz="1100" b="1">
                        <a:solidFill>
                          <a:schemeClr val="bg1"/>
                        </a:solidFill>
                        <a:effectLst/>
                        <a:latin typeface="Century Gothic" panose="020B0502020202020204" pitchFamily="34" charset="0"/>
                        <a:ea typeface="Calibri" panose="020F0502020204030204" pitchFamily="34" charset="0"/>
                        <a:cs typeface="Arial" panose="020B0604020202020204" pitchFamily="34" charset="0"/>
                      </a:endParaRPr>
                    </a:p>
                  </a:txBody>
                  <a:tcPr marL="45720" marR="457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88AF4B"/>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100">
                          <a:solidFill>
                            <a:srgbClr val="262626"/>
                          </a:solidFill>
                          <a:latin typeface="Century Gothic" panose="020B0502020202020204" pitchFamily="34" charset="0"/>
                        </a:rPr>
                        <a:t>39 of 39 counties</a:t>
                      </a:r>
                    </a:p>
                  </a:txBody>
                  <a:tcPr marL="45720" marR="45720" anchor="ctr">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FAFAFA"/>
                    </a:solidFill>
                  </a:tcPr>
                </a:tc>
                <a:extLst>
                  <a:ext uri="{0D108BD9-81ED-4DB2-BD59-A6C34878D82A}">
                    <a16:rowId xmlns:a16="http://schemas.microsoft.com/office/drawing/2014/main" val="2306210848"/>
                  </a:ext>
                </a:extLst>
              </a:tr>
              <a:tr h="451611">
                <a:tc>
                  <a:txBody>
                    <a:bodyPr/>
                    <a:lstStyle/>
                    <a:p>
                      <a:pPr marL="0" marR="0">
                        <a:lnSpc>
                          <a:spcPct val="107000"/>
                        </a:lnSpc>
                        <a:spcBef>
                          <a:spcPts val="0"/>
                        </a:spcBef>
                        <a:spcAft>
                          <a:spcPts val="0"/>
                        </a:spcAft>
                      </a:pPr>
                      <a:r>
                        <a:rPr lang="en-US" sz="1100" b="1" u="none" baseline="0">
                          <a:solidFill>
                            <a:srgbClr val="262626"/>
                          </a:solidFill>
                          <a:effectLst/>
                          <a:uFill>
                            <a:solidFill>
                              <a:srgbClr val="FAFAFA"/>
                            </a:solidFill>
                          </a:uFill>
                          <a:latin typeface="Century Gothic" panose="020B0502020202020204" pitchFamily="34" charset="0"/>
                          <a:hlinkClick r:id="rId3" tooltip="The preparation for and rollout of a system into production. Implementation includes post go-live support.">
                            <a:extLst>
                              <a:ext uri="{A12FA001-AC4F-418D-AE19-62706E023703}">
                                <ahyp:hlinkClr xmlns:ahyp="http://schemas.microsoft.com/office/drawing/2018/hyperlinkcolor" val="tx"/>
                              </a:ext>
                            </a:extLst>
                          </a:hlinkClick>
                        </a:rPr>
                        <a:t>Implementation</a:t>
                      </a:r>
                      <a:endParaRPr lang="en-US" sz="1100" b="1" u="none" baseline="0">
                        <a:solidFill>
                          <a:srgbClr val="262626"/>
                        </a:solidFill>
                        <a:effectLst/>
                        <a:uFill>
                          <a:solidFill>
                            <a:srgbClr val="FAFAFA"/>
                          </a:solidFill>
                        </a:uFill>
                        <a:latin typeface="Century Gothic" panose="020B0502020202020204" pitchFamily="34" charset="0"/>
                        <a:ea typeface="Calibri" panose="020F0502020204030204" pitchFamily="34" charset="0"/>
                        <a:cs typeface="Arial" panose="020B0604020202020204" pitchFamily="34" charset="0"/>
                      </a:endParaRPr>
                    </a:p>
                  </a:txBody>
                  <a:tcPr marL="45720" marR="45720" anchor="ctr">
                    <a:lnL w="1270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FAFAFA"/>
                    </a:solidFill>
                  </a:tcPr>
                </a:tc>
                <a:tc>
                  <a:txBody>
                    <a:bodyPr/>
                    <a:lstStyle/>
                    <a:p>
                      <a:pPr marL="0" marR="0" algn="ctr">
                        <a:lnSpc>
                          <a:spcPct val="107000"/>
                        </a:lnSpc>
                        <a:spcBef>
                          <a:spcPts val="0"/>
                        </a:spcBef>
                        <a:spcAft>
                          <a:spcPts val="0"/>
                        </a:spcAft>
                      </a:pPr>
                      <a:r>
                        <a:rPr lang="en-US" sz="1100" b="1">
                          <a:solidFill>
                            <a:schemeClr val="bg1"/>
                          </a:solidFill>
                          <a:effectLst/>
                          <a:latin typeface="Century Gothic" panose="020B0502020202020204" pitchFamily="34" charset="0"/>
                        </a:rPr>
                        <a:t>G</a:t>
                      </a:r>
                      <a:endParaRPr lang="en-US" sz="1100" b="1">
                        <a:solidFill>
                          <a:schemeClr val="bg1"/>
                        </a:solidFill>
                        <a:effectLst/>
                        <a:latin typeface="Century Gothic" panose="020B0502020202020204" pitchFamily="34" charset="0"/>
                        <a:ea typeface="Calibri" panose="020F0502020204030204" pitchFamily="34" charset="0"/>
                        <a:cs typeface="Arial" panose="020B0604020202020204" pitchFamily="34" charset="0"/>
                      </a:endParaRPr>
                    </a:p>
                  </a:txBody>
                  <a:tcPr marL="45720" marR="457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88AF4B"/>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100">
                          <a:solidFill>
                            <a:srgbClr val="262626"/>
                          </a:solidFill>
                          <a:latin typeface="Century Gothic" panose="020B0502020202020204" pitchFamily="34" charset="0"/>
                        </a:rPr>
                        <a:t>39 of 39 counties</a:t>
                      </a:r>
                    </a:p>
                  </a:txBody>
                  <a:tcPr marL="45720" marR="45720" anchor="ctr">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FAFAFA"/>
                    </a:solidFill>
                  </a:tcPr>
                </a:tc>
                <a:extLst>
                  <a:ext uri="{0D108BD9-81ED-4DB2-BD59-A6C34878D82A}">
                    <a16:rowId xmlns:a16="http://schemas.microsoft.com/office/drawing/2014/main" val="367230973"/>
                  </a:ext>
                </a:extLst>
              </a:tr>
              <a:tr h="451611">
                <a:tc>
                  <a:txBody>
                    <a:bodyPr/>
                    <a:lstStyle/>
                    <a:p>
                      <a:pPr marL="0" marR="0">
                        <a:lnSpc>
                          <a:spcPct val="107000"/>
                        </a:lnSpc>
                        <a:spcBef>
                          <a:spcPts val="0"/>
                        </a:spcBef>
                        <a:spcAft>
                          <a:spcPts val="0"/>
                        </a:spcAft>
                      </a:pPr>
                      <a:r>
                        <a:rPr lang="en-US" sz="1100" b="1" u="none" baseline="0">
                          <a:solidFill>
                            <a:srgbClr val="262626"/>
                          </a:solidFill>
                          <a:effectLst/>
                          <a:uFill>
                            <a:solidFill>
                              <a:srgbClr val="FAFAFA"/>
                            </a:solidFill>
                          </a:uFill>
                          <a:latin typeface="Century Gothic" panose="020B0502020202020204" pitchFamily="34" charset="0"/>
                          <a:hlinkClick r:id="rId3" tooltip="The preparation of users for new business processes associated with implementing a new system.">
                            <a:extLst>
                              <a:ext uri="{A12FA001-AC4F-418D-AE19-62706E023703}">
                                <ahyp:hlinkClr xmlns:ahyp="http://schemas.microsoft.com/office/drawing/2018/hyperlinkcolor" val="tx"/>
                              </a:ext>
                            </a:extLst>
                          </a:hlinkClick>
                        </a:rPr>
                        <a:t>Chan</a:t>
                      </a:r>
                      <a:r>
                        <a:rPr lang="en-US" sz="1100" b="1" u="none" baseline="0">
                          <a:solidFill>
                            <a:srgbClr val="262626"/>
                          </a:solidFill>
                          <a:effectLst/>
                          <a:uFill>
                            <a:solidFill>
                              <a:srgbClr val="FAFAFA"/>
                            </a:solidFill>
                          </a:uFill>
                          <a:latin typeface="Century Gothic" panose="020B0502020202020204" pitchFamily="34" charset="0"/>
                        </a:rPr>
                        <a:t>g</a:t>
                      </a:r>
                      <a:r>
                        <a:rPr lang="en-US" sz="1100" b="1" u="none" baseline="0">
                          <a:solidFill>
                            <a:srgbClr val="262626"/>
                          </a:solidFill>
                          <a:effectLst/>
                          <a:uFill>
                            <a:solidFill>
                              <a:srgbClr val="FAFAFA"/>
                            </a:solidFill>
                          </a:uFill>
                          <a:latin typeface="Century Gothic" panose="020B0502020202020204" pitchFamily="34" charset="0"/>
                          <a:hlinkClick r:id="rId3" tooltip="The preparation of users for new business processes associated with implementing a new system.">
                            <a:extLst>
                              <a:ext uri="{A12FA001-AC4F-418D-AE19-62706E023703}">
                                <ahyp:hlinkClr xmlns:ahyp="http://schemas.microsoft.com/office/drawing/2018/hyperlinkcolor" val="tx"/>
                              </a:ext>
                            </a:extLst>
                          </a:hlinkClick>
                        </a:rPr>
                        <a:t>e</a:t>
                      </a:r>
                      <a:r>
                        <a:rPr lang="en-US" sz="1100" b="1" u="none" baseline="0">
                          <a:solidFill>
                            <a:srgbClr val="262626"/>
                          </a:solidFill>
                          <a:effectLst/>
                          <a:uFill>
                            <a:solidFill>
                              <a:srgbClr val="FAFAFA"/>
                            </a:solidFill>
                          </a:uFill>
                          <a:latin typeface="Century Gothic" panose="020B0502020202020204" pitchFamily="34" charset="0"/>
                        </a:rPr>
                        <a:t> </a:t>
                      </a:r>
                      <a:endParaRPr lang="en-US" sz="1100" b="1" u="none" baseline="0">
                        <a:solidFill>
                          <a:srgbClr val="262626"/>
                        </a:solidFill>
                        <a:effectLst/>
                        <a:uFill>
                          <a:solidFill>
                            <a:srgbClr val="FAFAFA"/>
                          </a:solidFill>
                        </a:uFill>
                        <a:latin typeface="Century Gothic" panose="020B0502020202020204" pitchFamily="34" charset="0"/>
                        <a:ea typeface="Calibri" panose="020F0502020204030204" pitchFamily="34" charset="0"/>
                        <a:cs typeface="Arial" panose="020B0604020202020204" pitchFamily="34" charset="0"/>
                      </a:endParaRPr>
                    </a:p>
                  </a:txBody>
                  <a:tcPr marL="45720" marR="45720" anchor="ctr">
                    <a:lnL w="1270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12700" cap="flat" cmpd="sng" algn="ctr">
                      <a:solidFill>
                        <a:srgbClr val="1A3292"/>
                      </a:solidFill>
                      <a:prstDash val="solid"/>
                      <a:round/>
                      <a:headEnd type="none" w="med" len="med"/>
                      <a:tailEnd type="none" w="med" len="med"/>
                    </a:lnB>
                    <a:solidFill>
                      <a:srgbClr val="FAFAFA"/>
                    </a:solidFill>
                  </a:tcPr>
                </a:tc>
                <a:tc>
                  <a:txBody>
                    <a:bodyPr/>
                    <a:lstStyle/>
                    <a:p>
                      <a:pPr marL="0" marR="0" algn="ctr">
                        <a:lnSpc>
                          <a:spcPct val="107000"/>
                        </a:lnSpc>
                        <a:spcBef>
                          <a:spcPts val="0"/>
                        </a:spcBef>
                        <a:spcAft>
                          <a:spcPts val="0"/>
                        </a:spcAft>
                      </a:pPr>
                      <a:r>
                        <a:rPr lang="en-US" sz="1100" b="1">
                          <a:solidFill>
                            <a:schemeClr val="bg1"/>
                          </a:solidFill>
                          <a:effectLst/>
                          <a:latin typeface="Century Gothic" panose="020B0502020202020204" pitchFamily="34" charset="0"/>
                        </a:rPr>
                        <a:t>G</a:t>
                      </a:r>
                      <a:endParaRPr lang="en-US" sz="1100" b="1">
                        <a:solidFill>
                          <a:schemeClr val="bg1"/>
                        </a:solidFill>
                        <a:effectLst/>
                        <a:latin typeface="Century Gothic" panose="020B0502020202020204" pitchFamily="34" charset="0"/>
                        <a:ea typeface="Calibri" panose="020F0502020204030204" pitchFamily="34" charset="0"/>
                        <a:cs typeface="Arial" panose="020B0604020202020204" pitchFamily="34" charset="0"/>
                      </a:endParaRPr>
                    </a:p>
                  </a:txBody>
                  <a:tcPr marL="45720" marR="457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12700" cap="flat" cmpd="sng" algn="ctr">
                      <a:solidFill>
                        <a:srgbClr val="1A3292"/>
                      </a:solidFill>
                      <a:prstDash val="solid"/>
                      <a:round/>
                      <a:headEnd type="none" w="med" len="med"/>
                      <a:tailEnd type="none" w="med" len="med"/>
                    </a:lnB>
                    <a:solidFill>
                      <a:srgbClr val="88AF4B"/>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100">
                          <a:solidFill>
                            <a:srgbClr val="262626"/>
                          </a:solidFill>
                          <a:latin typeface="Century Gothic" panose="020B0502020202020204" pitchFamily="34" charset="0"/>
                        </a:rPr>
                        <a:t>39 of 39 counties</a:t>
                      </a:r>
                    </a:p>
                  </a:txBody>
                  <a:tcPr marL="45720" marR="45720" anchor="ctr">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12700" cap="flat" cmpd="sng" algn="ctr">
                      <a:solidFill>
                        <a:srgbClr val="1A3292"/>
                      </a:solidFill>
                      <a:prstDash val="solid"/>
                      <a:round/>
                      <a:headEnd type="none" w="med" len="med"/>
                      <a:tailEnd type="none" w="med" len="med"/>
                    </a:lnB>
                    <a:solidFill>
                      <a:srgbClr val="FAFAFA"/>
                    </a:solidFill>
                  </a:tcPr>
                </a:tc>
                <a:extLst>
                  <a:ext uri="{0D108BD9-81ED-4DB2-BD59-A6C34878D82A}">
                    <a16:rowId xmlns:a16="http://schemas.microsoft.com/office/drawing/2014/main" val="4278477482"/>
                  </a:ext>
                </a:extLst>
              </a:tr>
            </a:tbl>
          </a:graphicData>
        </a:graphic>
      </p:graphicFrame>
      <p:sp>
        <p:nvSpPr>
          <p:cNvPr id="6" name="Rectangle 5">
            <a:extLst>
              <a:ext uri="{FF2B5EF4-FFF2-40B4-BE49-F238E27FC236}">
                <a16:creationId xmlns:a16="http://schemas.microsoft.com/office/drawing/2014/main" id="{72CB240B-894B-1440-9D36-32C9939E0700}"/>
              </a:ext>
            </a:extLst>
          </p:cNvPr>
          <p:cNvSpPr/>
          <p:nvPr/>
        </p:nvSpPr>
        <p:spPr>
          <a:xfrm>
            <a:off x="8089900" y="141662"/>
            <a:ext cx="3860800" cy="485516"/>
          </a:xfrm>
          <a:prstGeom prst="rect">
            <a:avLst/>
          </a:prstGeom>
          <a:solidFill>
            <a:srgbClr val="88AF4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atin typeface="Century Gothic" panose="020B0502020202020204" pitchFamily="34" charset="0"/>
              </a:rPr>
              <a:t>Quick Links to County Checklists</a:t>
            </a:r>
          </a:p>
        </p:txBody>
      </p:sp>
      <p:sp>
        <p:nvSpPr>
          <p:cNvPr id="10" name="TextBox 9">
            <a:extLst>
              <a:ext uri="{FF2B5EF4-FFF2-40B4-BE49-F238E27FC236}">
                <a16:creationId xmlns:a16="http://schemas.microsoft.com/office/drawing/2014/main" id="{D56DDD7D-BBE6-1B40-A623-1F0417C997E9}"/>
              </a:ext>
            </a:extLst>
          </p:cNvPr>
          <p:cNvSpPr txBox="1"/>
          <p:nvPr/>
        </p:nvSpPr>
        <p:spPr>
          <a:xfrm>
            <a:off x="8301127" y="1058863"/>
            <a:ext cx="1582224" cy="4939814"/>
          </a:xfrm>
          <a:prstGeom prst="rect">
            <a:avLst/>
          </a:prstGeom>
          <a:noFill/>
        </p:spPr>
        <p:txBody>
          <a:bodyPr wrap="square" lIns="91440" tIns="45720" rIns="91440" bIns="45720" numCol="1" spcCol="0" rtlCol="0" anchor="t">
            <a:spAutoFit/>
          </a:bodyPr>
          <a:lstStyle/>
          <a:p>
            <a:pPr>
              <a:spcBef>
                <a:spcPts val="300"/>
              </a:spcBef>
              <a:spcAft>
                <a:spcPts val="300"/>
              </a:spcAft>
            </a:pPr>
            <a:r>
              <a:rPr lang="en-US" sz="1100" u="sng">
                <a:solidFill>
                  <a:srgbClr val="1A3292"/>
                </a:solidFill>
                <a:latin typeface="Century Gothic" panose="020B0502020202020204" pitchFamily="34" charset="0"/>
                <a:hlinkClick r:id="rId4" tooltip="Alpine County Implementation Readiness Checklist">
                  <a:extLst>
                    <a:ext uri="{A12FA001-AC4F-418D-AE19-62706E023703}">
                      <ahyp:hlinkClr xmlns:ahyp="http://schemas.microsoft.com/office/drawing/2018/hyperlinkcolor" val="tx"/>
                    </a:ext>
                  </a:extLst>
                </a:hlinkClick>
              </a:rPr>
              <a:t>Alpine</a:t>
            </a:r>
            <a:endParaRPr lang="en-US" sz="1100" u="sng">
              <a:solidFill>
                <a:srgbClr val="1A3292"/>
              </a:solidFill>
              <a:latin typeface="Century Gothic" panose="020B0502020202020204" pitchFamily="34" charset="0"/>
            </a:endParaRPr>
          </a:p>
          <a:p>
            <a:pPr>
              <a:spcBef>
                <a:spcPts val="300"/>
              </a:spcBef>
              <a:spcAft>
                <a:spcPts val="300"/>
              </a:spcAft>
            </a:pPr>
            <a:r>
              <a:rPr lang="en-US" sz="1100" u="sng">
                <a:solidFill>
                  <a:srgbClr val="1A3292"/>
                </a:solidFill>
                <a:latin typeface="Century Gothic" panose="020B0502020202020204" pitchFamily="34" charset="0"/>
                <a:hlinkClick r:id="rId5" tooltip="Amador County Implementation Readiness Checklist">
                  <a:extLst>
                    <a:ext uri="{A12FA001-AC4F-418D-AE19-62706E023703}">
                      <ahyp:hlinkClr xmlns:ahyp="http://schemas.microsoft.com/office/drawing/2018/hyperlinkcolor" val="tx"/>
                    </a:ext>
                  </a:extLst>
                </a:hlinkClick>
              </a:rPr>
              <a:t>Amador</a:t>
            </a:r>
            <a:endParaRPr lang="en-US" sz="1100" u="sng">
              <a:solidFill>
                <a:srgbClr val="1A3292"/>
              </a:solidFill>
              <a:latin typeface="Century Gothic" panose="020B0502020202020204" pitchFamily="34" charset="0"/>
            </a:endParaRPr>
          </a:p>
          <a:p>
            <a:pPr>
              <a:spcBef>
                <a:spcPts val="300"/>
              </a:spcBef>
              <a:spcAft>
                <a:spcPts val="300"/>
              </a:spcAft>
            </a:pPr>
            <a:r>
              <a:rPr lang="en-US" sz="1100" u="sng">
                <a:solidFill>
                  <a:srgbClr val="1A3292"/>
                </a:solidFill>
                <a:latin typeface="Century Gothic" panose="020B0502020202020204" pitchFamily="34" charset="0"/>
                <a:hlinkClick r:id="rId6" tooltip="Butte County Implementation Readiness Checklist">
                  <a:extLst>
                    <a:ext uri="{A12FA001-AC4F-418D-AE19-62706E023703}">
                      <ahyp:hlinkClr xmlns:ahyp="http://schemas.microsoft.com/office/drawing/2018/hyperlinkcolor" val="tx"/>
                    </a:ext>
                  </a:extLst>
                </a:hlinkClick>
              </a:rPr>
              <a:t>Butte</a:t>
            </a:r>
            <a:endParaRPr lang="en-US" sz="1100" u="sng">
              <a:solidFill>
                <a:srgbClr val="1A3292"/>
              </a:solidFill>
              <a:latin typeface="Century Gothic" panose="020B0502020202020204" pitchFamily="34" charset="0"/>
            </a:endParaRPr>
          </a:p>
          <a:p>
            <a:pPr>
              <a:spcBef>
                <a:spcPts val="300"/>
              </a:spcBef>
              <a:spcAft>
                <a:spcPts val="300"/>
              </a:spcAft>
            </a:pPr>
            <a:r>
              <a:rPr lang="en-US" sz="1100" u="sng">
                <a:solidFill>
                  <a:srgbClr val="1A3292"/>
                </a:solidFill>
                <a:latin typeface="Century Gothic" panose="020B0502020202020204" pitchFamily="34" charset="0"/>
                <a:hlinkClick r:id="rId7" tooltip="Calaveras County Implementation Readiness Checklist">
                  <a:extLst>
                    <a:ext uri="{A12FA001-AC4F-418D-AE19-62706E023703}">
                      <ahyp:hlinkClr xmlns:ahyp="http://schemas.microsoft.com/office/drawing/2018/hyperlinkcolor" val="tx"/>
                    </a:ext>
                  </a:extLst>
                </a:hlinkClick>
              </a:rPr>
              <a:t>Calaveras</a:t>
            </a:r>
            <a:endParaRPr lang="en-US" sz="1100" u="sng">
              <a:solidFill>
                <a:srgbClr val="1A3292"/>
              </a:solidFill>
              <a:latin typeface="Century Gothic" panose="020B0502020202020204" pitchFamily="34" charset="0"/>
            </a:endParaRPr>
          </a:p>
          <a:p>
            <a:pPr>
              <a:spcBef>
                <a:spcPts val="300"/>
              </a:spcBef>
              <a:spcAft>
                <a:spcPts val="300"/>
              </a:spcAft>
            </a:pPr>
            <a:r>
              <a:rPr lang="en-US" sz="1100" u="sng">
                <a:solidFill>
                  <a:srgbClr val="1A3292"/>
                </a:solidFill>
                <a:latin typeface="Century Gothic" panose="020B0502020202020204" pitchFamily="34" charset="0"/>
                <a:hlinkClick r:id="rId8" tooltip="Colusa County Implementation Readiness Checklist">
                  <a:extLst>
                    <a:ext uri="{A12FA001-AC4F-418D-AE19-62706E023703}">
                      <ahyp:hlinkClr xmlns:ahyp="http://schemas.microsoft.com/office/drawing/2018/hyperlinkcolor" val="tx"/>
                    </a:ext>
                  </a:extLst>
                </a:hlinkClick>
              </a:rPr>
              <a:t>Colusa</a:t>
            </a:r>
            <a:endParaRPr lang="en-US" sz="1100" u="sng">
              <a:solidFill>
                <a:srgbClr val="1A3292"/>
              </a:solidFill>
              <a:latin typeface="Century Gothic" panose="020B0502020202020204" pitchFamily="34" charset="0"/>
            </a:endParaRPr>
          </a:p>
          <a:p>
            <a:pPr>
              <a:spcBef>
                <a:spcPts val="300"/>
              </a:spcBef>
              <a:spcAft>
                <a:spcPts val="300"/>
              </a:spcAft>
            </a:pPr>
            <a:r>
              <a:rPr lang="en-US" sz="1100" u="sng">
                <a:solidFill>
                  <a:srgbClr val="1A3292"/>
                </a:solidFill>
                <a:latin typeface="Century Gothic" panose="020B0502020202020204" pitchFamily="34" charset="0"/>
                <a:hlinkClick r:id="rId9" tooltip="Del Norte County Implementation Readiness Checklist">
                  <a:extLst>
                    <a:ext uri="{A12FA001-AC4F-418D-AE19-62706E023703}">
                      <ahyp:hlinkClr xmlns:ahyp="http://schemas.microsoft.com/office/drawing/2018/hyperlinkcolor" val="tx"/>
                    </a:ext>
                  </a:extLst>
                </a:hlinkClick>
              </a:rPr>
              <a:t>Del Norte</a:t>
            </a:r>
            <a:endParaRPr lang="en-US" sz="1100" u="sng">
              <a:solidFill>
                <a:srgbClr val="1A3292"/>
              </a:solidFill>
              <a:latin typeface="Century Gothic" panose="020B0502020202020204" pitchFamily="34" charset="0"/>
            </a:endParaRPr>
          </a:p>
          <a:p>
            <a:pPr>
              <a:spcBef>
                <a:spcPts val="300"/>
              </a:spcBef>
              <a:spcAft>
                <a:spcPts val="300"/>
              </a:spcAft>
            </a:pPr>
            <a:r>
              <a:rPr lang="en-US" sz="1100" u="sng">
                <a:solidFill>
                  <a:srgbClr val="1A3292"/>
                </a:solidFill>
                <a:latin typeface="Century Gothic" panose="020B0502020202020204" pitchFamily="34" charset="0"/>
                <a:hlinkClick r:id="rId10" tooltip="El Dorado County Implementation Readiness Checklist">
                  <a:extLst>
                    <a:ext uri="{A12FA001-AC4F-418D-AE19-62706E023703}">
                      <ahyp:hlinkClr xmlns:ahyp="http://schemas.microsoft.com/office/drawing/2018/hyperlinkcolor" val="tx"/>
                    </a:ext>
                  </a:extLst>
                </a:hlinkClick>
              </a:rPr>
              <a:t>El Dorado</a:t>
            </a:r>
            <a:endParaRPr lang="en-US" sz="1100" u="sng">
              <a:solidFill>
                <a:srgbClr val="1A3292"/>
              </a:solidFill>
              <a:latin typeface="Century Gothic" panose="020B0502020202020204" pitchFamily="34" charset="0"/>
            </a:endParaRPr>
          </a:p>
          <a:p>
            <a:pPr>
              <a:spcBef>
                <a:spcPts val="300"/>
              </a:spcBef>
              <a:spcAft>
                <a:spcPts val="300"/>
              </a:spcAft>
            </a:pPr>
            <a:r>
              <a:rPr lang="en-US" sz="1100" u="sng">
                <a:solidFill>
                  <a:srgbClr val="1A3292"/>
                </a:solidFill>
                <a:latin typeface="Century Gothic" panose="020B0502020202020204" pitchFamily="34" charset="0"/>
                <a:hlinkClick r:id="rId11" tooltip="Glenn County Implementation Readiness Checklist">
                  <a:extLst>
                    <a:ext uri="{A12FA001-AC4F-418D-AE19-62706E023703}">
                      <ahyp:hlinkClr xmlns:ahyp="http://schemas.microsoft.com/office/drawing/2018/hyperlinkcolor" val="tx"/>
                    </a:ext>
                  </a:extLst>
                </a:hlinkClick>
              </a:rPr>
              <a:t>Glenn</a:t>
            </a:r>
            <a:endParaRPr lang="en-US" sz="1100" u="sng">
              <a:solidFill>
                <a:srgbClr val="1A3292"/>
              </a:solidFill>
              <a:latin typeface="Century Gothic" panose="020B0502020202020204" pitchFamily="34" charset="0"/>
            </a:endParaRPr>
          </a:p>
          <a:p>
            <a:pPr>
              <a:spcBef>
                <a:spcPts val="300"/>
              </a:spcBef>
              <a:spcAft>
                <a:spcPts val="300"/>
              </a:spcAft>
            </a:pPr>
            <a:r>
              <a:rPr lang="en-US" sz="1100" u="sng">
                <a:solidFill>
                  <a:srgbClr val="1A3292"/>
                </a:solidFill>
                <a:latin typeface="Century Gothic" panose="020B0502020202020204" pitchFamily="34" charset="0"/>
                <a:hlinkClick r:id="rId12" tooltip="Humboldt County Implementation Readiness Checklist">
                  <a:extLst>
                    <a:ext uri="{A12FA001-AC4F-418D-AE19-62706E023703}">
                      <ahyp:hlinkClr xmlns:ahyp="http://schemas.microsoft.com/office/drawing/2018/hyperlinkcolor" val="tx"/>
                    </a:ext>
                  </a:extLst>
                </a:hlinkClick>
              </a:rPr>
              <a:t>Humboldt</a:t>
            </a:r>
            <a:endParaRPr lang="en-US" sz="1100" u="sng">
              <a:solidFill>
                <a:srgbClr val="1A3292"/>
              </a:solidFill>
              <a:latin typeface="Century Gothic" panose="020B0502020202020204" pitchFamily="34" charset="0"/>
            </a:endParaRPr>
          </a:p>
          <a:p>
            <a:pPr>
              <a:spcBef>
                <a:spcPts val="300"/>
              </a:spcBef>
              <a:spcAft>
                <a:spcPts val="300"/>
              </a:spcAft>
            </a:pPr>
            <a:r>
              <a:rPr lang="en-US" sz="1100" u="sng">
                <a:solidFill>
                  <a:srgbClr val="1A3292"/>
                </a:solidFill>
                <a:latin typeface="Century Gothic" panose="020B0502020202020204" pitchFamily="34" charset="0"/>
                <a:hlinkClick r:id="rId13" tooltip="Imperial County Implementation Readiness Checklist">
                  <a:extLst>
                    <a:ext uri="{A12FA001-AC4F-418D-AE19-62706E023703}">
                      <ahyp:hlinkClr xmlns:ahyp="http://schemas.microsoft.com/office/drawing/2018/hyperlinkcolor" val="tx"/>
                    </a:ext>
                  </a:extLst>
                </a:hlinkClick>
              </a:rPr>
              <a:t>Imperial</a:t>
            </a:r>
            <a:endParaRPr lang="en-US" sz="1100" u="sng">
              <a:solidFill>
                <a:srgbClr val="1A3292"/>
              </a:solidFill>
              <a:latin typeface="Century Gothic" panose="020B0502020202020204" pitchFamily="34" charset="0"/>
            </a:endParaRPr>
          </a:p>
          <a:p>
            <a:pPr>
              <a:spcBef>
                <a:spcPts val="300"/>
              </a:spcBef>
              <a:spcAft>
                <a:spcPts val="300"/>
              </a:spcAft>
            </a:pPr>
            <a:r>
              <a:rPr lang="en-US" sz="1100" u="sng">
                <a:solidFill>
                  <a:srgbClr val="1A3292"/>
                </a:solidFill>
                <a:latin typeface="Century Gothic" panose="020B0502020202020204" pitchFamily="34" charset="0"/>
                <a:hlinkClick r:id="rId14" tooltip="Inyo County Implementation Readiness Checklist">
                  <a:extLst>
                    <a:ext uri="{A12FA001-AC4F-418D-AE19-62706E023703}">
                      <ahyp:hlinkClr xmlns:ahyp="http://schemas.microsoft.com/office/drawing/2018/hyperlinkcolor" val="tx"/>
                    </a:ext>
                  </a:extLst>
                </a:hlinkClick>
              </a:rPr>
              <a:t>Inyo</a:t>
            </a:r>
            <a:endParaRPr lang="en-US" sz="1100" u="sng">
              <a:solidFill>
                <a:srgbClr val="1A3292"/>
              </a:solidFill>
              <a:latin typeface="Century Gothic" panose="020B0502020202020204" pitchFamily="34" charset="0"/>
            </a:endParaRPr>
          </a:p>
          <a:p>
            <a:pPr>
              <a:spcBef>
                <a:spcPts val="300"/>
              </a:spcBef>
              <a:spcAft>
                <a:spcPts val="300"/>
              </a:spcAft>
            </a:pPr>
            <a:r>
              <a:rPr lang="en-US" sz="1100" u="sng">
                <a:solidFill>
                  <a:srgbClr val="1A3292"/>
                </a:solidFill>
                <a:latin typeface="Century Gothic" panose="020B0502020202020204" pitchFamily="34" charset="0"/>
                <a:hlinkClick r:id="rId15" tooltip="Kern County Implementation Readiness Checklist">
                  <a:extLst>
                    <a:ext uri="{A12FA001-AC4F-418D-AE19-62706E023703}">
                      <ahyp:hlinkClr xmlns:ahyp="http://schemas.microsoft.com/office/drawing/2018/hyperlinkcolor" val="tx"/>
                    </a:ext>
                  </a:extLst>
                </a:hlinkClick>
              </a:rPr>
              <a:t>Kern</a:t>
            </a:r>
            <a:endParaRPr lang="en-US" sz="1100" u="sng">
              <a:solidFill>
                <a:srgbClr val="1A3292"/>
              </a:solidFill>
              <a:latin typeface="Century Gothic" panose="020B0502020202020204" pitchFamily="34" charset="0"/>
            </a:endParaRPr>
          </a:p>
          <a:p>
            <a:pPr>
              <a:spcBef>
                <a:spcPts val="300"/>
              </a:spcBef>
              <a:spcAft>
                <a:spcPts val="300"/>
              </a:spcAft>
            </a:pPr>
            <a:r>
              <a:rPr lang="en-US" sz="1100" u="sng">
                <a:solidFill>
                  <a:srgbClr val="1A3292"/>
                </a:solidFill>
                <a:latin typeface="Century Gothic" panose="020B0502020202020204" pitchFamily="34" charset="0"/>
                <a:hlinkClick r:id="rId16" tooltip="Kings County Implementation Readiness Checklist">
                  <a:extLst>
                    <a:ext uri="{A12FA001-AC4F-418D-AE19-62706E023703}">
                      <ahyp:hlinkClr xmlns:ahyp="http://schemas.microsoft.com/office/drawing/2018/hyperlinkcolor" val="tx"/>
                    </a:ext>
                  </a:extLst>
                </a:hlinkClick>
              </a:rPr>
              <a:t>Kings</a:t>
            </a:r>
            <a:endParaRPr lang="en-US" sz="1100" u="sng">
              <a:solidFill>
                <a:srgbClr val="1A3292"/>
              </a:solidFill>
              <a:latin typeface="Century Gothic" panose="020B0502020202020204" pitchFamily="34" charset="0"/>
            </a:endParaRPr>
          </a:p>
          <a:p>
            <a:pPr>
              <a:spcBef>
                <a:spcPts val="300"/>
              </a:spcBef>
              <a:spcAft>
                <a:spcPts val="300"/>
              </a:spcAft>
            </a:pPr>
            <a:r>
              <a:rPr lang="en-US" sz="1100" u="sng">
                <a:solidFill>
                  <a:srgbClr val="1A3292"/>
                </a:solidFill>
                <a:latin typeface="Century Gothic" panose="020B0502020202020204" pitchFamily="34" charset="0"/>
                <a:hlinkClick r:id="rId17" tooltip="Lake County Implementation Readiness Checklist">
                  <a:extLst>
                    <a:ext uri="{A12FA001-AC4F-418D-AE19-62706E023703}">
                      <ahyp:hlinkClr xmlns:ahyp="http://schemas.microsoft.com/office/drawing/2018/hyperlinkcolor" val="tx"/>
                    </a:ext>
                  </a:extLst>
                </a:hlinkClick>
              </a:rPr>
              <a:t>Lake</a:t>
            </a:r>
            <a:endParaRPr lang="en-US" sz="1100" u="sng">
              <a:solidFill>
                <a:srgbClr val="1A3292"/>
              </a:solidFill>
              <a:latin typeface="Century Gothic" panose="020B0502020202020204" pitchFamily="34" charset="0"/>
            </a:endParaRPr>
          </a:p>
          <a:p>
            <a:pPr>
              <a:spcBef>
                <a:spcPts val="300"/>
              </a:spcBef>
              <a:spcAft>
                <a:spcPts val="300"/>
              </a:spcAft>
            </a:pPr>
            <a:r>
              <a:rPr lang="en-US" sz="1100" u="sng">
                <a:solidFill>
                  <a:srgbClr val="1A3292"/>
                </a:solidFill>
                <a:latin typeface="Century Gothic" panose="020B0502020202020204" pitchFamily="34" charset="0"/>
                <a:hlinkClick r:id="rId18" tooltip="Lassen County Implementation Readiness Checklist">
                  <a:extLst>
                    <a:ext uri="{A12FA001-AC4F-418D-AE19-62706E023703}">
                      <ahyp:hlinkClr xmlns:ahyp="http://schemas.microsoft.com/office/drawing/2018/hyperlinkcolor" val="tx"/>
                    </a:ext>
                  </a:extLst>
                </a:hlinkClick>
              </a:rPr>
              <a:t>Lassen</a:t>
            </a:r>
            <a:endParaRPr lang="en-US" sz="1100" u="sng">
              <a:solidFill>
                <a:srgbClr val="1A3292"/>
              </a:solidFill>
              <a:latin typeface="Century Gothic" panose="020B0502020202020204" pitchFamily="34" charset="0"/>
            </a:endParaRPr>
          </a:p>
          <a:p>
            <a:pPr>
              <a:spcBef>
                <a:spcPts val="300"/>
              </a:spcBef>
              <a:spcAft>
                <a:spcPts val="300"/>
              </a:spcAft>
            </a:pPr>
            <a:r>
              <a:rPr lang="en-US" sz="1100" u="sng">
                <a:solidFill>
                  <a:srgbClr val="1A3292"/>
                </a:solidFill>
                <a:latin typeface="Century Gothic" panose="020B0502020202020204" pitchFamily="34" charset="0"/>
                <a:hlinkClick r:id="rId19" tooltip="Madera County Implementation Readiness Checklist">
                  <a:extLst>
                    <a:ext uri="{A12FA001-AC4F-418D-AE19-62706E023703}">
                      <ahyp:hlinkClr xmlns:ahyp="http://schemas.microsoft.com/office/drawing/2018/hyperlinkcolor" val="tx"/>
                    </a:ext>
                  </a:extLst>
                </a:hlinkClick>
              </a:rPr>
              <a:t>Madera</a:t>
            </a:r>
            <a:endParaRPr lang="en-US" sz="1100" u="sng">
              <a:solidFill>
                <a:srgbClr val="1A3292"/>
              </a:solidFill>
              <a:latin typeface="Century Gothic" panose="020B0502020202020204" pitchFamily="34" charset="0"/>
            </a:endParaRPr>
          </a:p>
          <a:p>
            <a:pPr>
              <a:spcBef>
                <a:spcPts val="300"/>
              </a:spcBef>
              <a:spcAft>
                <a:spcPts val="300"/>
              </a:spcAft>
            </a:pPr>
            <a:r>
              <a:rPr lang="en-US" sz="1100" u="sng">
                <a:solidFill>
                  <a:srgbClr val="1A3292"/>
                </a:solidFill>
                <a:latin typeface="Century Gothic" panose="020B0502020202020204" pitchFamily="34" charset="0"/>
                <a:hlinkClick r:id="rId20" tooltip="Marin County Implementation Readiness Checklist">
                  <a:extLst>
                    <a:ext uri="{A12FA001-AC4F-418D-AE19-62706E023703}">
                      <ahyp:hlinkClr xmlns:ahyp="http://schemas.microsoft.com/office/drawing/2018/hyperlinkcolor" val="tx"/>
                    </a:ext>
                  </a:extLst>
                </a:hlinkClick>
              </a:rPr>
              <a:t>Marin</a:t>
            </a:r>
            <a:endParaRPr lang="en-US" sz="1100" u="sng">
              <a:solidFill>
                <a:srgbClr val="1A3292"/>
              </a:solidFill>
              <a:latin typeface="Century Gothic" panose="020B0502020202020204" pitchFamily="34" charset="0"/>
              <a:hlinkClick r:id="rId20">
                <a:extLst>
                  <a:ext uri="{A12FA001-AC4F-418D-AE19-62706E023703}">
                    <ahyp:hlinkClr xmlns:ahyp="http://schemas.microsoft.com/office/drawing/2018/hyperlinkcolor" val="tx"/>
                  </a:ext>
                </a:extLst>
              </a:hlinkClick>
            </a:endParaRPr>
          </a:p>
          <a:p>
            <a:pPr>
              <a:spcBef>
                <a:spcPts val="300"/>
              </a:spcBef>
              <a:spcAft>
                <a:spcPts val="300"/>
              </a:spcAft>
            </a:pPr>
            <a:r>
              <a:rPr lang="en-US" sz="1100" u="sng">
                <a:solidFill>
                  <a:srgbClr val="1A3292"/>
                </a:solidFill>
                <a:latin typeface="Century Gothic" panose="020B0502020202020204" pitchFamily="34" charset="0"/>
                <a:hlinkClick r:id="rId21" tooltip="Mariposa County Implementation Readiness Checklist">
                  <a:extLst>
                    <a:ext uri="{A12FA001-AC4F-418D-AE19-62706E023703}">
                      <ahyp:hlinkClr xmlns:ahyp="http://schemas.microsoft.com/office/drawing/2018/hyperlinkcolor" val="tx"/>
                    </a:ext>
                  </a:extLst>
                </a:hlinkClick>
              </a:rPr>
              <a:t>Mariposa</a:t>
            </a:r>
            <a:endParaRPr lang="en-US" sz="1100" u="sng">
              <a:solidFill>
                <a:srgbClr val="1A3292"/>
              </a:solidFill>
              <a:latin typeface="Century Gothic" panose="020B0502020202020204" pitchFamily="34" charset="0"/>
            </a:endParaRPr>
          </a:p>
          <a:p>
            <a:pPr>
              <a:spcBef>
                <a:spcPts val="300"/>
              </a:spcBef>
              <a:spcAft>
                <a:spcPts val="300"/>
              </a:spcAft>
            </a:pPr>
            <a:r>
              <a:rPr lang="en-US" sz="1100" u="sng">
                <a:solidFill>
                  <a:srgbClr val="1A3292"/>
                </a:solidFill>
                <a:latin typeface="Century Gothic" panose="020B0502020202020204" pitchFamily="34" charset="0"/>
                <a:hlinkClick r:id="rId22" tooltip="Mendocino County Implementation Readiness Checklist">
                  <a:extLst>
                    <a:ext uri="{A12FA001-AC4F-418D-AE19-62706E023703}">
                      <ahyp:hlinkClr xmlns:ahyp="http://schemas.microsoft.com/office/drawing/2018/hyperlinkcolor" val="tx"/>
                    </a:ext>
                  </a:extLst>
                </a:hlinkClick>
              </a:rPr>
              <a:t>Mendocino</a:t>
            </a:r>
            <a:endParaRPr lang="en-US" sz="1100" u="sng">
              <a:solidFill>
                <a:srgbClr val="1A3292"/>
              </a:solidFill>
              <a:latin typeface="Century Gothic" panose="020B0502020202020204" pitchFamily="34" charset="0"/>
            </a:endParaRPr>
          </a:p>
          <a:p>
            <a:pPr>
              <a:spcBef>
                <a:spcPts val="300"/>
              </a:spcBef>
              <a:spcAft>
                <a:spcPts val="300"/>
              </a:spcAft>
            </a:pPr>
            <a:r>
              <a:rPr lang="en-US" sz="1100" u="sng">
                <a:solidFill>
                  <a:srgbClr val="1A3292"/>
                </a:solidFill>
                <a:latin typeface="Century Gothic" panose="020B0502020202020204" pitchFamily="34" charset="0"/>
                <a:hlinkClick r:id="rId23" tooltip="Merced County Implementation Readiness Checklist">
                  <a:extLst>
                    <a:ext uri="{A12FA001-AC4F-418D-AE19-62706E023703}">
                      <ahyp:hlinkClr xmlns:ahyp="http://schemas.microsoft.com/office/drawing/2018/hyperlinkcolor" val="tx"/>
                    </a:ext>
                  </a:extLst>
                </a:hlinkClick>
              </a:rPr>
              <a:t>Merced</a:t>
            </a:r>
            <a:endParaRPr lang="en-US" sz="1100" u="sng">
              <a:solidFill>
                <a:srgbClr val="1A3292"/>
              </a:solidFill>
              <a:latin typeface="Century Gothic" panose="020B0502020202020204" pitchFamily="34" charset="0"/>
            </a:endParaRPr>
          </a:p>
        </p:txBody>
      </p:sp>
      <p:sp>
        <p:nvSpPr>
          <p:cNvPr id="12" name="TextBox 11">
            <a:extLst>
              <a:ext uri="{FF2B5EF4-FFF2-40B4-BE49-F238E27FC236}">
                <a16:creationId xmlns:a16="http://schemas.microsoft.com/office/drawing/2014/main" id="{CC894485-094C-E844-A0CE-529E6301E296}"/>
              </a:ext>
            </a:extLst>
          </p:cNvPr>
          <p:cNvSpPr txBox="1"/>
          <p:nvPr/>
        </p:nvSpPr>
        <p:spPr>
          <a:xfrm>
            <a:off x="10368404" y="1058863"/>
            <a:ext cx="1582224" cy="4693593"/>
          </a:xfrm>
          <a:prstGeom prst="rect">
            <a:avLst/>
          </a:prstGeom>
          <a:noFill/>
        </p:spPr>
        <p:txBody>
          <a:bodyPr wrap="square" lIns="91440" tIns="45720" rIns="91440" bIns="45720" rtlCol="0" anchor="t">
            <a:spAutoFit/>
          </a:bodyPr>
          <a:lstStyle/>
          <a:p>
            <a:pPr>
              <a:spcBef>
                <a:spcPts val="300"/>
              </a:spcBef>
              <a:spcAft>
                <a:spcPts val="300"/>
              </a:spcAft>
            </a:pPr>
            <a:r>
              <a:rPr lang="en-US" sz="1100" u="sng">
                <a:solidFill>
                  <a:srgbClr val="1A3292"/>
                </a:solidFill>
                <a:latin typeface="Century Gothic" panose="020B0502020202020204" pitchFamily="34" charset="0"/>
                <a:hlinkClick r:id="rId24" tooltip="Modoc County Implementation Readiness Checklist">
                  <a:extLst>
                    <a:ext uri="{A12FA001-AC4F-418D-AE19-62706E023703}">
                      <ahyp:hlinkClr xmlns:ahyp="http://schemas.microsoft.com/office/drawing/2018/hyperlinkcolor" val="tx"/>
                    </a:ext>
                  </a:extLst>
                </a:hlinkClick>
              </a:rPr>
              <a:t>Modoc</a:t>
            </a:r>
            <a:endParaRPr lang="en-US" sz="1100" u="sng">
              <a:solidFill>
                <a:srgbClr val="1A3292"/>
              </a:solidFill>
              <a:latin typeface="Century Gothic" panose="020B0502020202020204" pitchFamily="34" charset="0"/>
            </a:endParaRPr>
          </a:p>
          <a:p>
            <a:pPr>
              <a:spcBef>
                <a:spcPts val="300"/>
              </a:spcBef>
              <a:spcAft>
                <a:spcPts val="300"/>
              </a:spcAft>
            </a:pPr>
            <a:r>
              <a:rPr lang="en-US" sz="1100" u="sng">
                <a:solidFill>
                  <a:srgbClr val="1A3292"/>
                </a:solidFill>
                <a:latin typeface="Century Gothic" panose="020B0502020202020204" pitchFamily="34" charset="0"/>
                <a:hlinkClick r:id="rId25" tooltip="Mono County Implementation Readiness Checklist">
                  <a:extLst>
                    <a:ext uri="{A12FA001-AC4F-418D-AE19-62706E023703}">
                      <ahyp:hlinkClr xmlns:ahyp="http://schemas.microsoft.com/office/drawing/2018/hyperlinkcolor" val="tx"/>
                    </a:ext>
                  </a:extLst>
                </a:hlinkClick>
              </a:rPr>
              <a:t>Mono</a:t>
            </a:r>
            <a:endParaRPr lang="en-US" sz="1100" u="sng">
              <a:solidFill>
                <a:srgbClr val="1A3292"/>
              </a:solidFill>
              <a:latin typeface="Century Gothic" panose="020B0502020202020204" pitchFamily="34" charset="0"/>
            </a:endParaRPr>
          </a:p>
          <a:p>
            <a:pPr>
              <a:spcBef>
                <a:spcPts val="300"/>
              </a:spcBef>
              <a:spcAft>
                <a:spcPts val="300"/>
              </a:spcAft>
            </a:pPr>
            <a:r>
              <a:rPr lang="en-US" sz="1100" u="sng">
                <a:solidFill>
                  <a:srgbClr val="1A3292"/>
                </a:solidFill>
                <a:latin typeface="Century Gothic" panose="020B0502020202020204" pitchFamily="34" charset="0"/>
                <a:hlinkClick r:id="rId26" tooltip="Monterey County Implementation Readiness Checklist">
                  <a:extLst>
                    <a:ext uri="{A12FA001-AC4F-418D-AE19-62706E023703}">
                      <ahyp:hlinkClr xmlns:ahyp="http://schemas.microsoft.com/office/drawing/2018/hyperlinkcolor" val="tx"/>
                    </a:ext>
                  </a:extLst>
                </a:hlinkClick>
              </a:rPr>
              <a:t>Monterey</a:t>
            </a:r>
            <a:endParaRPr lang="en-US" sz="1100" u="sng">
              <a:solidFill>
                <a:srgbClr val="1A3292"/>
              </a:solidFill>
              <a:latin typeface="Century Gothic" panose="020B0502020202020204" pitchFamily="34" charset="0"/>
              <a:hlinkClick r:id="rId26">
                <a:extLst>
                  <a:ext uri="{A12FA001-AC4F-418D-AE19-62706E023703}">
                    <ahyp:hlinkClr xmlns:ahyp="http://schemas.microsoft.com/office/drawing/2018/hyperlinkcolor" val="tx"/>
                  </a:ext>
                </a:extLst>
              </a:hlinkClick>
            </a:endParaRPr>
          </a:p>
          <a:p>
            <a:pPr>
              <a:spcBef>
                <a:spcPts val="300"/>
              </a:spcBef>
              <a:spcAft>
                <a:spcPts val="300"/>
              </a:spcAft>
            </a:pPr>
            <a:r>
              <a:rPr lang="en-US" sz="1100" u="sng">
                <a:solidFill>
                  <a:srgbClr val="1A3292"/>
                </a:solidFill>
                <a:latin typeface="Century Gothic" panose="020B0502020202020204" pitchFamily="34" charset="0"/>
                <a:hlinkClick r:id="rId27" tooltip="Napa County Implementation Readiness Checklist">
                  <a:extLst>
                    <a:ext uri="{A12FA001-AC4F-418D-AE19-62706E023703}">
                      <ahyp:hlinkClr xmlns:ahyp="http://schemas.microsoft.com/office/drawing/2018/hyperlinkcolor" val="tx"/>
                    </a:ext>
                  </a:extLst>
                </a:hlinkClick>
              </a:rPr>
              <a:t>Napa</a:t>
            </a:r>
            <a:endParaRPr lang="en-US" sz="1100" u="sng">
              <a:solidFill>
                <a:srgbClr val="1A3292"/>
              </a:solidFill>
              <a:latin typeface="Century Gothic" panose="020B0502020202020204" pitchFamily="34" charset="0"/>
              <a:hlinkClick r:id="rId27">
                <a:extLst>
                  <a:ext uri="{A12FA001-AC4F-418D-AE19-62706E023703}">
                    <ahyp:hlinkClr xmlns:ahyp="http://schemas.microsoft.com/office/drawing/2018/hyperlinkcolor" val="tx"/>
                  </a:ext>
                </a:extLst>
              </a:hlinkClick>
            </a:endParaRPr>
          </a:p>
          <a:p>
            <a:pPr>
              <a:spcBef>
                <a:spcPts val="300"/>
              </a:spcBef>
              <a:spcAft>
                <a:spcPts val="300"/>
              </a:spcAft>
            </a:pPr>
            <a:r>
              <a:rPr lang="en-US" sz="1100" u="sng">
                <a:solidFill>
                  <a:srgbClr val="1A3292"/>
                </a:solidFill>
                <a:latin typeface="Century Gothic" panose="020B0502020202020204" pitchFamily="34" charset="0"/>
                <a:hlinkClick r:id="rId28" tooltip="Nevada County Implementation Readiness Checklist">
                  <a:extLst>
                    <a:ext uri="{A12FA001-AC4F-418D-AE19-62706E023703}">
                      <ahyp:hlinkClr xmlns:ahyp="http://schemas.microsoft.com/office/drawing/2018/hyperlinkcolor" val="tx"/>
                    </a:ext>
                  </a:extLst>
                </a:hlinkClick>
              </a:rPr>
              <a:t>Nevada</a:t>
            </a:r>
            <a:endParaRPr lang="en-US" sz="1100" u="sng">
              <a:solidFill>
                <a:srgbClr val="1A3292"/>
              </a:solidFill>
              <a:latin typeface="Century Gothic" panose="020B0502020202020204" pitchFamily="34" charset="0"/>
            </a:endParaRPr>
          </a:p>
          <a:p>
            <a:pPr>
              <a:spcBef>
                <a:spcPts val="300"/>
              </a:spcBef>
              <a:spcAft>
                <a:spcPts val="300"/>
              </a:spcAft>
            </a:pPr>
            <a:r>
              <a:rPr lang="en-US" sz="1100" u="sng">
                <a:solidFill>
                  <a:srgbClr val="1A3292"/>
                </a:solidFill>
                <a:latin typeface="Century Gothic" panose="020B0502020202020204" pitchFamily="34" charset="0"/>
                <a:hlinkClick r:id="rId29" tooltip="Plumas County Implementation Readiness Checklist">
                  <a:extLst>
                    <a:ext uri="{A12FA001-AC4F-418D-AE19-62706E023703}">
                      <ahyp:hlinkClr xmlns:ahyp="http://schemas.microsoft.com/office/drawing/2018/hyperlinkcolor" val="tx"/>
                    </a:ext>
                  </a:extLst>
                </a:hlinkClick>
              </a:rPr>
              <a:t>Plumas</a:t>
            </a:r>
            <a:endParaRPr lang="en-US" sz="1100" u="sng">
              <a:solidFill>
                <a:srgbClr val="1A3292"/>
              </a:solidFill>
              <a:latin typeface="Century Gothic" panose="020B0502020202020204" pitchFamily="34" charset="0"/>
            </a:endParaRPr>
          </a:p>
          <a:p>
            <a:pPr>
              <a:spcBef>
                <a:spcPts val="300"/>
              </a:spcBef>
              <a:spcAft>
                <a:spcPts val="300"/>
              </a:spcAft>
            </a:pPr>
            <a:r>
              <a:rPr lang="en-US" sz="1100" u="sng">
                <a:solidFill>
                  <a:srgbClr val="1A3292"/>
                </a:solidFill>
                <a:latin typeface="Century Gothic" panose="020B0502020202020204" pitchFamily="34" charset="0"/>
                <a:hlinkClick r:id="rId30" tooltip="Riverside County Implementation Readiness Checklist">
                  <a:extLst>
                    <a:ext uri="{A12FA001-AC4F-418D-AE19-62706E023703}">
                      <ahyp:hlinkClr xmlns:ahyp="http://schemas.microsoft.com/office/drawing/2018/hyperlinkcolor" val="tx"/>
                    </a:ext>
                  </a:extLst>
                </a:hlinkClick>
              </a:rPr>
              <a:t>Riverside</a:t>
            </a:r>
            <a:endParaRPr lang="en-US" sz="1100" u="sng">
              <a:solidFill>
                <a:srgbClr val="1A3292"/>
              </a:solidFill>
              <a:latin typeface="Century Gothic" panose="020B0502020202020204" pitchFamily="34" charset="0"/>
            </a:endParaRPr>
          </a:p>
          <a:p>
            <a:pPr>
              <a:spcBef>
                <a:spcPts val="300"/>
              </a:spcBef>
              <a:spcAft>
                <a:spcPts val="300"/>
              </a:spcAft>
            </a:pPr>
            <a:r>
              <a:rPr lang="en-US" sz="1100" u="sng">
                <a:solidFill>
                  <a:srgbClr val="1A3292"/>
                </a:solidFill>
                <a:latin typeface="Century Gothic" panose="020B0502020202020204" pitchFamily="34" charset="0"/>
                <a:hlinkClick r:id="rId31" tooltip="San Benito County Implementation Readiness Checklist">
                  <a:extLst>
                    <a:ext uri="{A12FA001-AC4F-418D-AE19-62706E023703}">
                      <ahyp:hlinkClr xmlns:ahyp="http://schemas.microsoft.com/office/drawing/2018/hyperlinkcolor" val="tx"/>
                    </a:ext>
                  </a:extLst>
                </a:hlinkClick>
              </a:rPr>
              <a:t>San Benito</a:t>
            </a:r>
            <a:endParaRPr lang="en-US" sz="1100" u="sng">
              <a:solidFill>
                <a:srgbClr val="1A3292"/>
              </a:solidFill>
              <a:latin typeface="Century Gothic" panose="020B0502020202020204" pitchFamily="34" charset="0"/>
            </a:endParaRPr>
          </a:p>
          <a:p>
            <a:pPr>
              <a:spcBef>
                <a:spcPts val="300"/>
              </a:spcBef>
              <a:spcAft>
                <a:spcPts val="300"/>
              </a:spcAft>
            </a:pPr>
            <a:r>
              <a:rPr lang="en-US" sz="1100" u="sng">
                <a:solidFill>
                  <a:srgbClr val="1A3292"/>
                </a:solidFill>
                <a:latin typeface="Century Gothic" panose="020B0502020202020204" pitchFamily="34" charset="0"/>
                <a:hlinkClick r:id="rId32" tooltip="San Bernardino County Implementation Readiness Checklist">
                  <a:extLst>
                    <a:ext uri="{A12FA001-AC4F-418D-AE19-62706E023703}">
                      <ahyp:hlinkClr xmlns:ahyp="http://schemas.microsoft.com/office/drawing/2018/hyperlinkcolor" val="tx"/>
                    </a:ext>
                  </a:extLst>
                </a:hlinkClick>
              </a:rPr>
              <a:t>San Bernardino</a:t>
            </a:r>
            <a:endParaRPr lang="en-US" sz="1100" u="sng">
              <a:solidFill>
                <a:srgbClr val="1A3292"/>
              </a:solidFill>
              <a:latin typeface="Century Gothic" panose="020B0502020202020204" pitchFamily="34" charset="0"/>
            </a:endParaRPr>
          </a:p>
          <a:p>
            <a:pPr>
              <a:spcBef>
                <a:spcPts val="300"/>
              </a:spcBef>
              <a:spcAft>
                <a:spcPts val="300"/>
              </a:spcAft>
            </a:pPr>
            <a:r>
              <a:rPr lang="en-US" sz="1100" u="sng">
                <a:solidFill>
                  <a:srgbClr val="1A3292"/>
                </a:solidFill>
                <a:latin typeface="Century Gothic" panose="020B0502020202020204" pitchFamily="34" charset="0"/>
                <a:hlinkClick r:id="rId33" tooltip="San Joaquin County Implementation Readiness Checklist">
                  <a:extLst>
                    <a:ext uri="{A12FA001-AC4F-418D-AE19-62706E023703}">
                      <ahyp:hlinkClr xmlns:ahyp="http://schemas.microsoft.com/office/drawing/2018/hyperlinkcolor" val="tx"/>
                    </a:ext>
                  </a:extLst>
                </a:hlinkClick>
              </a:rPr>
              <a:t>San Joaquin</a:t>
            </a:r>
            <a:endParaRPr lang="en-US" sz="1100" u="sng">
              <a:solidFill>
                <a:srgbClr val="1A3292"/>
              </a:solidFill>
              <a:latin typeface="Century Gothic" panose="020B0502020202020204" pitchFamily="34" charset="0"/>
            </a:endParaRPr>
          </a:p>
          <a:p>
            <a:pPr>
              <a:spcBef>
                <a:spcPts val="300"/>
              </a:spcBef>
              <a:spcAft>
                <a:spcPts val="300"/>
              </a:spcAft>
            </a:pPr>
            <a:r>
              <a:rPr lang="en-US" sz="1100" u="sng">
                <a:solidFill>
                  <a:srgbClr val="1A3292"/>
                </a:solidFill>
                <a:latin typeface="Century Gothic" panose="020B0502020202020204" pitchFamily="34" charset="0"/>
                <a:hlinkClick r:id="rId34" tooltip="Shasta County Implementation Readiness Checklist">
                  <a:extLst>
                    <a:ext uri="{A12FA001-AC4F-418D-AE19-62706E023703}">
                      <ahyp:hlinkClr xmlns:ahyp="http://schemas.microsoft.com/office/drawing/2018/hyperlinkcolor" val="tx"/>
                    </a:ext>
                  </a:extLst>
                </a:hlinkClick>
              </a:rPr>
              <a:t>Shasta</a:t>
            </a:r>
            <a:endParaRPr lang="en-US" sz="1100" u="sng">
              <a:solidFill>
                <a:srgbClr val="1A3292"/>
              </a:solidFill>
              <a:latin typeface="Century Gothic" panose="020B0502020202020204" pitchFamily="34" charset="0"/>
            </a:endParaRPr>
          </a:p>
          <a:p>
            <a:pPr>
              <a:spcBef>
                <a:spcPts val="300"/>
              </a:spcBef>
              <a:spcAft>
                <a:spcPts val="300"/>
              </a:spcAft>
            </a:pPr>
            <a:r>
              <a:rPr lang="en-US" sz="1100" u="sng">
                <a:solidFill>
                  <a:srgbClr val="1A3292"/>
                </a:solidFill>
                <a:latin typeface="Century Gothic" panose="020B0502020202020204" pitchFamily="34" charset="0"/>
                <a:hlinkClick r:id="rId35" tooltip="Sierra County Implementation Readiness Checklist">
                  <a:extLst>
                    <a:ext uri="{A12FA001-AC4F-418D-AE19-62706E023703}">
                      <ahyp:hlinkClr xmlns:ahyp="http://schemas.microsoft.com/office/drawing/2018/hyperlinkcolor" val="tx"/>
                    </a:ext>
                  </a:extLst>
                </a:hlinkClick>
              </a:rPr>
              <a:t>Sierra</a:t>
            </a:r>
            <a:endParaRPr lang="en-US" sz="1100" u="sng">
              <a:solidFill>
                <a:srgbClr val="1A3292"/>
              </a:solidFill>
              <a:latin typeface="Century Gothic" panose="020B0502020202020204" pitchFamily="34" charset="0"/>
            </a:endParaRPr>
          </a:p>
          <a:p>
            <a:pPr>
              <a:spcBef>
                <a:spcPts val="300"/>
              </a:spcBef>
              <a:spcAft>
                <a:spcPts val="300"/>
              </a:spcAft>
            </a:pPr>
            <a:r>
              <a:rPr lang="en-US" sz="1100" u="sng">
                <a:solidFill>
                  <a:srgbClr val="1A3292"/>
                </a:solidFill>
                <a:latin typeface="Century Gothic" panose="020B0502020202020204" pitchFamily="34" charset="0"/>
                <a:hlinkClick r:id="rId36" tooltip="Siskiyou County Implementation Readiness Checklist">
                  <a:extLst>
                    <a:ext uri="{A12FA001-AC4F-418D-AE19-62706E023703}">
                      <ahyp:hlinkClr xmlns:ahyp="http://schemas.microsoft.com/office/drawing/2018/hyperlinkcolor" val="tx"/>
                    </a:ext>
                  </a:extLst>
                </a:hlinkClick>
              </a:rPr>
              <a:t>Siskiyou</a:t>
            </a:r>
            <a:endParaRPr lang="en-US" sz="1100" u="sng">
              <a:solidFill>
                <a:srgbClr val="1A3292"/>
              </a:solidFill>
              <a:latin typeface="Century Gothic" panose="020B0502020202020204" pitchFamily="34" charset="0"/>
            </a:endParaRPr>
          </a:p>
          <a:p>
            <a:pPr>
              <a:spcBef>
                <a:spcPts val="300"/>
              </a:spcBef>
              <a:spcAft>
                <a:spcPts val="300"/>
              </a:spcAft>
            </a:pPr>
            <a:r>
              <a:rPr lang="en-US" sz="1100" u="sng">
                <a:solidFill>
                  <a:srgbClr val="1A3292"/>
                </a:solidFill>
                <a:latin typeface="Century Gothic" panose="020B0502020202020204" pitchFamily="34" charset="0"/>
                <a:hlinkClick r:id="rId37" tooltip="Stanislaus County Implementation Readiness Checklist">
                  <a:extLst>
                    <a:ext uri="{A12FA001-AC4F-418D-AE19-62706E023703}">
                      <ahyp:hlinkClr xmlns:ahyp="http://schemas.microsoft.com/office/drawing/2018/hyperlinkcolor" val="tx"/>
                    </a:ext>
                  </a:extLst>
                </a:hlinkClick>
              </a:rPr>
              <a:t>Stanislaus</a:t>
            </a:r>
            <a:endParaRPr lang="en-US" sz="1100" u="sng">
              <a:solidFill>
                <a:srgbClr val="1A3292"/>
              </a:solidFill>
              <a:latin typeface="Century Gothic" panose="020B0502020202020204" pitchFamily="34" charset="0"/>
            </a:endParaRPr>
          </a:p>
          <a:p>
            <a:pPr>
              <a:spcBef>
                <a:spcPts val="300"/>
              </a:spcBef>
              <a:spcAft>
                <a:spcPts val="300"/>
              </a:spcAft>
            </a:pPr>
            <a:r>
              <a:rPr lang="en-US" sz="1100" u="sng">
                <a:solidFill>
                  <a:srgbClr val="1A3292"/>
                </a:solidFill>
                <a:latin typeface="Century Gothic" panose="020B0502020202020204" pitchFamily="34" charset="0"/>
                <a:hlinkClick r:id="rId38" tooltip="Sutter County Implementation Readiness Checklist">
                  <a:extLst>
                    <a:ext uri="{A12FA001-AC4F-418D-AE19-62706E023703}">
                      <ahyp:hlinkClr xmlns:ahyp="http://schemas.microsoft.com/office/drawing/2018/hyperlinkcolor" val="tx"/>
                    </a:ext>
                  </a:extLst>
                </a:hlinkClick>
              </a:rPr>
              <a:t>Sutter</a:t>
            </a:r>
            <a:endParaRPr lang="en-US" sz="1100" u="sng">
              <a:solidFill>
                <a:srgbClr val="1A3292"/>
              </a:solidFill>
              <a:latin typeface="Century Gothic" panose="020B0502020202020204" pitchFamily="34" charset="0"/>
            </a:endParaRPr>
          </a:p>
          <a:p>
            <a:pPr>
              <a:spcBef>
                <a:spcPts val="300"/>
              </a:spcBef>
              <a:spcAft>
                <a:spcPts val="300"/>
              </a:spcAft>
            </a:pPr>
            <a:r>
              <a:rPr lang="en-US" sz="1100" u="sng">
                <a:solidFill>
                  <a:srgbClr val="1A3292"/>
                </a:solidFill>
                <a:latin typeface="Century Gothic" panose="020B0502020202020204" pitchFamily="34" charset="0"/>
                <a:hlinkClick r:id="rId39" tooltip="Tehama County Implementation Readiness Checklist">
                  <a:extLst>
                    <a:ext uri="{A12FA001-AC4F-418D-AE19-62706E023703}">
                      <ahyp:hlinkClr xmlns:ahyp="http://schemas.microsoft.com/office/drawing/2018/hyperlinkcolor" val="tx"/>
                    </a:ext>
                  </a:extLst>
                </a:hlinkClick>
              </a:rPr>
              <a:t>Tehama</a:t>
            </a:r>
            <a:endParaRPr lang="en-US" sz="1100" u="sng">
              <a:solidFill>
                <a:srgbClr val="1A3292"/>
              </a:solidFill>
              <a:latin typeface="Century Gothic" panose="020B0502020202020204" pitchFamily="34" charset="0"/>
            </a:endParaRPr>
          </a:p>
          <a:p>
            <a:pPr>
              <a:spcBef>
                <a:spcPts val="300"/>
              </a:spcBef>
              <a:spcAft>
                <a:spcPts val="300"/>
              </a:spcAft>
            </a:pPr>
            <a:r>
              <a:rPr lang="en-US" sz="1100" u="sng">
                <a:solidFill>
                  <a:srgbClr val="1A3292"/>
                </a:solidFill>
                <a:latin typeface="Century Gothic" panose="020B0502020202020204" pitchFamily="34" charset="0"/>
                <a:hlinkClick r:id="rId40" tooltip="Trinity County Implementation Readiness Checklist">
                  <a:extLst>
                    <a:ext uri="{A12FA001-AC4F-418D-AE19-62706E023703}">
                      <ahyp:hlinkClr xmlns:ahyp="http://schemas.microsoft.com/office/drawing/2018/hyperlinkcolor" val="tx"/>
                    </a:ext>
                  </a:extLst>
                </a:hlinkClick>
              </a:rPr>
              <a:t>Trinity</a:t>
            </a:r>
            <a:endParaRPr lang="en-US" sz="1100" u="sng">
              <a:solidFill>
                <a:srgbClr val="1A3292"/>
              </a:solidFill>
              <a:latin typeface="Century Gothic" panose="020B0502020202020204" pitchFamily="34" charset="0"/>
            </a:endParaRPr>
          </a:p>
          <a:p>
            <a:pPr>
              <a:spcBef>
                <a:spcPts val="300"/>
              </a:spcBef>
              <a:spcAft>
                <a:spcPts val="300"/>
              </a:spcAft>
            </a:pPr>
            <a:r>
              <a:rPr lang="en-US" sz="1100" u="sng">
                <a:solidFill>
                  <a:srgbClr val="1A3292"/>
                </a:solidFill>
                <a:latin typeface="Century Gothic" panose="020B0502020202020204" pitchFamily="34" charset="0"/>
                <a:hlinkClick r:id="rId41" tooltip="Tuolumne County Implementation Readiness Checklist">
                  <a:extLst>
                    <a:ext uri="{A12FA001-AC4F-418D-AE19-62706E023703}">
                      <ahyp:hlinkClr xmlns:ahyp="http://schemas.microsoft.com/office/drawing/2018/hyperlinkcolor" val="tx"/>
                    </a:ext>
                  </a:extLst>
                </a:hlinkClick>
              </a:rPr>
              <a:t>Tuolumne</a:t>
            </a:r>
            <a:endParaRPr lang="en-US" sz="1100" u="sng">
              <a:solidFill>
                <a:srgbClr val="1A3292"/>
              </a:solidFill>
              <a:latin typeface="Century Gothic" panose="020B0502020202020204" pitchFamily="34" charset="0"/>
            </a:endParaRPr>
          </a:p>
          <a:p>
            <a:pPr>
              <a:spcBef>
                <a:spcPts val="300"/>
              </a:spcBef>
              <a:spcAft>
                <a:spcPts val="300"/>
              </a:spcAft>
            </a:pPr>
            <a:r>
              <a:rPr lang="en-US" sz="1100" u="sng">
                <a:solidFill>
                  <a:srgbClr val="1A3292"/>
                </a:solidFill>
                <a:latin typeface="Century Gothic" panose="020B0502020202020204" pitchFamily="34" charset="0"/>
                <a:hlinkClick r:id="rId6" tooltip="Yuba County Implementation Readiness Checklist">
                  <a:extLst>
                    <a:ext uri="{A12FA001-AC4F-418D-AE19-62706E023703}">
                      <ahyp:hlinkClr xmlns:ahyp="http://schemas.microsoft.com/office/drawing/2018/hyperlinkcolor" val="tx"/>
                    </a:ext>
                  </a:extLst>
                </a:hlinkClick>
              </a:rPr>
              <a:t>Yuba</a:t>
            </a:r>
            <a:endParaRPr lang="en-US" sz="1100" u="sng">
              <a:solidFill>
                <a:srgbClr val="1A3292"/>
              </a:solidFill>
              <a:latin typeface="Century Gothic" panose="020B0502020202020204" pitchFamily="34" charset="0"/>
            </a:endParaRPr>
          </a:p>
        </p:txBody>
      </p:sp>
      <p:sp>
        <p:nvSpPr>
          <p:cNvPr id="13" name="Rectangle 12">
            <a:extLst>
              <a:ext uri="{FF2B5EF4-FFF2-40B4-BE49-F238E27FC236}">
                <a16:creationId xmlns:a16="http://schemas.microsoft.com/office/drawing/2014/main" id="{CC244DF4-47C5-9B4B-90D1-EF89A9A17110}"/>
              </a:ext>
            </a:extLst>
          </p:cNvPr>
          <p:cNvSpPr/>
          <p:nvPr/>
        </p:nvSpPr>
        <p:spPr>
          <a:xfrm>
            <a:off x="8089900" y="6094042"/>
            <a:ext cx="3860800" cy="639596"/>
          </a:xfrm>
          <a:prstGeom prst="rect">
            <a:avLst/>
          </a:prstGeom>
          <a:solidFill>
            <a:srgbClr val="88AF4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400" b="1">
                <a:latin typeface="Century Gothic" panose="020B0502020202020204" pitchFamily="34" charset="0"/>
              </a:rPr>
              <a:t>Questions?</a:t>
            </a:r>
          </a:p>
          <a:p>
            <a:r>
              <a:rPr lang="en-US" sz="1050">
                <a:latin typeface="Century Gothic" panose="020B0502020202020204" pitchFamily="34" charset="0"/>
              </a:rPr>
              <a:t>Contact your Regional Manager, IPOC, or TPOC for more insight on each readiness area.</a:t>
            </a:r>
          </a:p>
        </p:txBody>
      </p:sp>
      <p:sp>
        <p:nvSpPr>
          <p:cNvPr id="15" name="Rectangle 14">
            <a:extLst>
              <a:ext uri="{FF2B5EF4-FFF2-40B4-BE49-F238E27FC236}">
                <a16:creationId xmlns:a16="http://schemas.microsoft.com/office/drawing/2014/main" id="{52BEB438-F240-8443-A30B-33DDD7D93739}"/>
              </a:ext>
            </a:extLst>
          </p:cNvPr>
          <p:cNvSpPr/>
          <p:nvPr/>
        </p:nvSpPr>
        <p:spPr>
          <a:xfrm>
            <a:off x="865666" y="4565607"/>
            <a:ext cx="7100628" cy="484632"/>
          </a:xfrm>
          <a:prstGeom prst="rect">
            <a:avLst/>
          </a:prstGeom>
          <a:solidFill>
            <a:srgbClr val="FCD0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a:solidFill>
                  <a:srgbClr val="262626"/>
                </a:solidFill>
                <a:latin typeface="Century Gothic" panose="020B0502020202020204" pitchFamily="34" charset="0"/>
              </a:rPr>
              <a:t>Top County Readiness Issues and Risks</a:t>
            </a:r>
          </a:p>
        </p:txBody>
      </p:sp>
      <p:graphicFrame>
        <p:nvGraphicFramePr>
          <p:cNvPr id="16" name="Table 10">
            <a:extLst>
              <a:ext uri="{FF2B5EF4-FFF2-40B4-BE49-F238E27FC236}">
                <a16:creationId xmlns:a16="http://schemas.microsoft.com/office/drawing/2014/main" id="{5FB6AD1C-8E35-E94C-BBFC-28F183F68D7E}"/>
              </a:ext>
            </a:extLst>
          </p:cNvPr>
          <p:cNvGraphicFramePr>
            <a:graphicFrameLocks noGrp="1"/>
          </p:cNvGraphicFramePr>
          <p:nvPr>
            <p:extLst>
              <p:ext uri="{D42A27DB-BD31-4B8C-83A1-F6EECF244321}">
                <p14:modId xmlns:p14="http://schemas.microsoft.com/office/powerpoint/2010/main" val="2320827719"/>
              </p:ext>
            </p:extLst>
          </p:nvPr>
        </p:nvGraphicFramePr>
        <p:xfrm>
          <a:off x="865662" y="3985615"/>
          <a:ext cx="7100632" cy="426720"/>
        </p:xfrm>
        <a:graphic>
          <a:graphicData uri="http://schemas.openxmlformats.org/drawingml/2006/table">
            <a:tbl>
              <a:tblPr firstRow="1" bandRow="1">
                <a:tableStyleId>{5C22544A-7EE6-4342-B048-85BDC9FD1C3A}</a:tableStyleId>
              </a:tblPr>
              <a:tblGrid>
                <a:gridCol w="887579">
                  <a:extLst>
                    <a:ext uri="{9D8B030D-6E8A-4147-A177-3AD203B41FA5}">
                      <a16:colId xmlns:a16="http://schemas.microsoft.com/office/drawing/2014/main" val="4224805775"/>
                    </a:ext>
                  </a:extLst>
                </a:gridCol>
                <a:gridCol w="887579">
                  <a:extLst>
                    <a:ext uri="{9D8B030D-6E8A-4147-A177-3AD203B41FA5}">
                      <a16:colId xmlns:a16="http://schemas.microsoft.com/office/drawing/2014/main" val="182719288"/>
                    </a:ext>
                  </a:extLst>
                </a:gridCol>
                <a:gridCol w="887579">
                  <a:extLst>
                    <a:ext uri="{9D8B030D-6E8A-4147-A177-3AD203B41FA5}">
                      <a16:colId xmlns:a16="http://schemas.microsoft.com/office/drawing/2014/main" val="2403769047"/>
                    </a:ext>
                  </a:extLst>
                </a:gridCol>
                <a:gridCol w="887579">
                  <a:extLst>
                    <a:ext uri="{9D8B030D-6E8A-4147-A177-3AD203B41FA5}">
                      <a16:colId xmlns:a16="http://schemas.microsoft.com/office/drawing/2014/main" val="3133822401"/>
                    </a:ext>
                  </a:extLst>
                </a:gridCol>
                <a:gridCol w="887579">
                  <a:extLst>
                    <a:ext uri="{9D8B030D-6E8A-4147-A177-3AD203B41FA5}">
                      <a16:colId xmlns:a16="http://schemas.microsoft.com/office/drawing/2014/main" val="658198608"/>
                    </a:ext>
                  </a:extLst>
                </a:gridCol>
                <a:gridCol w="887579">
                  <a:extLst>
                    <a:ext uri="{9D8B030D-6E8A-4147-A177-3AD203B41FA5}">
                      <a16:colId xmlns:a16="http://schemas.microsoft.com/office/drawing/2014/main" val="1828504824"/>
                    </a:ext>
                  </a:extLst>
                </a:gridCol>
                <a:gridCol w="887579">
                  <a:extLst>
                    <a:ext uri="{9D8B030D-6E8A-4147-A177-3AD203B41FA5}">
                      <a16:colId xmlns:a16="http://schemas.microsoft.com/office/drawing/2014/main" val="963963104"/>
                    </a:ext>
                  </a:extLst>
                </a:gridCol>
                <a:gridCol w="887579">
                  <a:extLst>
                    <a:ext uri="{9D8B030D-6E8A-4147-A177-3AD203B41FA5}">
                      <a16:colId xmlns:a16="http://schemas.microsoft.com/office/drawing/2014/main" val="1514204077"/>
                    </a:ext>
                  </a:extLst>
                </a:gridCol>
              </a:tblGrid>
              <a:tr h="197489">
                <a:tc>
                  <a:txBody>
                    <a:bodyPr/>
                    <a:lstStyle/>
                    <a:p>
                      <a:pPr algn="ctr"/>
                      <a:r>
                        <a:rPr lang="en-US" sz="1100">
                          <a:solidFill>
                            <a:schemeClr val="tx1"/>
                          </a:solidFill>
                          <a:latin typeface="Century Gothic" panose="020B0502020202020204" pitchFamily="34" charset="0"/>
                        </a:rPr>
                        <a:t>NS</a:t>
                      </a:r>
                    </a:p>
                  </a:txBody>
                  <a:tcPr anchor="ctr">
                    <a:lnL w="12700" cap="flat" cmpd="sng" algn="ctr">
                      <a:solidFill>
                        <a:srgbClr val="BFBFBF"/>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a:r>
                        <a:rPr lang="en-US" sz="1100">
                          <a:solidFill>
                            <a:schemeClr val="tx1"/>
                          </a:solidFill>
                          <a:latin typeface="Century Gothic" panose="020B0502020202020204" pitchFamily="34" charset="0"/>
                        </a:rPr>
                        <a:t>Not Started</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a:latin typeface="Century Gothic" panose="020B0502020202020204" pitchFamily="34" charset="0"/>
                        </a:rPr>
                        <a:t>G</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solidFill>
                      <a:srgbClr val="88AF4B"/>
                    </a:solidFill>
                  </a:tcPr>
                </a:tc>
                <a:tc>
                  <a:txBody>
                    <a:bodyPr/>
                    <a:lstStyle/>
                    <a:p>
                      <a:pPr algn="ctr"/>
                      <a:r>
                        <a:rPr lang="en-US" sz="1100">
                          <a:solidFill>
                            <a:schemeClr val="tx1"/>
                          </a:solidFill>
                          <a:latin typeface="Century Gothic" panose="020B0502020202020204" pitchFamily="34" charset="0"/>
                        </a:rPr>
                        <a:t>On Schedule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a:solidFill>
                            <a:schemeClr val="tx1"/>
                          </a:solidFill>
                          <a:latin typeface="Century Gothic" panose="020B0502020202020204" pitchFamily="34" charset="0"/>
                        </a:rPr>
                        <a:t>Y</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solidFill>
                      <a:srgbClr val="FCD02F"/>
                    </a:solidFill>
                  </a:tcPr>
                </a:tc>
                <a:tc>
                  <a:txBody>
                    <a:bodyPr/>
                    <a:lstStyle/>
                    <a:p>
                      <a:pPr algn="ctr"/>
                      <a:r>
                        <a:rPr lang="en-US" sz="1100">
                          <a:solidFill>
                            <a:schemeClr val="tx1"/>
                          </a:solidFill>
                          <a:latin typeface="Century Gothic" panose="020B0502020202020204" pitchFamily="34" charset="0"/>
                        </a:rPr>
                        <a:t>&lt;14 Days Late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a:latin typeface="Century Gothic" panose="020B0502020202020204" pitchFamily="34" charset="0"/>
                        </a:rPr>
                        <a:t>R</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pPr algn="ctr"/>
                      <a:r>
                        <a:rPr lang="en-US" sz="1100">
                          <a:solidFill>
                            <a:schemeClr val="tx1"/>
                          </a:solidFill>
                          <a:latin typeface="Century Gothic" panose="020B0502020202020204" pitchFamily="34" charset="0"/>
                        </a:rPr>
                        <a:t>&gt;=14 Days Late</a:t>
                      </a:r>
                    </a:p>
                  </a:txBody>
                  <a:tcPr anchor="ctr">
                    <a:lnL w="12700" cap="flat" cmpd="sng" algn="ctr">
                      <a:no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6904161"/>
                  </a:ext>
                </a:extLst>
              </a:tr>
            </a:tbl>
          </a:graphicData>
        </a:graphic>
      </p:graphicFrame>
      <p:sp>
        <p:nvSpPr>
          <p:cNvPr id="17" name="Rectangle 16">
            <a:extLst>
              <a:ext uri="{FF2B5EF4-FFF2-40B4-BE49-F238E27FC236}">
                <a16:creationId xmlns:a16="http://schemas.microsoft.com/office/drawing/2014/main" id="{E3EB63EE-0DF7-494D-987F-E81B287D1622}"/>
              </a:ext>
            </a:extLst>
          </p:cNvPr>
          <p:cNvSpPr/>
          <p:nvPr/>
        </p:nvSpPr>
        <p:spPr>
          <a:xfrm>
            <a:off x="866031" y="141661"/>
            <a:ext cx="7100444" cy="485517"/>
          </a:xfrm>
          <a:prstGeom prst="rect">
            <a:avLst/>
          </a:prstGeom>
          <a:solidFill>
            <a:srgbClr val="1A329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atin typeface="Century Gothic" panose="020B0502020202020204" pitchFamily="34" charset="0"/>
              </a:rPr>
              <a:t>County Readiness Summary</a:t>
            </a:r>
          </a:p>
        </p:txBody>
      </p:sp>
      <p:sp>
        <p:nvSpPr>
          <p:cNvPr id="19" name="TextBox 18">
            <a:extLst>
              <a:ext uri="{FF2B5EF4-FFF2-40B4-BE49-F238E27FC236}">
                <a16:creationId xmlns:a16="http://schemas.microsoft.com/office/drawing/2014/main" id="{FE3E5231-A950-9B45-AB60-6CF57713A76F}"/>
              </a:ext>
            </a:extLst>
          </p:cNvPr>
          <p:cNvSpPr txBox="1"/>
          <p:nvPr/>
        </p:nvSpPr>
        <p:spPr>
          <a:xfrm>
            <a:off x="8089900" y="613698"/>
            <a:ext cx="3860800" cy="461665"/>
          </a:xfrm>
          <a:prstGeom prst="rect">
            <a:avLst/>
          </a:prstGeom>
          <a:noFill/>
        </p:spPr>
        <p:txBody>
          <a:bodyPr wrap="square" rtlCol="0">
            <a:spAutoFit/>
          </a:bodyPr>
          <a:lstStyle/>
          <a:p>
            <a:r>
              <a:rPr lang="en-US" sz="1200">
                <a:latin typeface="Century Gothic" panose="020B0502020202020204" pitchFamily="34" charset="0"/>
              </a:rPr>
              <a:t>Click the links below to view the detailed checklist for your county:</a:t>
            </a:r>
          </a:p>
        </p:txBody>
      </p:sp>
      <p:graphicFrame>
        <p:nvGraphicFramePr>
          <p:cNvPr id="20" name="Table 19">
            <a:extLst>
              <a:ext uri="{FF2B5EF4-FFF2-40B4-BE49-F238E27FC236}">
                <a16:creationId xmlns:a16="http://schemas.microsoft.com/office/drawing/2014/main" id="{6396604B-0156-EA4E-810C-B15D547D6D4F}"/>
              </a:ext>
            </a:extLst>
          </p:cNvPr>
          <p:cNvGraphicFramePr>
            <a:graphicFrameLocks noGrp="1"/>
          </p:cNvGraphicFramePr>
          <p:nvPr>
            <p:extLst>
              <p:ext uri="{D42A27DB-BD31-4B8C-83A1-F6EECF244321}">
                <p14:modId xmlns:p14="http://schemas.microsoft.com/office/powerpoint/2010/main" val="3342520214"/>
              </p:ext>
            </p:extLst>
          </p:nvPr>
        </p:nvGraphicFramePr>
        <p:xfrm>
          <a:off x="877946" y="5203793"/>
          <a:ext cx="7076231" cy="1529845"/>
        </p:xfrm>
        <a:graphic>
          <a:graphicData uri="http://schemas.openxmlformats.org/drawingml/2006/table">
            <a:tbl>
              <a:tblPr>
                <a:tableStyleId>{5C22544A-7EE6-4342-B048-85BDC9FD1C3A}</a:tableStyleId>
              </a:tblPr>
              <a:tblGrid>
                <a:gridCol w="459056">
                  <a:extLst>
                    <a:ext uri="{9D8B030D-6E8A-4147-A177-3AD203B41FA5}">
                      <a16:colId xmlns:a16="http://schemas.microsoft.com/office/drawing/2014/main" val="3804732768"/>
                    </a:ext>
                  </a:extLst>
                </a:gridCol>
                <a:gridCol w="2388900">
                  <a:extLst>
                    <a:ext uri="{9D8B030D-6E8A-4147-A177-3AD203B41FA5}">
                      <a16:colId xmlns:a16="http://schemas.microsoft.com/office/drawing/2014/main" val="2394051078"/>
                    </a:ext>
                  </a:extLst>
                </a:gridCol>
                <a:gridCol w="982414">
                  <a:extLst>
                    <a:ext uri="{9D8B030D-6E8A-4147-A177-3AD203B41FA5}">
                      <a16:colId xmlns:a16="http://schemas.microsoft.com/office/drawing/2014/main" val="3661682551"/>
                    </a:ext>
                  </a:extLst>
                </a:gridCol>
                <a:gridCol w="832695">
                  <a:extLst>
                    <a:ext uri="{9D8B030D-6E8A-4147-A177-3AD203B41FA5}">
                      <a16:colId xmlns:a16="http://schemas.microsoft.com/office/drawing/2014/main" val="2996937976"/>
                    </a:ext>
                  </a:extLst>
                </a:gridCol>
                <a:gridCol w="2413166">
                  <a:extLst>
                    <a:ext uri="{9D8B030D-6E8A-4147-A177-3AD203B41FA5}">
                      <a16:colId xmlns:a16="http://schemas.microsoft.com/office/drawing/2014/main" val="1775744893"/>
                    </a:ext>
                  </a:extLst>
                </a:gridCol>
              </a:tblGrid>
              <a:tr h="248883">
                <a:tc>
                  <a:txBody>
                    <a:bodyPr/>
                    <a:lstStyle/>
                    <a:p>
                      <a:pPr marL="0" marR="0" algn="ctr">
                        <a:lnSpc>
                          <a:spcPct val="107000"/>
                        </a:lnSpc>
                        <a:spcBef>
                          <a:spcPts val="0"/>
                        </a:spcBef>
                        <a:spcAft>
                          <a:spcPts val="800"/>
                        </a:spcAft>
                      </a:pPr>
                      <a:r>
                        <a:rPr lang="en-US" sz="900" b="1">
                          <a:solidFill>
                            <a:schemeClr val="bg1"/>
                          </a:solidFill>
                          <a:effectLst/>
                          <a:latin typeface="Century Gothic" panose="020B0502020202020204" pitchFamily="34" charset="0"/>
                        </a:rPr>
                        <a:t>No.</a:t>
                      </a:r>
                      <a:endParaRPr lang="en-US" sz="900" b="1">
                        <a:solidFill>
                          <a:schemeClr val="bg1"/>
                        </a:solidFill>
                        <a:effectLst/>
                        <a:latin typeface="Century Gothic" panose="020B0502020202020204" pitchFamily="34" charset="0"/>
                        <a:ea typeface="Calibri" panose="020F0502020204030204" pitchFamily="34" charset="0"/>
                        <a:cs typeface="Arial" panose="020B0604020202020204" pitchFamily="34" charset="0"/>
                      </a:endParaRPr>
                    </a:p>
                  </a:txBody>
                  <a:tcPr marL="45720" marR="45720" anchor="ctr">
                    <a:lnL w="1270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1270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1A3292"/>
                    </a:solidFill>
                  </a:tcPr>
                </a:tc>
                <a:tc>
                  <a:txBody>
                    <a:bodyPr/>
                    <a:lstStyle/>
                    <a:p>
                      <a:pPr marL="0" marR="0" algn="ctr">
                        <a:lnSpc>
                          <a:spcPct val="107000"/>
                        </a:lnSpc>
                        <a:spcBef>
                          <a:spcPts val="0"/>
                        </a:spcBef>
                        <a:spcAft>
                          <a:spcPts val="800"/>
                        </a:spcAft>
                      </a:pPr>
                      <a:r>
                        <a:rPr lang="en-US" sz="900" b="1">
                          <a:solidFill>
                            <a:schemeClr val="bg1"/>
                          </a:solidFill>
                          <a:effectLst/>
                          <a:latin typeface="Century Gothic" panose="020B0502020202020204" pitchFamily="34" charset="0"/>
                        </a:rPr>
                        <a:t>Summary</a:t>
                      </a:r>
                      <a:endParaRPr lang="en-US" sz="900" b="1">
                        <a:solidFill>
                          <a:schemeClr val="bg1"/>
                        </a:solidFill>
                        <a:effectLst/>
                        <a:latin typeface="Century Gothic" panose="020B0502020202020204" pitchFamily="34" charset="0"/>
                        <a:ea typeface="Calibri" panose="020F0502020204030204" pitchFamily="34" charset="0"/>
                        <a:cs typeface="Arial" panose="020B0604020202020204" pitchFamily="34" charset="0"/>
                      </a:endParaRPr>
                    </a:p>
                  </a:txBody>
                  <a:tcPr marL="45720" marR="457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1270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1A3292"/>
                    </a:solidFill>
                  </a:tcPr>
                </a:tc>
                <a:tc>
                  <a:txBody>
                    <a:bodyPr/>
                    <a:lstStyle/>
                    <a:p>
                      <a:pPr marL="0" marR="0" algn="ctr">
                        <a:lnSpc>
                          <a:spcPct val="107000"/>
                        </a:lnSpc>
                        <a:spcBef>
                          <a:spcPts val="0"/>
                        </a:spcBef>
                        <a:spcAft>
                          <a:spcPts val="800"/>
                        </a:spcAft>
                      </a:pPr>
                      <a:r>
                        <a:rPr lang="en-US" sz="900" b="1">
                          <a:solidFill>
                            <a:schemeClr val="bg1"/>
                          </a:solidFill>
                          <a:effectLst/>
                          <a:latin typeface="Century Gothic" panose="020B0502020202020204" pitchFamily="34" charset="0"/>
                        </a:rPr>
                        <a:t>Risk/Issue Level</a:t>
                      </a:r>
                      <a:endParaRPr lang="en-US" sz="900" b="1">
                        <a:solidFill>
                          <a:schemeClr val="bg1"/>
                        </a:solidFill>
                        <a:effectLst/>
                        <a:latin typeface="Century Gothic" panose="020B0502020202020204" pitchFamily="34" charset="0"/>
                        <a:ea typeface="Calibri" panose="020F0502020204030204" pitchFamily="34" charset="0"/>
                        <a:cs typeface="Arial" panose="020B0604020202020204" pitchFamily="34" charset="0"/>
                      </a:endParaRPr>
                    </a:p>
                  </a:txBody>
                  <a:tcPr marL="45720" marR="457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1270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1A3292"/>
                    </a:solidFill>
                  </a:tcPr>
                </a:tc>
                <a:tc>
                  <a:txBody>
                    <a:bodyPr/>
                    <a:lstStyle/>
                    <a:p>
                      <a:pPr marL="0" marR="0" algn="ctr">
                        <a:lnSpc>
                          <a:spcPct val="107000"/>
                        </a:lnSpc>
                        <a:spcBef>
                          <a:spcPts val="0"/>
                        </a:spcBef>
                        <a:spcAft>
                          <a:spcPts val="800"/>
                        </a:spcAft>
                      </a:pPr>
                      <a:r>
                        <a:rPr lang="en-US" sz="900" b="1">
                          <a:solidFill>
                            <a:schemeClr val="bg1"/>
                          </a:solidFill>
                          <a:effectLst/>
                          <a:latin typeface="Century Gothic" panose="020B0502020202020204" pitchFamily="34" charset="0"/>
                        </a:rPr>
                        <a:t>Due Date</a:t>
                      </a:r>
                      <a:endParaRPr lang="en-US" sz="900" b="1">
                        <a:solidFill>
                          <a:schemeClr val="bg1"/>
                        </a:solidFill>
                        <a:effectLst/>
                        <a:latin typeface="Century Gothic" panose="020B0502020202020204" pitchFamily="34" charset="0"/>
                        <a:ea typeface="Calibri" panose="020F0502020204030204" pitchFamily="34" charset="0"/>
                        <a:cs typeface="Arial" panose="020B0604020202020204" pitchFamily="34" charset="0"/>
                      </a:endParaRPr>
                    </a:p>
                  </a:txBody>
                  <a:tcPr marL="45720" marR="4572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1270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1A3292"/>
                    </a:solidFill>
                  </a:tcPr>
                </a:tc>
                <a:tc>
                  <a:txBody>
                    <a:bodyPr/>
                    <a:lstStyle/>
                    <a:p>
                      <a:pPr marL="0" marR="0" algn="ctr">
                        <a:lnSpc>
                          <a:spcPct val="107000"/>
                        </a:lnSpc>
                        <a:spcBef>
                          <a:spcPts val="0"/>
                        </a:spcBef>
                        <a:spcAft>
                          <a:spcPts val="800"/>
                        </a:spcAft>
                      </a:pPr>
                      <a:r>
                        <a:rPr lang="en-US" sz="900" b="1">
                          <a:solidFill>
                            <a:schemeClr val="bg1"/>
                          </a:solidFill>
                          <a:effectLst/>
                          <a:latin typeface="Century Gothic" panose="020B0502020202020204" pitchFamily="34" charset="0"/>
                        </a:rPr>
                        <a:t>Remediation Plan</a:t>
                      </a:r>
                      <a:endParaRPr lang="en-US" sz="900" b="1">
                        <a:solidFill>
                          <a:schemeClr val="bg1"/>
                        </a:solidFill>
                        <a:effectLst/>
                        <a:latin typeface="Century Gothic" panose="020B0502020202020204" pitchFamily="34" charset="0"/>
                        <a:ea typeface="Calibri" panose="020F0502020204030204" pitchFamily="34" charset="0"/>
                        <a:cs typeface="Arial" panose="020B0604020202020204" pitchFamily="34" charset="0"/>
                      </a:endParaRPr>
                    </a:p>
                  </a:txBody>
                  <a:tcPr marL="45720" marR="45720" anchor="ctr">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1270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1A3292"/>
                    </a:solidFill>
                  </a:tcPr>
                </a:tc>
                <a:extLst>
                  <a:ext uri="{0D108BD9-81ED-4DB2-BD59-A6C34878D82A}">
                    <a16:rowId xmlns:a16="http://schemas.microsoft.com/office/drawing/2014/main" val="1549301345"/>
                  </a:ext>
                </a:extLst>
              </a:tr>
              <a:tr h="343863">
                <a:tc>
                  <a:txBody>
                    <a:bodyPr/>
                    <a:lstStyle/>
                    <a:p>
                      <a:pPr marL="0" marR="0" algn="ctr">
                        <a:lnSpc>
                          <a:spcPct val="107000"/>
                        </a:lnSpc>
                        <a:spcBef>
                          <a:spcPts val="0"/>
                        </a:spcBef>
                        <a:spcAft>
                          <a:spcPts val="800"/>
                        </a:spcAft>
                      </a:pPr>
                      <a:endParaRPr lang="en-US" sz="900">
                        <a:solidFill>
                          <a:srgbClr val="262626"/>
                        </a:solidFill>
                        <a:effectLst/>
                        <a:latin typeface="Century Gothic" panose="020B0502020202020204" pitchFamily="34" charset="0"/>
                        <a:ea typeface="Calibri" panose="020F0502020204030204" pitchFamily="34" charset="0"/>
                        <a:cs typeface="Arial" panose="020B0604020202020204" pitchFamily="34" charset="0"/>
                      </a:endParaRPr>
                    </a:p>
                  </a:txBody>
                  <a:tcPr marL="45720" marR="45720">
                    <a:lnL w="1270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FAFAFA"/>
                    </a:solidFill>
                  </a:tcPr>
                </a:tc>
                <a:tc>
                  <a:txBody>
                    <a:bodyPr/>
                    <a:lstStyle/>
                    <a:p>
                      <a:pPr marL="0" marR="0">
                        <a:lnSpc>
                          <a:spcPct val="107000"/>
                        </a:lnSpc>
                        <a:spcBef>
                          <a:spcPts val="0"/>
                        </a:spcBef>
                        <a:spcAft>
                          <a:spcPts val="800"/>
                        </a:spcAft>
                      </a:pPr>
                      <a:endParaRPr lang="en-US" sz="900">
                        <a:solidFill>
                          <a:srgbClr val="262626"/>
                        </a:solidFill>
                        <a:effectLst/>
                        <a:latin typeface="Century Gothic" panose="020B0502020202020204" pitchFamily="34" charset="0"/>
                        <a:ea typeface="Calibri" panose="020F0502020204030204" pitchFamily="34" charset="0"/>
                        <a:cs typeface="Arial" panose="020B0604020202020204" pitchFamily="34" charset="0"/>
                      </a:endParaRPr>
                    </a:p>
                  </a:txBody>
                  <a:tcPr marL="45720" marR="45720">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FAFAFA"/>
                    </a:solidFill>
                  </a:tcPr>
                </a:tc>
                <a:tc>
                  <a:txBody>
                    <a:bodyPr/>
                    <a:lstStyle/>
                    <a:p>
                      <a:pPr marL="0" marR="0" algn="ctr">
                        <a:lnSpc>
                          <a:spcPct val="107000"/>
                        </a:lnSpc>
                        <a:spcBef>
                          <a:spcPts val="0"/>
                        </a:spcBef>
                        <a:spcAft>
                          <a:spcPts val="800"/>
                        </a:spcAft>
                      </a:pPr>
                      <a:endParaRPr lang="en-US" sz="900">
                        <a:solidFill>
                          <a:srgbClr val="262626"/>
                        </a:solidFill>
                        <a:effectLst/>
                        <a:latin typeface="Century Gothic" panose="020B0502020202020204" pitchFamily="34" charset="0"/>
                        <a:ea typeface="Calibri" panose="020F0502020204030204" pitchFamily="34" charset="0"/>
                        <a:cs typeface="Arial" panose="020B0604020202020204" pitchFamily="34" charset="0"/>
                      </a:endParaRPr>
                    </a:p>
                  </a:txBody>
                  <a:tcPr marL="45720" marR="45720">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FAFAFA"/>
                    </a:solidFill>
                  </a:tcPr>
                </a:tc>
                <a:tc>
                  <a:txBody>
                    <a:bodyPr/>
                    <a:lstStyle/>
                    <a:p>
                      <a:pPr marL="0" marR="0" algn="ctr">
                        <a:lnSpc>
                          <a:spcPct val="107000"/>
                        </a:lnSpc>
                        <a:spcBef>
                          <a:spcPts val="0"/>
                        </a:spcBef>
                        <a:spcAft>
                          <a:spcPts val="800"/>
                        </a:spcAft>
                      </a:pPr>
                      <a:endParaRPr lang="en-US" sz="900">
                        <a:solidFill>
                          <a:srgbClr val="262626"/>
                        </a:solidFill>
                        <a:effectLst/>
                        <a:latin typeface="Century Gothic" panose="020B0502020202020204" pitchFamily="34" charset="0"/>
                        <a:ea typeface="Calibri" panose="020F0502020204030204" pitchFamily="34" charset="0"/>
                        <a:cs typeface="Arial" panose="020B0604020202020204" pitchFamily="34" charset="0"/>
                      </a:endParaRPr>
                    </a:p>
                  </a:txBody>
                  <a:tcPr marL="45720" marR="45720">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FAFAFA"/>
                    </a:solidFill>
                  </a:tcPr>
                </a:tc>
                <a:tc>
                  <a:txBody>
                    <a:bodyPr/>
                    <a:lstStyle/>
                    <a:p>
                      <a:pPr marL="0" marR="0">
                        <a:lnSpc>
                          <a:spcPct val="107000"/>
                        </a:lnSpc>
                        <a:spcBef>
                          <a:spcPts val="0"/>
                        </a:spcBef>
                        <a:spcAft>
                          <a:spcPts val="800"/>
                        </a:spcAft>
                      </a:pPr>
                      <a:endParaRPr lang="en-US" sz="900">
                        <a:solidFill>
                          <a:srgbClr val="262626"/>
                        </a:solidFill>
                        <a:effectLst/>
                        <a:latin typeface="Century Gothic" panose="020B0502020202020204" pitchFamily="34" charset="0"/>
                        <a:ea typeface="Calibri" panose="020F0502020204030204" pitchFamily="34" charset="0"/>
                        <a:cs typeface="Arial" panose="020B0604020202020204" pitchFamily="34" charset="0"/>
                      </a:endParaRPr>
                    </a:p>
                  </a:txBody>
                  <a:tcPr marL="45720" marR="45720">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FAFAFA"/>
                    </a:solidFill>
                  </a:tcPr>
                </a:tc>
                <a:extLst>
                  <a:ext uri="{0D108BD9-81ED-4DB2-BD59-A6C34878D82A}">
                    <a16:rowId xmlns:a16="http://schemas.microsoft.com/office/drawing/2014/main" val="1018084130"/>
                  </a:ext>
                </a:extLst>
              </a:tr>
              <a:tr h="343863">
                <a:tc>
                  <a:txBody>
                    <a:bodyPr/>
                    <a:lstStyle/>
                    <a:p>
                      <a:pPr marL="0" marR="0" algn="ctr">
                        <a:lnSpc>
                          <a:spcPct val="107000"/>
                        </a:lnSpc>
                        <a:spcBef>
                          <a:spcPts val="0"/>
                        </a:spcBef>
                        <a:spcAft>
                          <a:spcPts val="800"/>
                        </a:spcAft>
                      </a:pPr>
                      <a:endParaRPr lang="en-US" sz="900">
                        <a:solidFill>
                          <a:srgbClr val="262626"/>
                        </a:solidFill>
                        <a:effectLst/>
                        <a:latin typeface="Century Gothic" panose="020B0502020202020204" pitchFamily="34" charset="0"/>
                        <a:ea typeface="Calibri" panose="020F0502020204030204" pitchFamily="34" charset="0"/>
                        <a:cs typeface="Arial" panose="020B0604020202020204" pitchFamily="34" charset="0"/>
                      </a:endParaRPr>
                    </a:p>
                  </a:txBody>
                  <a:tcPr marL="45720" marR="45720">
                    <a:lnL w="1270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FAFAFA"/>
                    </a:solidFill>
                  </a:tcPr>
                </a:tc>
                <a:tc>
                  <a:txBody>
                    <a:bodyPr/>
                    <a:lstStyle/>
                    <a:p>
                      <a:pPr marL="0" marR="0">
                        <a:lnSpc>
                          <a:spcPct val="107000"/>
                        </a:lnSpc>
                        <a:spcBef>
                          <a:spcPts val="0"/>
                        </a:spcBef>
                        <a:spcAft>
                          <a:spcPts val="800"/>
                        </a:spcAft>
                      </a:pPr>
                      <a:endParaRPr lang="en-US" sz="900">
                        <a:solidFill>
                          <a:srgbClr val="262626"/>
                        </a:solidFill>
                        <a:effectLst/>
                        <a:latin typeface="Century Gothic" panose="020B0502020202020204" pitchFamily="34" charset="0"/>
                        <a:ea typeface="Calibri" panose="020F0502020204030204" pitchFamily="34" charset="0"/>
                        <a:cs typeface="Arial" panose="020B0604020202020204" pitchFamily="34" charset="0"/>
                      </a:endParaRPr>
                    </a:p>
                  </a:txBody>
                  <a:tcPr marL="45720" marR="45720">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FAFAFA"/>
                    </a:solidFill>
                  </a:tcPr>
                </a:tc>
                <a:tc>
                  <a:txBody>
                    <a:bodyPr/>
                    <a:lstStyle/>
                    <a:p>
                      <a:pPr marL="0" marR="0" algn="ctr">
                        <a:lnSpc>
                          <a:spcPct val="107000"/>
                        </a:lnSpc>
                        <a:spcBef>
                          <a:spcPts val="0"/>
                        </a:spcBef>
                        <a:spcAft>
                          <a:spcPts val="800"/>
                        </a:spcAft>
                      </a:pPr>
                      <a:endParaRPr lang="en-US" sz="900">
                        <a:solidFill>
                          <a:srgbClr val="262626"/>
                        </a:solidFill>
                        <a:effectLst/>
                        <a:latin typeface="Century Gothic" panose="020B0502020202020204" pitchFamily="34" charset="0"/>
                        <a:ea typeface="Calibri" panose="020F0502020204030204" pitchFamily="34" charset="0"/>
                        <a:cs typeface="Arial" panose="020B0604020202020204" pitchFamily="34" charset="0"/>
                      </a:endParaRPr>
                    </a:p>
                  </a:txBody>
                  <a:tcPr marL="45720" marR="45720">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FAFAFA"/>
                    </a:solidFill>
                  </a:tcPr>
                </a:tc>
                <a:tc>
                  <a:txBody>
                    <a:bodyPr/>
                    <a:lstStyle/>
                    <a:p>
                      <a:pPr marL="0" marR="0" algn="ctr">
                        <a:lnSpc>
                          <a:spcPct val="107000"/>
                        </a:lnSpc>
                        <a:spcBef>
                          <a:spcPts val="0"/>
                        </a:spcBef>
                        <a:spcAft>
                          <a:spcPts val="800"/>
                        </a:spcAft>
                      </a:pPr>
                      <a:endParaRPr lang="en-US" sz="900">
                        <a:solidFill>
                          <a:srgbClr val="262626"/>
                        </a:solidFill>
                        <a:effectLst/>
                        <a:latin typeface="Century Gothic" panose="020B0502020202020204" pitchFamily="34" charset="0"/>
                        <a:ea typeface="Calibri" panose="020F0502020204030204" pitchFamily="34" charset="0"/>
                        <a:cs typeface="Arial" panose="020B0604020202020204" pitchFamily="34" charset="0"/>
                      </a:endParaRPr>
                    </a:p>
                  </a:txBody>
                  <a:tcPr marL="45720" marR="45720">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FAFAFA"/>
                    </a:solidFill>
                  </a:tcPr>
                </a:tc>
                <a:tc>
                  <a:txBody>
                    <a:bodyPr/>
                    <a:lstStyle/>
                    <a:p>
                      <a:pPr marL="0" marR="0">
                        <a:lnSpc>
                          <a:spcPct val="107000"/>
                        </a:lnSpc>
                        <a:spcBef>
                          <a:spcPts val="0"/>
                        </a:spcBef>
                        <a:spcAft>
                          <a:spcPts val="800"/>
                        </a:spcAft>
                      </a:pPr>
                      <a:endParaRPr lang="en-US" sz="900">
                        <a:solidFill>
                          <a:srgbClr val="262626"/>
                        </a:solidFill>
                        <a:effectLst/>
                        <a:latin typeface="Century Gothic" panose="020B0502020202020204" pitchFamily="34" charset="0"/>
                        <a:ea typeface="Calibri" panose="020F0502020204030204" pitchFamily="34" charset="0"/>
                        <a:cs typeface="Arial" panose="020B0604020202020204" pitchFamily="34" charset="0"/>
                      </a:endParaRPr>
                    </a:p>
                  </a:txBody>
                  <a:tcPr marL="45720" marR="45720">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FAFAFA"/>
                    </a:solidFill>
                  </a:tcPr>
                </a:tc>
                <a:extLst>
                  <a:ext uri="{0D108BD9-81ED-4DB2-BD59-A6C34878D82A}">
                    <a16:rowId xmlns:a16="http://schemas.microsoft.com/office/drawing/2014/main" val="3874537928"/>
                  </a:ext>
                </a:extLst>
              </a:tr>
              <a:tr h="343863">
                <a:tc>
                  <a:txBody>
                    <a:bodyPr/>
                    <a:lstStyle/>
                    <a:p>
                      <a:pPr marL="0" marR="0" algn="ctr">
                        <a:lnSpc>
                          <a:spcPct val="107000"/>
                        </a:lnSpc>
                        <a:spcBef>
                          <a:spcPts val="0"/>
                        </a:spcBef>
                        <a:spcAft>
                          <a:spcPts val="800"/>
                        </a:spcAft>
                      </a:pPr>
                      <a:endParaRPr lang="en-US" sz="900">
                        <a:solidFill>
                          <a:srgbClr val="262626"/>
                        </a:solidFill>
                        <a:effectLst/>
                        <a:latin typeface="Century Gothic" panose="020B0502020202020204" pitchFamily="34" charset="0"/>
                        <a:ea typeface="Calibri" panose="020F0502020204030204" pitchFamily="34" charset="0"/>
                        <a:cs typeface="Arial" panose="020B0604020202020204" pitchFamily="34" charset="0"/>
                      </a:endParaRPr>
                    </a:p>
                  </a:txBody>
                  <a:tcPr marL="45720" marR="45720">
                    <a:lnL w="1270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FAFAFA"/>
                    </a:solidFill>
                  </a:tcPr>
                </a:tc>
                <a:tc>
                  <a:txBody>
                    <a:bodyPr/>
                    <a:lstStyle/>
                    <a:p>
                      <a:pPr marL="0" marR="0">
                        <a:lnSpc>
                          <a:spcPct val="107000"/>
                        </a:lnSpc>
                        <a:spcBef>
                          <a:spcPts val="0"/>
                        </a:spcBef>
                        <a:spcAft>
                          <a:spcPts val="800"/>
                        </a:spcAft>
                      </a:pPr>
                      <a:endParaRPr lang="en-US" sz="900">
                        <a:solidFill>
                          <a:srgbClr val="262626"/>
                        </a:solidFill>
                        <a:effectLst/>
                        <a:latin typeface="Century Gothic" panose="020B0502020202020204" pitchFamily="34" charset="0"/>
                        <a:ea typeface="Calibri" panose="020F0502020204030204" pitchFamily="34" charset="0"/>
                        <a:cs typeface="Arial" panose="020B0604020202020204" pitchFamily="34" charset="0"/>
                      </a:endParaRPr>
                    </a:p>
                  </a:txBody>
                  <a:tcPr marL="45720" marR="45720">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FAFAFA"/>
                    </a:solidFill>
                  </a:tcPr>
                </a:tc>
                <a:tc>
                  <a:txBody>
                    <a:bodyPr/>
                    <a:lstStyle/>
                    <a:p>
                      <a:pPr marL="0" marR="0" algn="ctr">
                        <a:lnSpc>
                          <a:spcPct val="107000"/>
                        </a:lnSpc>
                        <a:spcBef>
                          <a:spcPts val="0"/>
                        </a:spcBef>
                        <a:spcAft>
                          <a:spcPts val="800"/>
                        </a:spcAft>
                      </a:pPr>
                      <a:endParaRPr lang="en-US" sz="900">
                        <a:solidFill>
                          <a:srgbClr val="262626"/>
                        </a:solidFill>
                        <a:effectLst/>
                        <a:latin typeface="Century Gothic" panose="020B0502020202020204" pitchFamily="34" charset="0"/>
                        <a:ea typeface="Calibri" panose="020F0502020204030204" pitchFamily="34" charset="0"/>
                        <a:cs typeface="Arial" panose="020B0604020202020204" pitchFamily="34" charset="0"/>
                      </a:endParaRPr>
                    </a:p>
                  </a:txBody>
                  <a:tcPr marL="45720" marR="45720">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FAFAFA"/>
                    </a:solidFill>
                  </a:tcPr>
                </a:tc>
                <a:tc>
                  <a:txBody>
                    <a:bodyPr/>
                    <a:lstStyle/>
                    <a:p>
                      <a:pPr marL="0" marR="0" algn="ctr">
                        <a:lnSpc>
                          <a:spcPct val="107000"/>
                        </a:lnSpc>
                        <a:spcBef>
                          <a:spcPts val="0"/>
                        </a:spcBef>
                        <a:spcAft>
                          <a:spcPts val="800"/>
                        </a:spcAft>
                      </a:pPr>
                      <a:endParaRPr lang="en-US" sz="900">
                        <a:solidFill>
                          <a:srgbClr val="262626"/>
                        </a:solidFill>
                        <a:effectLst/>
                        <a:latin typeface="Century Gothic" panose="020B0502020202020204" pitchFamily="34" charset="0"/>
                        <a:ea typeface="Calibri" panose="020F0502020204030204" pitchFamily="34" charset="0"/>
                        <a:cs typeface="Arial" panose="020B0604020202020204" pitchFamily="34" charset="0"/>
                      </a:endParaRPr>
                    </a:p>
                  </a:txBody>
                  <a:tcPr marL="45720" marR="45720">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FAFAFA"/>
                    </a:solidFill>
                  </a:tcPr>
                </a:tc>
                <a:tc>
                  <a:txBody>
                    <a:bodyPr/>
                    <a:lstStyle/>
                    <a:p>
                      <a:pPr marL="0" marR="0">
                        <a:lnSpc>
                          <a:spcPct val="107000"/>
                        </a:lnSpc>
                        <a:spcBef>
                          <a:spcPts val="0"/>
                        </a:spcBef>
                        <a:spcAft>
                          <a:spcPts val="800"/>
                        </a:spcAft>
                      </a:pPr>
                      <a:endParaRPr lang="en-US" sz="900">
                        <a:solidFill>
                          <a:srgbClr val="262626"/>
                        </a:solidFill>
                        <a:effectLst/>
                        <a:latin typeface="Century Gothic" panose="020B0502020202020204" pitchFamily="34" charset="0"/>
                        <a:ea typeface="Calibri" panose="020F0502020204030204" pitchFamily="34" charset="0"/>
                        <a:cs typeface="Arial" panose="020B0604020202020204" pitchFamily="34" charset="0"/>
                      </a:endParaRPr>
                    </a:p>
                  </a:txBody>
                  <a:tcPr marL="45720" marR="45720">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FAFAFA"/>
                    </a:solidFill>
                  </a:tcPr>
                </a:tc>
                <a:extLst>
                  <a:ext uri="{0D108BD9-81ED-4DB2-BD59-A6C34878D82A}">
                    <a16:rowId xmlns:a16="http://schemas.microsoft.com/office/drawing/2014/main" val="2772229799"/>
                  </a:ext>
                </a:extLst>
              </a:tr>
              <a:tr h="249373">
                <a:tc gridSpan="5">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en-US" sz="900">
                          <a:solidFill>
                            <a:srgbClr val="262626"/>
                          </a:solidFill>
                          <a:effectLst/>
                          <a:latin typeface="Century Gothic" panose="020B0502020202020204" pitchFamily="34" charset="0"/>
                          <a:ea typeface="Calibri" panose="020F0502020204030204" pitchFamily="34" charset="0"/>
                          <a:cs typeface="Arial" panose="020B0604020202020204" pitchFamily="34" charset="0"/>
                        </a:rPr>
                        <a:t>*There are no Issues and Risks as of June 2021.</a:t>
                      </a:r>
                    </a:p>
                  </a:txBody>
                  <a:tcPr marL="45720" marR="45720">
                    <a:lnL w="1270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12700" cap="flat" cmpd="sng" algn="ctr">
                      <a:solidFill>
                        <a:srgbClr val="1A3292"/>
                      </a:solidFill>
                      <a:prstDash val="solid"/>
                      <a:round/>
                      <a:headEnd type="none" w="med" len="med"/>
                      <a:tailEnd type="none" w="med" len="med"/>
                    </a:lnB>
                    <a:noFill/>
                  </a:tcPr>
                </a:tc>
                <a:tc hMerge="1">
                  <a:txBody>
                    <a:bodyPr/>
                    <a:lstStyle/>
                    <a:p>
                      <a:pPr marL="0" marR="0">
                        <a:lnSpc>
                          <a:spcPct val="107000"/>
                        </a:lnSpc>
                        <a:spcBef>
                          <a:spcPts val="0"/>
                        </a:spcBef>
                        <a:spcAft>
                          <a:spcPts val="800"/>
                        </a:spcAft>
                      </a:pPr>
                      <a:endParaRPr lang="en-US" sz="900">
                        <a:solidFill>
                          <a:srgbClr val="262626"/>
                        </a:solidFill>
                        <a:effectLst/>
                        <a:latin typeface="Century Gothic" panose="020B0502020202020204" pitchFamily="34" charset="0"/>
                        <a:ea typeface="Calibri" panose="020F0502020204030204" pitchFamily="34" charset="0"/>
                        <a:cs typeface="Arial" panose="020B0604020202020204" pitchFamily="34" charset="0"/>
                      </a:endParaRPr>
                    </a:p>
                  </a:txBody>
                  <a:tcPr marL="45720" marR="45720">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12700" cap="flat" cmpd="sng" algn="ctr">
                      <a:solidFill>
                        <a:srgbClr val="1A3292"/>
                      </a:solidFill>
                      <a:prstDash val="solid"/>
                      <a:round/>
                      <a:headEnd type="none" w="med" len="med"/>
                      <a:tailEnd type="none" w="med" len="med"/>
                    </a:lnB>
                    <a:solidFill>
                      <a:srgbClr val="FAFAFA"/>
                    </a:solidFill>
                  </a:tcPr>
                </a:tc>
                <a:tc hMerge="1">
                  <a:txBody>
                    <a:bodyPr/>
                    <a:lstStyle/>
                    <a:p>
                      <a:pPr marL="0" marR="0" algn="ctr">
                        <a:lnSpc>
                          <a:spcPct val="107000"/>
                        </a:lnSpc>
                        <a:spcBef>
                          <a:spcPts val="0"/>
                        </a:spcBef>
                        <a:spcAft>
                          <a:spcPts val="800"/>
                        </a:spcAft>
                      </a:pPr>
                      <a:endParaRPr lang="en-US" sz="900">
                        <a:solidFill>
                          <a:srgbClr val="262626"/>
                        </a:solidFill>
                        <a:effectLst/>
                        <a:latin typeface="Century Gothic" panose="020B0502020202020204" pitchFamily="34" charset="0"/>
                        <a:ea typeface="Calibri" panose="020F0502020204030204" pitchFamily="34" charset="0"/>
                        <a:cs typeface="Arial" panose="020B0604020202020204" pitchFamily="34" charset="0"/>
                      </a:endParaRPr>
                    </a:p>
                  </a:txBody>
                  <a:tcPr marL="45720" marR="45720">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12700" cap="flat" cmpd="sng" algn="ctr">
                      <a:solidFill>
                        <a:srgbClr val="1A3292"/>
                      </a:solidFill>
                      <a:prstDash val="solid"/>
                      <a:round/>
                      <a:headEnd type="none" w="med" len="med"/>
                      <a:tailEnd type="none" w="med" len="med"/>
                    </a:lnB>
                    <a:solidFill>
                      <a:srgbClr val="FAFAFA"/>
                    </a:solidFill>
                  </a:tcPr>
                </a:tc>
                <a:tc hMerge="1">
                  <a:txBody>
                    <a:bodyPr/>
                    <a:lstStyle/>
                    <a:p>
                      <a:pPr marL="0" marR="0" algn="ctr">
                        <a:lnSpc>
                          <a:spcPct val="107000"/>
                        </a:lnSpc>
                        <a:spcBef>
                          <a:spcPts val="0"/>
                        </a:spcBef>
                        <a:spcAft>
                          <a:spcPts val="800"/>
                        </a:spcAft>
                      </a:pPr>
                      <a:endParaRPr lang="en-US" sz="900">
                        <a:solidFill>
                          <a:srgbClr val="262626"/>
                        </a:solidFill>
                        <a:effectLst/>
                        <a:latin typeface="Century Gothic" panose="020B0502020202020204" pitchFamily="34" charset="0"/>
                        <a:ea typeface="Calibri" panose="020F0502020204030204" pitchFamily="34" charset="0"/>
                        <a:cs typeface="Arial" panose="020B0604020202020204" pitchFamily="34" charset="0"/>
                      </a:endParaRPr>
                    </a:p>
                  </a:txBody>
                  <a:tcPr marL="45720" marR="45720">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12700" cap="flat" cmpd="sng" algn="ctr">
                      <a:solidFill>
                        <a:srgbClr val="1A3292"/>
                      </a:solidFill>
                      <a:prstDash val="solid"/>
                      <a:round/>
                      <a:headEnd type="none" w="med" len="med"/>
                      <a:tailEnd type="none" w="med" len="med"/>
                    </a:lnB>
                    <a:solidFill>
                      <a:srgbClr val="FAFAFA"/>
                    </a:solidFill>
                  </a:tcPr>
                </a:tc>
                <a:tc hMerge="1">
                  <a:txBody>
                    <a:bodyPr/>
                    <a:lstStyle/>
                    <a:p>
                      <a:pPr marL="0" marR="0">
                        <a:lnSpc>
                          <a:spcPct val="107000"/>
                        </a:lnSpc>
                        <a:spcBef>
                          <a:spcPts val="0"/>
                        </a:spcBef>
                        <a:spcAft>
                          <a:spcPts val="800"/>
                        </a:spcAft>
                      </a:pPr>
                      <a:endParaRPr lang="en-US" sz="900">
                        <a:solidFill>
                          <a:srgbClr val="262626"/>
                        </a:solidFill>
                        <a:effectLst/>
                        <a:latin typeface="Century Gothic" panose="020B0502020202020204" pitchFamily="34" charset="0"/>
                        <a:ea typeface="Calibri" panose="020F0502020204030204" pitchFamily="34" charset="0"/>
                        <a:cs typeface="Arial" panose="020B0604020202020204" pitchFamily="34" charset="0"/>
                      </a:endParaRPr>
                    </a:p>
                  </a:txBody>
                  <a:tcPr marL="45720" marR="45720">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12700" cap="flat" cmpd="sng" algn="ctr">
                      <a:solidFill>
                        <a:srgbClr val="1A3292"/>
                      </a:solidFill>
                      <a:prstDash val="solid"/>
                      <a:round/>
                      <a:headEnd type="none" w="med" len="med"/>
                      <a:tailEnd type="none" w="med" len="med"/>
                    </a:lnB>
                    <a:solidFill>
                      <a:srgbClr val="FAFAFA"/>
                    </a:solidFill>
                  </a:tcPr>
                </a:tc>
                <a:extLst>
                  <a:ext uri="{0D108BD9-81ED-4DB2-BD59-A6C34878D82A}">
                    <a16:rowId xmlns:a16="http://schemas.microsoft.com/office/drawing/2014/main" val="2663405099"/>
                  </a:ext>
                </a:extLst>
              </a:tr>
            </a:tbl>
          </a:graphicData>
        </a:graphic>
      </p:graphicFrame>
      <p:sp>
        <p:nvSpPr>
          <p:cNvPr id="7" name="TextBox 6">
            <a:extLst>
              <a:ext uri="{FF2B5EF4-FFF2-40B4-BE49-F238E27FC236}">
                <a16:creationId xmlns:a16="http://schemas.microsoft.com/office/drawing/2014/main" id="{7752E913-491F-4698-B735-0CE9E07B49B7}"/>
              </a:ext>
            </a:extLst>
          </p:cNvPr>
          <p:cNvSpPr txBox="1"/>
          <p:nvPr/>
        </p:nvSpPr>
        <p:spPr>
          <a:xfrm>
            <a:off x="9847385" y="5837260"/>
            <a:ext cx="2103315" cy="253916"/>
          </a:xfrm>
          <a:prstGeom prst="rect">
            <a:avLst/>
          </a:prstGeom>
          <a:noFill/>
        </p:spPr>
        <p:txBody>
          <a:bodyPr wrap="square" rtlCol="0">
            <a:spAutoFit/>
          </a:bodyPr>
          <a:lstStyle/>
          <a:p>
            <a:r>
              <a:rPr lang="en-US" sz="1000">
                <a:solidFill>
                  <a:srgbClr val="1A3292"/>
                </a:solidFill>
                <a:effectLst/>
                <a:latin typeface="Century Gothic" panose="020B0502020202020204" pitchFamily="34" charset="0"/>
                <a:ea typeface="Calibri" panose="020F0502020204030204" pitchFamily="34" charset="0"/>
                <a:cs typeface="Arial" panose="020B0604020202020204" pitchFamily="34" charset="0"/>
              </a:rPr>
              <a:t>*Web Portal access is required</a:t>
            </a:r>
            <a:endParaRPr lang="en-US" sz="1400">
              <a:latin typeface="Century Gothic" panose="020B0502020202020204" pitchFamily="34" charset="0"/>
            </a:endParaRPr>
          </a:p>
        </p:txBody>
      </p:sp>
    </p:spTree>
    <p:extLst>
      <p:ext uri="{BB962C8B-B14F-4D97-AF65-F5344CB8AC3E}">
        <p14:creationId xmlns:p14="http://schemas.microsoft.com/office/powerpoint/2010/main" val="2802853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35B90711-A36F-4731-929F-EFF0052163D2}"/>
              </a:ext>
            </a:extLst>
          </p:cNvPr>
          <p:cNvGraphicFramePr>
            <a:graphicFrameLocks noGrp="1"/>
          </p:cNvGraphicFramePr>
          <p:nvPr>
            <p:extLst>
              <p:ext uri="{D42A27DB-BD31-4B8C-83A1-F6EECF244321}">
                <p14:modId xmlns:p14="http://schemas.microsoft.com/office/powerpoint/2010/main" val="1017206382"/>
              </p:ext>
            </p:extLst>
          </p:nvPr>
        </p:nvGraphicFramePr>
        <p:xfrm>
          <a:off x="659685" y="0"/>
          <a:ext cx="11532315" cy="6851276"/>
        </p:xfrm>
        <a:graphic>
          <a:graphicData uri="http://schemas.openxmlformats.org/drawingml/2006/table">
            <a:tbl>
              <a:tblPr firstRow="1" bandRow="1">
                <a:tableStyleId>{5C22544A-7EE6-4342-B048-85BDC9FD1C3A}</a:tableStyleId>
              </a:tblPr>
              <a:tblGrid>
                <a:gridCol w="3844105">
                  <a:extLst>
                    <a:ext uri="{9D8B030D-6E8A-4147-A177-3AD203B41FA5}">
                      <a16:colId xmlns:a16="http://schemas.microsoft.com/office/drawing/2014/main" val="1195697146"/>
                    </a:ext>
                  </a:extLst>
                </a:gridCol>
                <a:gridCol w="3844105">
                  <a:extLst>
                    <a:ext uri="{9D8B030D-6E8A-4147-A177-3AD203B41FA5}">
                      <a16:colId xmlns:a16="http://schemas.microsoft.com/office/drawing/2014/main" val="2501798998"/>
                    </a:ext>
                  </a:extLst>
                </a:gridCol>
                <a:gridCol w="3844105">
                  <a:extLst>
                    <a:ext uri="{9D8B030D-6E8A-4147-A177-3AD203B41FA5}">
                      <a16:colId xmlns:a16="http://schemas.microsoft.com/office/drawing/2014/main" val="4001701284"/>
                    </a:ext>
                  </a:extLst>
                </a:gridCol>
              </a:tblGrid>
              <a:tr h="6851276">
                <a:tc>
                  <a:txBody>
                    <a:bodyPr/>
                    <a:lstStyle/>
                    <a:p>
                      <a:endParaRPr lang="en-US"/>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endParaRPr lang="en-US"/>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endParaRPr lang="en-US"/>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1537693665"/>
                  </a:ext>
                </a:extLst>
              </a:tr>
            </a:tbl>
          </a:graphicData>
        </a:graphic>
      </p:graphicFrame>
      <p:sp>
        <p:nvSpPr>
          <p:cNvPr id="11" name="TextBox 10">
            <a:extLst>
              <a:ext uri="{FF2B5EF4-FFF2-40B4-BE49-F238E27FC236}">
                <a16:creationId xmlns:a16="http://schemas.microsoft.com/office/drawing/2014/main" id="{B4E635DA-15B5-FF4B-A540-883520392117}"/>
              </a:ext>
            </a:extLst>
          </p:cNvPr>
          <p:cNvSpPr txBox="1"/>
          <p:nvPr/>
        </p:nvSpPr>
        <p:spPr>
          <a:xfrm>
            <a:off x="831967" y="8549"/>
            <a:ext cx="2396810" cy="338554"/>
          </a:xfrm>
          <a:prstGeom prst="rect">
            <a:avLst/>
          </a:prstGeom>
          <a:noFill/>
        </p:spPr>
        <p:txBody>
          <a:bodyPr wrap="square" rtlCol="0">
            <a:spAutoFit/>
          </a:bodyPr>
          <a:lstStyle/>
          <a:p>
            <a:r>
              <a:rPr lang="en-US" sz="1600">
                <a:solidFill>
                  <a:srgbClr val="1A3292"/>
                </a:solidFill>
                <a:latin typeface="Century Gothic" panose="020B0502020202020204" pitchFamily="34" charset="0"/>
              </a:rPr>
              <a:t>Application Readiness</a:t>
            </a:r>
          </a:p>
        </p:txBody>
      </p:sp>
      <p:sp>
        <p:nvSpPr>
          <p:cNvPr id="14" name="TextBox 13">
            <a:extLst>
              <a:ext uri="{FF2B5EF4-FFF2-40B4-BE49-F238E27FC236}">
                <a16:creationId xmlns:a16="http://schemas.microsoft.com/office/drawing/2014/main" id="{5D290CBD-4C33-7D48-A706-D930480CC609}"/>
              </a:ext>
            </a:extLst>
          </p:cNvPr>
          <p:cNvSpPr txBox="1"/>
          <p:nvPr/>
        </p:nvSpPr>
        <p:spPr>
          <a:xfrm>
            <a:off x="8523085" y="13351"/>
            <a:ext cx="2199641" cy="338554"/>
          </a:xfrm>
          <a:prstGeom prst="rect">
            <a:avLst/>
          </a:prstGeom>
          <a:noFill/>
        </p:spPr>
        <p:txBody>
          <a:bodyPr wrap="square" rtlCol="0">
            <a:spAutoFit/>
          </a:bodyPr>
          <a:lstStyle/>
          <a:p>
            <a:r>
              <a:rPr lang="en-US" sz="1600">
                <a:solidFill>
                  <a:srgbClr val="1A3292"/>
                </a:solidFill>
                <a:latin typeface="Century Gothic" panose="020B0502020202020204" pitchFamily="34" charset="0"/>
              </a:rPr>
              <a:t>Technical Readiness</a:t>
            </a:r>
          </a:p>
        </p:txBody>
      </p:sp>
      <p:sp>
        <p:nvSpPr>
          <p:cNvPr id="24" name="TextBox 23">
            <a:extLst>
              <a:ext uri="{FF2B5EF4-FFF2-40B4-BE49-F238E27FC236}">
                <a16:creationId xmlns:a16="http://schemas.microsoft.com/office/drawing/2014/main" id="{FF9F325B-7CD9-024A-B691-DFBCCF3721C0}"/>
              </a:ext>
            </a:extLst>
          </p:cNvPr>
          <p:cNvSpPr txBox="1"/>
          <p:nvPr/>
        </p:nvSpPr>
        <p:spPr>
          <a:xfrm>
            <a:off x="4697076" y="9141"/>
            <a:ext cx="2356735" cy="338554"/>
          </a:xfrm>
          <a:prstGeom prst="rect">
            <a:avLst/>
          </a:prstGeom>
          <a:noFill/>
        </p:spPr>
        <p:txBody>
          <a:bodyPr wrap="square" rtlCol="0">
            <a:spAutoFit/>
          </a:bodyPr>
          <a:lstStyle/>
          <a:p>
            <a:r>
              <a:rPr lang="en-US" sz="1600">
                <a:solidFill>
                  <a:srgbClr val="1A3292"/>
                </a:solidFill>
                <a:latin typeface="Century Gothic" panose="020B0502020202020204" pitchFamily="34" charset="0"/>
              </a:rPr>
              <a:t>Conversion Readiness</a:t>
            </a:r>
          </a:p>
        </p:txBody>
      </p:sp>
      <p:sp>
        <p:nvSpPr>
          <p:cNvPr id="31" name="Rectangle 30">
            <a:extLst>
              <a:ext uri="{FF2B5EF4-FFF2-40B4-BE49-F238E27FC236}">
                <a16:creationId xmlns:a16="http://schemas.microsoft.com/office/drawing/2014/main" id="{7818F23C-E59D-9242-951F-3B6E4663818A}"/>
              </a:ext>
            </a:extLst>
          </p:cNvPr>
          <p:cNvSpPr/>
          <p:nvPr/>
        </p:nvSpPr>
        <p:spPr>
          <a:xfrm>
            <a:off x="0" y="0"/>
            <a:ext cx="659683" cy="6858000"/>
          </a:xfrm>
          <a:prstGeom prst="rect">
            <a:avLst/>
          </a:prstGeom>
          <a:solidFill>
            <a:srgbClr val="1A3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32" name="TextBox 31">
            <a:extLst>
              <a:ext uri="{FF2B5EF4-FFF2-40B4-BE49-F238E27FC236}">
                <a16:creationId xmlns:a16="http://schemas.microsoft.com/office/drawing/2014/main" id="{E839FE7F-EF4F-4742-9CBA-B02B649E8FCC}"/>
              </a:ext>
            </a:extLst>
          </p:cNvPr>
          <p:cNvSpPr txBox="1"/>
          <p:nvPr/>
        </p:nvSpPr>
        <p:spPr>
          <a:xfrm rot="16200000">
            <a:off x="-1230042" y="3039282"/>
            <a:ext cx="3119765" cy="461665"/>
          </a:xfrm>
          <a:prstGeom prst="rect">
            <a:avLst/>
          </a:prstGeom>
          <a:noFill/>
        </p:spPr>
        <p:txBody>
          <a:bodyPr wrap="square" rtlCol="0">
            <a:spAutoFit/>
          </a:bodyPr>
          <a:lstStyle/>
          <a:p>
            <a:r>
              <a:rPr lang="en-US" sz="2400">
                <a:solidFill>
                  <a:schemeClr val="bg1"/>
                </a:solidFill>
                <a:latin typeface="Century Gothic" panose="020B0502020202020204" pitchFamily="34" charset="0"/>
              </a:rPr>
              <a:t>CalSAWS Readiness</a:t>
            </a:r>
          </a:p>
        </p:txBody>
      </p:sp>
      <p:sp>
        <p:nvSpPr>
          <p:cNvPr id="43" name="TextBox 42">
            <a:extLst>
              <a:ext uri="{FF2B5EF4-FFF2-40B4-BE49-F238E27FC236}">
                <a16:creationId xmlns:a16="http://schemas.microsoft.com/office/drawing/2014/main" id="{5053136F-0867-CC4D-8E2E-BB51E1550602}"/>
              </a:ext>
            </a:extLst>
          </p:cNvPr>
          <p:cNvSpPr txBox="1"/>
          <p:nvPr/>
        </p:nvSpPr>
        <p:spPr>
          <a:xfrm>
            <a:off x="816690" y="5489259"/>
            <a:ext cx="3200400" cy="707886"/>
          </a:xfrm>
          <a:prstGeom prst="rect">
            <a:avLst/>
          </a:prstGeom>
          <a:noFill/>
        </p:spPr>
        <p:txBody>
          <a:bodyPr wrap="square" rtlCol="0">
            <a:spAutoFit/>
          </a:bodyPr>
          <a:lstStyle/>
          <a:p>
            <a:r>
              <a:rPr lang="en-US" sz="1000" b="1">
                <a:solidFill>
                  <a:srgbClr val="1A3292"/>
                </a:solidFill>
                <a:latin typeface="Century Gothic" panose="020B0502020202020204" pitchFamily="34" charset="0"/>
              </a:rPr>
              <a:t>Key Dates:</a:t>
            </a:r>
          </a:p>
          <a:p>
            <a:r>
              <a:rPr lang="en-US" sz="1000">
                <a:solidFill>
                  <a:srgbClr val="1A3292"/>
                </a:solidFill>
                <a:latin typeface="Century Gothic" panose="020B0502020202020204" pitchFamily="34" charset="0"/>
              </a:rPr>
              <a:t>UAT Orientation: 06/07/2021</a:t>
            </a:r>
          </a:p>
          <a:p>
            <a:r>
              <a:rPr lang="en-US" sz="1000">
                <a:solidFill>
                  <a:srgbClr val="1A3292"/>
                </a:solidFill>
                <a:latin typeface="Century Gothic" panose="020B0502020202020204" pitchFamily="34" charset="0"/>
              </a:rPr>
              <a:t>CalSAWS UAT Execution Start: 06/14/2021</a:t>
            </a:r>
          </a:p>
          <a:p>
            <a:r>
              <a:rPr lang="en-US" sz="1000">
                <a:solidFill>
                  <a:srgbClr val="1A3292"/>
                </a:solidFill>
                <a:latin typeface="Century Gothic" panose="020B0502020202020204" pitchFamily="34" charset="0"/>
              </a:rPr>
              <a:t>CalSAWS UAT Execution End:  09/03/2021</a:t>
            </a:r>
          </a:p>
        </p:txBody>
      </p:sp>
      <p:sp>
        <p:nvSpPr>
          <p:cNvPr id="49" name="TextBox 48">
            <a:extLst>
              <a:ext uri="{FF2B5EF4-FFF2-40B4-BE49-F238E27FC236}">
                <a16:creationId xmlns:a16="http://schemas.microsoft.com/office/drawing/2014/main" id="{8D38C4DC-1D70-414A-9820-B80FF86D33AE}"/>
              </a:ext>
            </a:extLst>
          </p:cNvPr>
          <p:cNvSpPr txBox="1"/>
          <p:nvPr/>
        </p:nvSpPr>
        <p:spPr>
          <a:xfrm>
            <a:off x="4697076" y="399210"/>
            <a:ext cx="3551932" cy="1015663"/>
          </a:xfrm>
          <a:prstGeom prst="rect">
            <a:avLst/>
          </a:prstGeom>
          <a:noFill/>
        </p:spPr>
        <p:txBody>
          <a:bodyPr wrap="square" rtlCol="0">
            <a:spAutoFit/>
          </a:bodyPr>
          <a:lstStyle/>
          <a:p>
            <a:r>
              <a:rPr lang="en-US" sz="1000" b="1">
                <a:solidFill>
                  <a:srgbClr val="1A3292"/>
                </a:solidFill>
                <a:latin typeface="Century Gothic" panose="020B0502020202020204" pitchFamily="34" charset="0"/>
              </a:rPr>
              <a:t>Key Dates:</a:t>
            </a:r>
          </a:p>
          <a:p>
            <a:r>
              <a:rPr lang="en-US" sz="1000">
                <a:solidFill>
                  <a:srgbClr val="1A3292"/>
                </a:solidFill>
                <a:latin typeface="Century Gothic" panose="020B0502020202020204" pitchFamily="34" charset="0"/>
              </a:rPr>
              <a:t>Mock Conversion #2 Part A: 06/09/2021 – 06/10/2021</a:t>
            </a:r>
          </a:p>
          <a:p>
            <a:r>
              <a:rPr lang="en-US" sz="1000">
                <a:solidFill>
                  <a:srgbClr val="1A3292"/>
                </a:solidFill>
                <a:latin typeface="Century Gothic" panose="020B0502020202020204" pitchFamily="34" charset="0"/>
              </a:rPr>
              <a:t>Mock Conversion #2 Part B: 06/13/2021 – 06/16/2021</a:t>
            </a:r>
          </a:p>
          <a:p>
            <a:r>
              <a:rPr lang="en-US" sz="1000">
                <a:solidFill>
                  <a:srgbClr val="1A3292"/>
                </a:solidFill>
                <a:latin typeface="Century Gothic" panose="020B0502020202020204" pitchFamily="34" charset="0"/>
              </a:rPr>
              <a:t>Golden Data Set #5 Ready:  06/21/2021</a:t>
            </a:r>
          </a:p>
          <a:p>
            <a:r>
              <a:rPr lang="en-US" sz="1000">
                <a:solidFill>
                  <a:srgbClr val="1A3292"/>
                </a:solidFill>
                <a:latin typeface="Century Gothic" panose="020B0502020202020204" pitchFamily="34" charset="0"/>
              </a:rPr>
              <a:t>Cutover 1A:  08/28/2021 – 08/29/2021</a:t>
            </a:r>
          </a:p>
          <a:p>
            <a:r>
              <a:rPr lang="en-US" sz="1000">
                <a:solidFill>
                  <a:srgbClr val="1A3292"/>
                </a:solidFill>
                <a:latin typeface="Century Gothic" panose="020B0502020202020204" pitchFamily="34" charset="0"/>
              </a:rPr>
              <a:t>Cutover 1B: 09/23/2021 – 09/27/2021</a:t>
            </a:r>
          </a:p>
        </p:txBody>
      </p:sp>
      <p:sp>
        <p:nvSpPr>
          <p:cNvPr id="89" name="TextBox 88">
            <a:extLst>
              <a:ext uri="{FF2B5EF4-FFF2-40B4-BE49-F238E27FC236}">
                <a16:creationId xmlns:a16="http://schemas.microsoft.com/office/drawing/2014/main" id="{7AEBC040-BB59-6443-A229-BEAAFDFE8508}"/>
              </a:ext>
            </a:extLst>
          </p:cNvPr>
          <p:cNvSpPr txBox="1"/>
          <p:nvPr/>
        </p:nvSpPr>
        <p:spPr>
          <a:xfrm>
            <a:off x="8537392" y="4287075"/>
            <a:ext cx="3204671" cy="707886"/>
          </a:xfrm>
          <a:prstGeom prst="rect">
            <a:avLst/>
          </a:prstGeom>
          <a:noFill/>
        </p:spPr>
        <p:txBody>
          <a:bodyPr wrap="square" rtlCol="0">
            <a:spAutoFit/>
          </a:bodyPr>
          <a:lstStyle/>
          <a:p>
            <a:r>
              <a:rPr lang="en-US" sz="1000" b="1">
                <a:solidFill>
                  <a:srgbClr val="1A3292"/>
                </a:solidFill>
                <a:latin typeface="Century Gothic" panose="020B0502020202020204" pitchFamily="34" charset="0"/>
              </a:rPr>
              <a:t>Extranet Enablement </a:t>
            </a:r>
            <a:r>
              <a:rPr lang="en-US" sz="1000">
                <a:solidFill>
                  <a:srgbClr val="1A3292"/>
                </a:solidFill>
                <a:latin typeface="Century Gothic" panose="020B0502020202020204" pitchFamily="34" charset="0"/>
              </a:rPr>
              <a:t>aims to build a future state of connectivity for all counties to access AWS hosted services.</a:t>
            </a:r>
            <a:r>
              <a:rPr lang="en-US" sz="1000">
                <a:solidFill>
                  <a:srgbClr val="1A3292"/>
                </a:solidFill>
                <a:effectLst/>
                <a:latin typeface="Century Gothic" panose="020B0502020202020204" pitchFamily="34" charset="0"/>
              </a:rPr>
              <a:t> </a:t>
            </a:r>
            <a:r>
              <a:rPr lang="en-US" sz="1000">
                <a:solidFill>
                  <a:srgbClr val="1A3292"/>
                </a:solidFill>
                <a:latin typeface="Century Gothic" panose="020B0502020202020204" pitchFamily="34" charset="0"/>
              </a:rPr>
              <a:t>To date, 122 sites are complete (96%). </a:t>
            </a:r>
          </a:p>
        </p:txBody>
      </p:sp>
      <p:graphicFrame>
        <p:nvGraphicFramePr>
          <p:cNvPr id="5" name="Table 4">
            <a:extLst>
              <a:ext uri="{FF2B5EF4-FFF2-40B4-BE49-F238E27FC236}">
                <a16:creationId xmlns:a16="http://schemas.microsoft.com/office/drawing/2014/main" id="{828EF5AD-104D-461A-ACEB-54576047EFB7}"/>
              </a:ext>
            </a:extLst>
          </p:cNvPr>
          <p:cNvGraphicFramePr>
            <a:graphicFrameLocks noGrp="1"/>
          </p:cNvGraphicFramePr>
          <p:nvPr>
            <p:extLst>
              <p:ext uri="{D42A27DB-BD31-4B8C-83A1-F6EECF244321}">
                <p14:modId xmlns:p14="http://schemas.microsoft.com/office/powerpoint/2010/main" val="2401386985"/>
              </p:ext>
            </p:extLst>
          </p:nvPr>
        </p:nvGraphicFramePr>
        <p:xfrm>
          <a:off x="8537392" y="5149760"/>
          <a:ext cx="3204671" cy="1140616"/>
        </p:xfrm>
        <a:graphic>
          <a:graphicData uri="http://schemas.openxmlformats.org/drawingml/2006/table">
            <a:tbl>
              <a:tblPr/>
              <a:tblGrid>
                <a:gridCol w="1355443">
                  <a:extLst>
                    <a:ext uri="{9D8B030D-6E8A-4147-A177-3AD203B41FA5}">
                      <a16:colId xmlns:a16="http://schemas.microsoft.com/office/drawing/2014/main" val="1335278972"/>
                    </a:ext>
                  </a:extLst>
                </a:gridCol>
                <a:gridCol w="846842">
                  <a:extLst>
                    <a:ext uri="{9D8B030D-6E8A-4147-A177-3AD203B41FA5}">
                      <a16:colId xmlns:a16="http://schemas.microsoft.com/office/drawing/2014/main" val="2833270251"/>
                    </a:ext>
                  </a:extLst>
                </a:gridCol>
                <a:gridCol w="1002386">
                  <a:extLst>
                    <a:ext uri="{9D8B030D-6E8A-4147-A177-3AD203B41FA5}">
                      <a16:colId xmlns:a16="http://schemas.microsoft.com/office/drawing/2014/main" val="2062005240"/>
                    </a:ext>
                  </a:extLst>
                </a:gridCol>
              </a:tblGrid>
              <a:tr h="285154">
                <a:tc>
                  <a:txBody>
                    <a:bodyPr/>
                    <a:lstStyle/>
                    <a:p>
                      <a:pPr marL="0" marR="0" algn="ctr">
                        <a:lnSpc>
                          <a:spcPct val="107000"/>
                        </a:lnSpc>
                        <a:spcBef>
                          <a:spcPts val="0"/>
                        </a:spcBef>
                        <a:spcAft>
                          <a:spcPts val="0"/>
                        </a:spcAft>
                      </a:pPr>
                      <a:r>
                        <a:rPr lang="en-US" sz="1000" b="1" kern="1200">
                          <a:solidFill>
                            <a:srgbClr val="FFFFFF"/>
                          </a:solidFill>
                          <a:effectLst/>
                          <a:latin typeface="Century Gothic" panose="020B0502020202020204" pitchFamily="34" charset="0"/>
                          <a:ea typeface="Times New Roman" panose="02020603050405020304" pitchFamily="18" charset="0"/>
                          <a:cs typeface="Century Gothic" panose="020B0502020202020204" pitchFamily="34" charset="0"/>
                        </a:rPr>
                        <a:t>Status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73025" marR="73025" marT="36830" marB="36830" anchor="ctr">
                    <a:lnL w="1270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1270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1A3292"/>
                    </a:solidFill>
                  </a:tcPr>
                </a:tc>
                <a:tc>
                  <a:txBody>
                    <a:bodyPr/>
                    <a:lstStyle/>
                    <a:p>
                      <a:pPr marL="0" marR="0" algn="ctr">
                        <a:lnSpc>
                          <a:spcPct val="107000"/>
                        </a:lnSpc>
                        <a:spcBef>
                          <a:spcPts val="0"/>
                        </a:spcBef>
                        <a:spcAft>
                          <a:spcPts val="0"/>
                        </a:spcAft>
                      </a:pPr>
                      <a:r>
                        <a:rPr lang="en-US" sz="1000" b="1" kern="1200">
                          <a:solidFill>
                            <a:srgbClr val="FFFFFF"/>
                          </a:solidFill>
                          <a:effectLst/>
                          <a:latin typeface="Century Gothic" panose="020B0502020202020204" pitchFamily="34" charset="0"/>
                          <a:ea typeface="Times New Roman" panose="02020603050405020304" pitchFamily="18" charset="0"/>
                          <a:cs typeface="Century Gothic" panose="020B0502020202020204" pitchFamily="34" charset="0"/>
                        </a:rPr>
                        <a:t>Count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73025" marR="73025" marT="36830" marB="3683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1270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1A3292"/>
                    </a:solidFill>
                  </a:tcPr>
                </a:tc>
                <a:tc>
                  <a:txBody>
                    <a:bodyPr/>
                    <a:lstStyle/>
                    <a:p>
                      <a:pPr marL="0" marR="0" algn="ctr">
                        <a:lnSpc>
                          <a:spcPct val="107000"/>
                        </a:lnSpc>
                        <a:spcBef>
                          <a:spcPts val="0"/>
                        </a:spcBef>
                        <a:spcAft>
                          <a:spcPts val="0"/>
                        </a:spcAft>
                      </a:pPr>
                      <a:r>
                        <a:rPr lang="en-US" sz="1000" b="1" kern="1200">
                          <a:solidFill>
                            <a:srgbClr val="FFFFFF"/>
                          </a:solidFill>
                          <a:effectLst/>
                          <a:latin typeface="Century Gothic" panose="020B0502020202020204" pitchFamily="34" charset="0"/>
                          <a:ea typeface="Times New Roman" panose="02020603050405020304" pitchFamily="18" charset="0"/>
                          <a:cs typeface="Century Gothic" panose="020B0502020202020204" pitchFamily="34" charset="0"/>
                        </a:rPr>
                        <a:t>Percent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73025" marR="73025" marT="36830" marB="36830" anchor="ctr">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1270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1A3292"/>
                    </a:solidFill>
                  </a:tcPr>
                </a:tc>
                <a:extLst>
                  <a:ext uri="{0D108BD9-81ED-4DB2-BD59-A6C34878D82A}">
                    <a16:rowId xmlns:a16="http://schemas.microsoft.com/office/drawing/2014/main" val="346108792"/>
                  </a:ext>
                </a:extLst>
              </a:tr>
              <a:tr h="285154">
                <a:tc>
                  <a:txBody>
                    <a:bodyPr/>
                    <a:lstStyle/>
                    <a:p>
                      <a:pPr marL="0" marR="0" algn="ctr">
                        <a:lnSpc>
                          <a:spcPct val="107000"/>
                        </a:lnSpc>
                        <a:spcBef>
                          <a:spcPts val="0"/>
                        </a:spcBef>
                        <a:spcAft>
                          <a:spcPts val="0"/>
                        </a:spcAft>
                      </a:pPr>
                      <a:r>
                        <a:rPr lang="en-US" sz="1000" b="1" kern="1200">
                          <a:solidFill>
                            <a:srgbClr val="262626"/>
                          </a:solidFill>
                          <a:effectLst/>
                          <a:latin typeface="Century Gothic" panose="020B0502020202020204" pitchFamily="34" charset="0"/>
                          <a:ea typeface="Times New Roman" panose="02020603050405020304" pitchFamily="18" charset="0"/>
                          <a:cs typeface="Century Gothic" panose="020B0502020202020204" pitchFamily="34" charset="0"/>
                        </a:rPr>
                        <a:t>Completed</a:t>
                      </a:r>
                      <a:endParaRPr lang="en-US" sz="1100">
                        <a:solidFill>
                          <a:srgbClr val="262626"/>
                        </a:solidFill>
                        <a:effectLst/>
                        <a:latin typeface="Calibri" panose="020F0502020204030204" pitchFamily="34" charset="0"/>
                        <a:ea typeface="Calibri" panose="020F0502020204030204" pitchFamily="34" charset="0"/>
                        <a:cs typeface="Arial" panose="020B0604020202020204" pitchFamily="34" charset="0"/>
                      </a:endParaRPr>
                    </a:p>
                  </a:txBody>
                  <a:tcPr marL="73025" marR="73025" marT="36830" marB="36830" anchor="ctr">
                    <a:lnL w="19050" cap="flat" cmpd="sng" algn="ctr">
                      <a:solidFill>
                        <a:srgbClr val="2F5496"/>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200">
                          <a:solidFill>
                            <a:srgbClr val="262626"/>
                          </a:solidFill>
                          <a:effectLst/>
                          <a:latin typeface="Century Gothic" panose="020B0502020202020204" pitchFamily="34" charset="0"/>
                          <a:ea typeface="Times New Roman" panose="02020603050405020304" pitchFamily="18" charset="0"/>
                          <a:cs typeface="Century Gothic" panose="020B0502020202020204" pitchFamily="34" charset="0"/>
                        </a:rPr>
                        <a:t>122</a:t>
                      </a:r>
                      <a:endParaRPr lang="en-US" sz="1100">
                        <a:solidFill>
                          <a:srgbClr val="262626"/>
                        </a:solidFill>
                        <a:effectLst/>
                        <a:latin typeface="Calibri" panose="020F0502020204030204" pitchFamily="34" charset="0"/>
                        <a:ea typeface="Calibri" panose="020F0502020204030204" pitchFamily="34" charset="0"/>
                        <a:cs typeface="Arial" panose="020B0604020202020204" pitchFamily="34" charset="0"/>
                      </a:endParaRPr>
                    </a:p>
                  </a:txBody>
                  <a:tcPr marL="73025" marR="73025" marT="36830" marB="3683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200">
                          <a:solidFill>
                            <a:srgbClr val="262626"/>
                          </a:solidFill>
                          <a:effectLst/>
                          <a:latin typeface="Century Gothic" panose="020B0502020202020204" pitchFamily="34" charset="0"/>
                          <a:ea typeface="Times New Roman" panose="02020603050405020304" pitchFamily="18" charset="0"/>
                          <a:cs typeface="Century Gothic" panose="020B0502020202020204" pitchFamily="34" charset="0"/>
                        </a:rPr>
                        <a:t>96%</a:t>
                      </a:r>
                      <a:endParaRPr lang="en-US" sz="1100">
                        <a:solidFill>
                          <a:srgbClr val="262626"/>
                        </a:solidFill>
                        <a:effectLst/>
                        <a:latin typeface="Calibri" panose="020F0502020204030204" pitchFamily="34" charset="0"/>
                        <a:ea typeface="Calibri" panose="020F0502020204030204" pitchFamily="34" charset="0"/>
                        <a:cs typeface="Arial" panose="020B0604020202020204" pitchFamily="34" charset="0"/>
                      </a:endParaRPr>
                    </a:p>
                  </a:txBody>
                  <a:tcPr marL="73025" marR="73025" marT="36830" marB="36830" anchor="ctr">
                    <a:lnL w="6350" cap="flat" cmpd="sng" algn="ctr">
                      <a:solidFill>
                        <a:srgbClr val="1A3292"/>
                      </a:solidFill>
                      <a:prstDash val="solid"/>
                      <a:round/>
                      <a:headEnd type="none" w="med" len="med"/>
                      <a:tailEnd type="none" w="med" len="med"/>
                    </a:lnL>
                    <a:lnR w="19050" cap="flat" cmpd="sng" algn="ctr">
                      <a:solidFill>
                        <a:srgbClr val="2F5496"/>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tcPr>
                </a:tc>
                <a:extLst>
                  <a:ext uri="{0D108BD9-81ED-4DB2-BD59-A6C34878D82A}">
                    <a16:rowId xmlns:a16="http://schemas.microsoft.com/office/drawing/2014/main" val="3420834018"/>
                  </a:ext>
                </a:extLst>
              </a:tr>
              <a:tr h="285154">
                <a:tc>
                  <a:txBody>
                    <a:bodyPr/>
                    <a:lstStyle/>
                    <a:p>
                      <a:pPr marL="0" marR="0" algn="ctr">
                        <a:lnSpc>
                          <a:spcPct val="107000"/>
                        </a:lnSpc>
                        <a:spcBef>
                          <a:spcPts val="0"/>
                        </a:spcBef>
                        <a:spcAft>
                          <a:spcPts val="0"/>
                        </a:spcAft>
                      </a:pPr>
                      <a:r>
                        <a:rPr lang="en-US" sz="1000" b="1" kern="1200">
                          <a:solidFill>
                            <a:srgbClr val="262626"/>
                          </a:solidFill>
                          <a:effectLst/>
                          <a:latin typeface="Century Gothic" panose="020B0502020202020204" pitchFamily="34" charset="0"/>
                          <a:ea typeface="Times New Roman" panose="02020603050405020304" pitchFamily="18" charset="0"/>
                          <a:cs typeface="Century Gothic" panose="020B0502020202020204" pitchFamily="34" charset="0"/>
                        </a:rPr>
                        <a:t>In Progress </a:t>
                      </a:r>
                      <a:endParaRPr lang="en-US" sz="1100">
                        <a:solidFill>
                          <a:srgbClr val="262626"/>
                        </a:solidFill>
                        <a:effectLst/>
                        <a:latin typeface="Calibri" panose="020F0502020204030204" pitchFamily="34" charset="0"/>
                        <a:ea typeface="Calibri" panose="020F0502020204030204" pitchFamily="34" charset="0"/>
                        <a:cs typeface="Arial" panose="020B0604020202020204" pitchFamily="34" charset="0"/>
                      </a:endParaRPr>
                    </a:p>
                  </a:txBody>
                  <a:tcPr marL="73025" marR="73025" marT="36830" marB="36830" anchor="ctr">
                    <a:lnL w="19050" cap="flat" cmpd="sng" algn="ctr">
                      <a:solidFill>
                        <a:srgbClr val="2F5496"/>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200">
                          <a:solidFill>
                            <a:srgbClr val="262626"/>
                          </a:solidFill>
                          <a:effectLst/>
                          <a:latin typeface="Century Gothic" panose="020B0502020202020204" pitchFamily="34" charset="0"/>
                          <a:ea typeface="Times New Roman" panose="02020603050405020304" pitchFamily="18" charset="0"/>
                          <a:cs typeface="Century Gothic" panose="020B0502020202020204" pitchFamily="34" charset="0"/>
                        </a:rPr>
                        <a:t>3</a:t>
                      </a:r>
                      <a:endParaRPr lang="en-US" sz="1100">
                        <a:solidFill>
                          <a:srgbClr val="262626"/>
                        </a:solidFill>
                        <a:effectLst/>
                        <a:latin typeface="Calibri" panose="020F0502020204030204" pitchFamily="34" charset="0"/>
                        <a:ea typeface="Calibri" panose="020F0502020204030204" pitchFamily="34" charset="0"/>
                        <a:cs typeface="Arial" panose="020B0604020202020204" pitchFamily="34" charset="0"/>
                      </a:endParaRPr>
                    </a:p>
                  </a:txBody>
                  <a:tcPr marL="73025" marR="73025" marT="36830" marB="3683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200">
                          <a:solidFill>
                            <a:srgbClr val="262626"/>
                          </a:solidFill>
                          <a:effectLst/>
                          <a:latin typeface="Century Gothic" panose="020B0502020202020204" pitchFamily="34" charset="0"/>
                          <a:ea typeface="Times New Roman" panose="02020603050405020304" pitchFamily="18" charset="0"/>
                          <a:cs typeface="Century Gothic" panose="020B0502020202020204" pitchFamily="34" charset="0"/>
                        </a:rPr>
                        <a:t>2%</a:t>
                      </a:r>
                      <a:endParaRPr lang="en-US" sz="1100">
                        <a:solidFill>
                          <a:srgbClr val="262626"/>
                        </a:solidFill>
                        <a:effectLst/>
                        <a:latin typeface="Calibri" panose="020F0502020204030204" pitchFamily="34" charset="0"/>
                        <a:ea typeface="Calibri" panose="020F0502020204030204" pitchFamily="34" charset="0"/>
                        <a:cs typeface="Arial" panose="020B0604020202020204" pitchFamily="34" charset="0"/>
                      </a:endParaRPr>
                    </a:p>
                  </a:txBody>
                  <a:tcPr marL="73025" marR="73025" marT="36830" marB="36830" anchor="ctr">
                    <a:lnL w="6350" cap="flat" cmpd="sng" algn="ctr">
                      <a:solidFill>
                        <a:srgbClr val="1A3292"/>
                      </a:solidFill>
                      <a:prstDash val="solid"/>
                      <a:round/>
                      <a:headEnd type="none" w="med" len="med"/>
                      <a:tailEnd type="none" w="med" len="med"/>
                    </a:lnL>
                    <a:lnR w="19050" cap="flat" cmpd="sng" algn="ctr">
                      <a:solidFill>
                        <a:srgbClr val="2F5496"/>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tcPr>
                </a:tc>
                <a:extLst>
                  <a:ext uri="{0D108BD9-81ED-4DB2-BD59-A6C34878D82A}">
                    <a16:rowId xmlns:a16="http://schemas.microsoft.com/office/drawing/2014/main" val="509373338"/>
                  </a:ext>
                </a:extLst>
              </a:tr>
              <a:tr h="285154">
                <a:tc>
                  <a:txBody>
                    <a:bodyPr/>
                    <a:lstStyle/>
                    <a:p>
                      <a:pPr marL="0" marR="0" algn="ctr">
                        <a:lnSpc>
                          <a:spcPct val="107000"/>
                        </a:lnSpc>
                        <a:spcBef>
                          <a:spcPts val="0"/>
                        </a:spcBef>
                        <a:spcAft>
                          <a:spcPts val="0"/>
                        </a:spcAft>
                      </a:pPr>
                      <a:r>
                        <a:rPr lang="en-US" sz="1000" b="1" kern="1200">
                          <a:solidFill>
                            <a:srgbClr val="262626"/>
                          </a:solidFill>
                          <a:effectLst/>
                          <a:latin typeface="Century Gothic" panose="020B0502020202020204" pitchFamily="34" charset="0"/>
                          <a:ea typeface="Times New Roman" panose="02020603050405020304" pitchFamily="18" charset="0"/>
                          <a:cs typeface="Century Gothic" panose="020B0502020202020204" pitchFamily="34" charset="0"/>
                        </a:rPr>
                        <a:t>On Hold</a:t>
                      </a:r>
                      <a:endParaRPr lang="en-US" sz="1100">
                        <a:solidFill>
                          <a:srgbClr val="262626"/>
                        </a:solidFill>
                        <a:effectLst/>
                        <a:latin typeface="Calibri" panose="020F0502020204030204" pitchFamily="34" charset="0"/>
                        <a:ea typeface="Calibri" panose="020F0502020204030204" pitchFamily="34" charset="0"/>
                        <a:cs typeface="Arial" panose="020B0604020202020204" pitchFamily="34" charset="0"/>
                      </a:endParaRPr>
                    </a:p>
                  </a:txBody>
                  <a:tcPr marL="73025" marR="73025" marT="36830" marB="36830" anchor="ctr">
                    <a:lnL w="19050" cap="flat" cmpd="sng" algn="ctr">
                      <a:solidFill>
                        <a:srgbClr val="2F5496"/>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19050" cap="flat" cmpd="sng" algn="ctr">
                      <a:solidFill>
                        <a:srgbClr val="2F5496"/>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200">
                          <a:solidFill>
                            <a:srgbClr val="262626"/>
                          </a:solidFill>
                          <a:effectLst/>
                          <a:latin typeface="Century Gothic" panose="020B0502020202020204" pitchFamily="34" charset="0"/>
                          <a:ea typeface="Calibri" panose="020F0502020204030204" pitchFamily="34" charset="0"/>
                          <a:cs typeface="Arial" panose="020B0604020202020204" pitchFamily="34" charset="0"/>
                        </a:rPr>
                        <a:t>3</a:t>
                      </a:r>
                      <a:endParaRPr lang="en-US" sz="1100">
                        <a:solidFill>
                          <a:srgbClr val="262626"/>
                        </a:solidFill>
                        <a:effectLst/>
                        <a:latin typeface="Calibri" panose="020F0502020204030204" pitchFamily="34" charset="0"/>
                        <a:ea typeface="Calibri" panose="020F0502020204030204" pitchFamily="34" charset="0"/>
                        <a:cs typeface="Arial" panose="020B0604020202020204" pitchFamily="34" charset="0"/>
                      </a:endParaRPr>
                    </a:p>
                  </a:txBody>
                  <a:tcPr marL="73025" marR="73025" marT="36830" marB="36830"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19050" cap="flat" cmpd="sng" algn="ctr">
                      <a:solidFill>
                        <a:srgbClr val="2F5496"/>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000" b="1" kern="1200">
                          <a:solidFill>
                            <a:srgbClr val="262626"/>
                          </a:solidFill>
                          <a:effectLst/>
                          <a:latin typeface="Century Gothic" panose="020B0502020202020204" pitchFamily="34" charset="0"/>
                          <a:ea typeface="Times New Roman" panose="02020603050405020304" pitchFamily="18" charset="0"/>
                          <a:cs typeface="Century Gothic" panose="020B0502020202020204" pitchFamily="34" charset="0"/>
                        </a:rPr>
                        <a:t>2%</a:t>
                      </a:r>
                      <a:endParaRPr lang="en-US" sz="1100">
                        <a:solidFill>
                          <a:srgbClr val="262626"/>
                        </a:solidFill>
                        <a:effectLst/>
                        <a:latin typeface="Calibri" panose="020F0502020204030204" pitchFamily="34" charset="0"/>
                        <a:ea typeface="Calibri" panose="020F0502020204030204" pitchFamily="34" charset="0"/>
                        <a:cs typeface="Arial" panose="020B0604020202020204" pitchFamily="34" charset="0"/>
                      </a:endParaRPr>
                    </a:p>
                  </a:txBody>
                  <a:tcPr marL="73025" marR="73025" marT="36830" marB="36830" anchor="ctr">
                    <a:lnL w="6350" cap="flat" cmpd="sng" algn="ctr">
                      <a:solidFill>
                        <a:srgbClr val="1A3292"/>
                      </a:solidFill>
                      <a:prstDash val="solid"/>
                      <a:round/>
                      <a:headEnd type="none" w="med" len="med"/>
                      <a:tailEnd type="none" w="med" len="med"/>
                    </a:lnL>
                    <a:lnR w="19050" cap="flat" cmpd="sng" algn="ctr">
                      <a:solidFill>
                        <a:srgbClr val="2F5496"/>
                      </a:solidFill>
                      <a:prstDash val="solid"/>
                      <a:round/>
                      <a:headEnd type="none" w="med" len="med"/>
                      <a:tailEnd type="none" w="med" len="med"/>
                    </a:lnR>
                    <a:lnT w="6350" cap="flat" cmpd="sng" algn="ctr">
                      <a:solidFill>
                        <a:srgbClr val="1A3292"/>
                      </a:solidFill>
                      <a:prstDash val="solid"/>
                      <a:round/>
                      <a:headEnd type="none" w="med" len="med"/>
                      <a:tailEnd type="none" w="med" len="med"/>
                    </a:lnT>
                    <a:lnB w="19050" cap="flat" cmpd="sng" algn="ctr">
                      <a:solidFill>
                        <a:srgbClr val="2F5496"/>
                      </a:solidFill>
                      <a:prstDash val="solid"/>
                      <a:round/>
                      <a:headEnd type="none" w="med" len="med"/>
                      <a:tailEnd type="none" w="med" len="med"/>
                    </a:lnB>
                  </a:tcPr>
                </a:tc>
                <a:extLst>
                  <a:ext uri="{0D108BD9-81ED-4DB2-BD59-A6C34878D82A}">
                    <a16:rowId xmlns:a16="http://schemas.microsoft.com/office/drawing/2014/main" val="1288108127"/>
                  </a:ext>
                </a:extLst>
              </a:tr>
            </a:tbl>
          </a:graphicData>
        </a:graphic>
      </p:graphicFrame>
      <p:sp>
        <p:nvSpPr>
          <p:cNvPr id="54" name="TextBox 53">
            <a:extLst>
              <a:ext uri="{FF2B5EF4-FFF2-40B4-BE49-F238E27FC236}">
                <a16:creationId xmlns:a16="http://schemas.microsoft.com/office/drawing/2014/main" id="{BFB00934-FDF9-4F99-9609-3838F2BC3B1C}"/>
              </a:ext>
            </a:extLst>
          </p:cNvPr>
          <p:cNvSpPr txBox="1"/>
          <p:nvPr/>
        </p:nvSpPr>
        <p:spPr>
          <a:xfrm>
            <a:off x="8537393" y="658465"/>
            <a:ext cx="3200400" cy="400110"/>
          </a:xfrm>
          <a:prstGeom prst="rect">
            <a:avLst/>
          </a:prstGeom>
          <a:noFill/>
        </p:spPr>
        <p:txBody>
          <a:bodyPr wrap="square" rtlCol="0">
            <a:spAutoFit/>
          </a:bodyPr>
          <a:lstStyle/>
          <a:p>
            <a:r>
              <a:rPr lang="en-US" sz="1000">
                <a:solidFill>
                  <a:srgbClr val="1A3292"/>
                </a:solidFill>
                <a:latin typeface="Century Gothic" panose="020B0502020202020204" pitchFamily="34" charset="0"/>
              </a:rPr>
              <a:t>Start Date: 11/05/2019</a:t>
            </a:r>
          </a:p>
          <a:p>
            <a:r>
              <a:rPr lang="en-US" sz="1000">
                <a:solidFill>
                  <a:srgbClr val="1A3292"/>
                </a:solidFill>
                <a:latin typeface="Century Gothic" panose="020B0502020202020204" pitchFamily="34" charset="0"/>
              </a:rPr>
              <a:t>End Date: 09/24/2021</a:t>
            </a:r>
          </a:p>
        </p:txBody>
      </p:sp>
      <p:sp>
        <p:nvSpPr>
          <p:cNvPr id="55" name="TextBox 54">
            <a:extLst>
              <a:ext uri="{FF2B5EF4-FFF2-40B4-BE49-F238E27FC236}">
                <a16:creationId xmlns:a16="http://schemas.microsoft.com/office/drawing/2014/main" id="{4FBF1F8C-841D-47BD-93ED-4BC7810217E1}"/>
              </a:ext>
            </a:extLst>
          </p:cNvPr>
          <p:cNvSpPr txBox="1"/>
          <p:nvPr/>
        </p:nvSpPr>
        <p:spPr>
          <a:xfrm>
            <a:off x="8537393" y="1522976"/>
            <a:ext cx="3200400" cy="400110"/>
          </a:xfrm>
          <a:prstGeom prst="rect">
            <a:avLst/>
          </a:prstGeom>
          <a:noFill/>
        </p:spPr>
        <p:txBody>
          <a:bodyPr wrap="square" rtlCol="0">
            <a:spAutoFit/>
          </a:bodyPr>
          <a:lstStyle/>
          <a:p>
            <a:r>
              <a:rPr lang="en-US" sz="1000">
                <a:solidFill>
                  <a:srgbClr val="1A3292"/>
                </a:solidFill>
                <a:latin typeface="Century Gothic" panose="020B0502020202020204" pitchFamily="34" charset="0"/>
              </a:rPr>
              <a:t>Start Date: 05/01/2019</a:t>
            </a:r>
          </a:p>
          <a:p>
            <a:r>
              <a:rPr lang="en-US" sz="1000">
                <a:solidFill>
                  <a:srgbClr val="1A3292"/>
                </a:solidFill>
                <a:latin typeface="Century Gothic" panose="020B0502020202020204" pitchFamily="34" charset="0"/>
              </a:rPr>
              <a:t>End Date: 09/24/2021</a:t>
            </a:r>
          </a:p>
        </p:txBody>
      </p:sp>
      <p:graphicFrame>
        <p:nvGraphicFramePr>
          <p:cNvPr id="7" name="Table 7">
            <a:extLst>
              <a:ext uri="{FF2B5EF4-FFF2-40B4-BE49-F238E27FC236}">
                <a16:creationId xmlns:a16="http://schemas.microsoft.com/office/drawing/2014/main" id="{3D1F92BF-C163-4DB5-BFD3-4A0A1DCF34E4}"/>
              </a:ext>
            </a:extLst>
          </p:cNvPr>
          <p:cNvGraphicFramePr>
            <a:graphicFrameLocks noGrp="1"/>
          </p:cNvGraphicFramePr>
          <p:nvPr>
            <p:extLst>
              <p:ext uri="{D42A27DB-BD31-4B8C-83A1-F6EECF244321}">
                <p14:modId xmlns:p14="http://schemas.microsoft.com/office/powerpoint/2010/main" val="3971767995"/>
              </p:ext>
            </p:extLst>
          </p:nvPr>
        </p:nvGraphicFramePr>
        <p:xfrm>
          <a:off x="827979" y="396228"/>
          <a:ext cx="3200400" cy="274320"/>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1112781764"/>
                    </a:ext>
                  </a:extLst>
                </a:gridCol>
                <a:gridCol w="1600200">
                  <a:extLst>
                    <a:ext uri="{9D8B030D-6E8A-4147-A177-3AD203B41FA5}">
                      <a16:colId xmlns:a16="http://schemas.microsoft.com/office/drawing/2014/main" val="3218693504"/>
                    </a:ext>
                  </a:extLst>
                </a:gridCol>
              </a:tblGrid>
              <a:tr h="274320">
                <a:tc>
                  <a:txBody>
                    <a:bodyPr/>
                    <a:lstStyle/>
                    <a:p>
                      <a:r>
                        <a:rPr lang="en-US" sz="1200" b="0">
                          <a:latin typeface="Century Gothic" panose="020B0502020202020204" pitchFamily="34" charset="0"/>
                        </a:rPr>
                        <a:t>Design</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1A3292"/>
                    </a:solidFill>
                  </a:tcPr>
                </a:tc>
                <a:tc>
                  <a:txBody>
                    <a:bodyPr/>
                    <a:lstStyle/>
                    <a:p>
                      <a:pPr algn="r"/>
                      <a:r>
                        <a:rPr lang="en-US" sz="1200" b="0">
                          <a:latin typeface="Century Gothic" panose="020B0502020202020204" pitchFamily="34" charset="0"/>
                        </a:rPr>
                        <a:t>Complete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1A3292"/>
                    </a:solidFill>
                  </a:tcPr>
                </a:tc>
                <a:extLst>
                  <a:ext uri="{0D108BD9-81ED-4DB2-BD59-A6C34878D82A}">
                    <a16:rowId xmlns:a16="http://schemas.microsoft.com/office/drawing/2014/main" val="895199311"/>
                  </a:ext>
                </a:extLst>
              </a:tr>
            </a:tbl>
          </a:graphicData>
        </a:graphic>
      </p:graphicFrame>
      <p:graphicFrame>
        <p:nvGraphicFramePr>
          <p:cNvPr id="52" name="Table 7">
            <a:extLst>
              <a:ext uri="{FF2B5EF4-FFF2-40B4-BE49-F238E27FC236}">
                <a16:creationId xmlns:a16="http://schemas.microsoft.com/office/drawing/2014/main" id="{6276AD90-1393-44C9-B808-7BA706489304}"/>
              </a:ext>
            </a:extLst>
          </p:cNvPr>
          <p:cNvGraphicFramePr>
            <a:graphicFrameLocks noGrp="1"/>
          </p:cNvGraphicFramePr>
          <p:nvPr>
            <p:extLst>
              <p:ext uri="{D42A27DB-BD31-4B8C-83A1-F6EECF244321}">
                <p14:modId xmlns:p14="http://schemas.microsoft.com/office/powerpoint/2010/main" val="1871659753"/>
              </p:ext>
            </p:extLst>
          </p:nvPr>
        </p:nvGraphicFramePr>
        <p:xfrm>
          <a:off x="827979" y="1249968"/>
          <a:ext cx="3200400" cy="274320"/>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1112781764"/>
                    </a:ext>
                  </a:extLst>
                </a:gridCol>
                <a:gridCol w="1600200">
                  <a:extLst>
                    <a:ext uri="{9D8B030D-6E8A-4147-A177-3AD203B41FA5}">
                      <a16:colId xmlns:a16="http://schemas.microsoft.com/office/drawing/2014/main" val="3218693504"/>
                    </a:ext>
                  </a:extLst>
                </a:gridCol>
              </a:tblGrid>
              <a:tr h="274320">
                <a:tc>
                  <a:txBody>
                    <a:bodyPr/>
                    <a:lstStyle/>
                    <a:p>
                      <a:r>
                        <a:rPr lang="en-US" sz="1200" b="0">
                          <a:latin typeface="Century Gothic" panose="020B0502020202020204" pitchFamily="34" charset="0"/>
                        </a:rPr>
                        <a:t>Development</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1A3292"/>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0">
                          <a:latin typeface="Century Gothic" panose="020B0502020202020204" pitchFamily="34" charset="0"/>
                        </a:rPr>
                        <a:t>Complete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1A3292"/>
                    </a:solidFill>
                  </a:tcPr>
                </a:tc>
                <a:extLst>
                  <a:ext uri="{0D108BD9-81ED-4DB2-BD59-A6C34878D82A}">
                    <a16:rowId xmlns:a16="http://schemas.microsoft.com/office/drawing/2014/main" val="895199311"/>
                  </a:ext>
                </a:extLst>
              </a:tr>
            </a:tbl>
          </a:graphicData>
        </a:graphic>
      </p:graphicFrame>
      <p:graphicFrame>
        <p:nvGraphicFramePr>
          <p:cNvPr id="56" name="Table 7">
            <a:extLst>
              <a:ext uri="{FF2B5EF4-FFF2-40B4-BE49-F238E27FC236}">
                <a16:creationId xmlns:a16="http://schemas.microsoft.com/office/drawing/2014/main" id="{26BA8FB2-B5F5-47D3-98D7-74E5652A2FB6}"/>
              </a:ext>
            </a:extLst>
          </p:cNvPr>
          <p:cNvGraphicFramePr>
            <a:graphicFrameLocks noGrp="1"/>
          </p:cNvGraphicFramePr>
          <p:nvPr>
            <p:extLst>
              <p:ext uri="{D42A27DB-BD31-4B8C-83A1-F6EECF244321}">
                <p14:modId xmlns:p14="http://schemas.microsoft.com/office/powerpoint/2010/main" val="2262694007"/>
              </p:ext>
            </p:extLst>
          </p:nvPr>
        </p:nvGraphicFramePr>
        <p:xfrm>
          <a:off x="825712" y="2536273"/>
          <a:ext cx="3197970" cy="274320"/>
        </p:xfrm>
        <a:graphic>
          <a:graphicData uri="http://schemas.openxmlformats.org/drawingml/2006/table">
            <a:tbl>
              <a:tblPr firstRow="1" bandRow="1">
                <a:tableStyleId>{5C22544A-7EE6-4342-B048-85BDC9FD1C3A}</a:tableStyleId>
              </a:tblPr>
              <a:tblGrid>
                <a:gridCol w="1598985">
                  <a:extLst>
                    <a:ext uri="{9D8B030D-6E8A-4147-A177-3AD203B41FA5}">
                      <a16:colId xmlns:a16="http://schemas.microsoft.com/office/drawing/2014/main" val="1112781764"/>
                    </a:ext>
                  </a:extLst>
                </a:gridCol>
                <a:gridCol w="1598985">
                  <a:extLst>
                    <a:ext uri="{9D8B030D-6E8A-4147-A177-3AD203B41FA5}">
                      <a16:colId xmlns:a16="http://schemas.microsoft.com/office/drawing/2014/main" val="3218693504"/>
                    </a:ext>
                  </a:extLst>
                </a:gridCol>
              </a:tblGrid>
              <a:tr h="274320">
                <a:tc>
                  <a:txBody>
                    <a:bodyPr/>
                    <a:lstStyle/>
                    <a:p>
                      <a:r>
                        <a:rPr lang="en-US" sz="1200" b="0">
                          <a:latin typeface="Century Gothic" panose="020B0502020202020204" pitchFamily="34" charset="0"/>
                        </a:rPr>
                        <a:t>System Test</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0">
                          <a:latin typeface="Century Gothic" panose="020B0502020202020204" pitchFamily="34" charset="0"/>
                        </a:rPr>
                        <a:t>On Schedule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extLst>
                  <a:ext uri="{0D108BD9-81ED-4DB2-BD59-A6C34878D82A}">
                    <a16:rowId xmlns:a16="http://schemas.microsoft.com/office/drawing/2014/main" val="895199311"/>
                  </a:ext>
                </a:extLst>
              </a:tr>
            </a:tbl>
          </a:graphicData>
        </a:graphic>
      </p:graphicFrame>
      <p:graphicFrame>
        <p:nvGraphicFramePr>
          <p:cNvPr id="57" name="Table 7">
            <a:extLst>
              <a:ext uri="{FF2B5EF4-FFF2-40B4-BE49-F238E27FC236}">
                <a16:creationId xmlns:a16="http://schemas.microsoft.com/office/drawing/2014/main" id="{BFB8F1C9-7E9D-4271-95DB-56B8662F6AB1}"/>
              </a:ext>
            </a:extLst>
          </p:cNvPr>
          <p:cNvGraphicFramePr>
            <a:graphicFrameLocks noGrp="1"/>
          </p:cNvGraphicFramePr>
          <p:nvPr>
            <p:extLst>
              <p:ext uri="{D42A27DB-BD31-4B8C-83A1-F6EECF244321}">
                <p14:modId xmlns:p14="http://schemas.microsoft.com/office/powerpoint/2010/main" val="28592191"/>
              </p:ext>
            </p:extLst>
          </p:nvPr>
        </p:nvGraphicFramePr>
        <p:xfrm>
          <a:off x="827979" y="5158589"/>
          <a:ext cx="3200400" cy="274320"/>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1112781764"/>
                    </a:ext>
                  </a:extLst>
                </a:gridCol>
                <a:gridCol w="1600200">
                  <a:extLst>
                    <a:ext uri="{9D8B030D-6E8A-4147-A177-3AD203B41FA5}">
                      <a16:colId xmlns:a16="http://schemas.microsoft.com/office/drawing/2014/main" val="3218693504"/>
                    </a:ext>
                  </a:extLst>
                </a:gridCol>
              </a:tblGrid>
              <a:tr h="274320">
                <a:tc>
                  <a:txBody>
                    <a:bodyPr/>
                    <a:lstStyle/>
                    <a:p>
                      <a:r>
                        <a:rPr lang="en-US" sz="1200" b="0">
                          <a:latin typeface="Century Gothic" panose="020B0502020202020204" pitchFamily="34" charset="0"/>
                        </a:rPr>
                        <a:t>UAT</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tc>
                  <a:txBody>
                    <a:bodyPr/>
                    <a:lstStyle/>
                    <a:p>
                      <a:pPr algn="r"/>
                      <a:r>
                        <a:rPr lang="en-US" sz="1200" b="0">
                          <a:latin typeface="Century Gothic" panose="020B0502020202020204" pitchFamily="34" charset="0"/>
                        </a:rPr>
                        <a:t>On Schedule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extLst>
                  <a:ext uri="{0D108BD9-81ED-4DB2-BD59-A6C34878D82A}">
                    <a16:rowId xmlns:a16="http://schemas.microsoft.com/office/drawing/2014/main" val="895199311"/>
                  </a:ext>
                </a:extLst>
              </a:tr>
            </a:tbl>
          </a:graphicData>
        </a:graphic>
      </p:graphicFrame>
      <p:graphicFrame>
        <p:nvGraphicFramePr>
          <p:cNvPr id="58" name="Table 7">
            <a:extLst>
              <a:ext uri="{FF2B5EF4-FFF2-40B4-BE49-F238E27FC236}">
                <a16:creationId xmlns:a16="http://schemas.microsoft.com/office/drawing/2014/main" id="{8CE7D84E-F56B-4F71-821D-F83D1482FE97}"/>
              </a:ext>
            </a:extLst>
          </p:cNvPr>
          <p:cNvGraphicFramePr>
            <a:graphicFrameLocks noGrp="1"/>
          </p:cNvGraphicFramePr>
          <p:nvPr>
            <p:extLst>
              <p:ext uri="{D42A27DB-BD31-4B8C-83A1-F6EECF244321}">
                <p14:modId xmlns:p14="http://schemas.microsoft.com/office/powerpoint/2010/main" val="3399548844"/>
              </p:ext>
            </p:extLst>
          </p:nvPr>
        </p:nvGraphicFramePr>
        <p:xfrm>
          <a:off x="4701242" y="2536273"/>
          <a:ext cx="3200400" cy="274320"/>
        </p:xfrm>
        <a:graphic>
          <a:graphicData uri="http://schemas.openxmlformats.org/drawingml/2006/table">
            <a:tbl>
              <a:tblPr firstRow="1" bandRow="1">
                <a:tableStyleId>{5C22544A-7EE6-4342-B048-85BDC9FD1C3A}</a:tableStyleId>
              </a:tblPr>
              <a:tblGrid>
                <a:gridCol w="2032475">
                  <a:extLst>
                    <a:ext uri="{9D8B030D-6E8A-4147-A177-3AD203B41FA5}">
                      <a16:colId xmlns:a16="http://schemas.microsoft.com/office/drawing/2014/main" val="1112781764"/>
                    </a:ext>
                  </a:extLst>
                </a:gridCol>
                <a:gridCol w="1167925">
                  <a:extLst>
                    <a:ext uri="{9D8B030D-6E8A-4147-A177-3AD203B41FA5}">
                      <a16:colId xmlns:a16="http://schemas.microsoft.com/office/drawing/2014/main" val="3218693504"/>
                    </a:ext>
                  </a:extLst>
                </a:gridCol>
              </a:tblGrid>
              <a:tr h="274320">
                <a:tc>
                  <a:txBody>
                    <a:bodyPr/>
                    <a:lstStyle/>
                    <a:p>
                      <a:r>
                        <a:rPr lang="en-US" sz="1200" b="0">
                          <a:latin typeface="Century Gothic" panose="020B0502020202020204" pitchFamily="34" charset="0"/>
                        </a:rPr>
                        <a:t>Conversion Readiness</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0">
                          <a:latin typeface="Century Gothic" panose="020B0502020202020204" pitchFamily="34" charset="0"/>
                        </a:rPr>
                        <a:t>On Schedule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extLst>
                  <a:ext uri="{0D108BD9-81ED-4DB2-BD59-A6C34878D82A}">
                    <a16:rowId xmlns:a16="http://schemas.microsoft.com/office/drawing/2014/main" val="895199311"/>
                  </a:ext>
                </a:extLst>
              </a:tr>
            </a:tbl>
          </a:graphicData>
        </a:graphic>
      </p:graphicFrame>
      <p:graphicFrame>
        <p:nvGraphicFramePr>
          <p:cNvPr id="59" name="Table 7">
            <a:extLst>
              <a:ext uri="{FF2B5EF4-FFF2-40B4-BE49-F238E27FC236}">
                <a16:creationId xmlns:a16="http://schemas.microsoft.com/office/drawing/2014/main" id="{7076078E-6AD4-45B5-A184-5898A39B996F}"/>
              </a:ext>
            </a:extLst>
          </p:cNvPr>
          <p:cNvGraphicFramePr>
            <a:graphicFrameLocks noGrp="1"/>
          </p:cNvGraphicFramePr>
          <p:nvPr>
            <p:extLst>
              <p:ext uri="{D42A27DB-BD31-4B8C-83A1-F6EECF244321}">
                <p14:modId xmlns:p14="http://schemas.microsoft.com/office/powerpoint/2010/main" val="4098072954"/>
              </p:ext>
            </p:extLst>
          </p:nvPr>
        </p:nvGraphicFramePr>
        <p:xfrm>
          <a:off x="4701242" y="5158589"/>
          <a:ext cx="3200400" cy="274320"/>
        </p:xfrm>
        <a:graphic>
          <a:graphicData uri="http://schemas.openxmlformats.org/drawingml/2006/table">
            <a:tbl>
              <a:tblPr firstRow="1" bandRow="1">
                <a:tableStyleId>{5C22544A-7EE6-4342-B048-85BDC9FD1C3A}</a:tableStyleId>
              </a:tblPr>
              <a:tblGrid>
                <a:gridCol w="1922549">
                  <a:extLst>
                    <a:ext uri="{9D8B030D-6E8A-4147-A177-3AD203B41FA5}">
                      <a16:colId xmlns:a16="http://schemas.microsoft.com/office/drawing/2014/main" val="1112781764"/>
                    </a:ext>
                  </a:extLst>
                </a:gridCol>
                <a:gridCol w="1277851">
                  <a:extLst>
                    <a:ext uri="{9D8B030D-6E8A-4147-A177-3AD203B41FA5}">
                      <a16:colId xmlns:a16="http://schemas.microsoft.com/office/drawing/2014/main" val="3218693504"/>
                    </a:ext>
                  </a:extLst>
                </a:gridCol>
              </a:tblGrid>
              <a:tr h="274320">
                <a:tc>
                  <a:txBody>
                    <a:bodyPr/>
                    <a:lstStyle/>
                    <a:p>
                      <a:r>
                        <a:rPr lang="en-US" sz="1200" b="0">
                          <a:latin typeface="Century Gothic" panose="020B0502020202020204" pitchFamily="34" charset="0"/>
                        </a:rPr>
                        <a:t>Converted Data Test</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1A3292"/>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0">
                          <a:latin typeface="Century Gothic" panose="020B0502020202020204" pitchFamily="34" charset="0"/>
                        </a:rPr>
                        <a:t>Complete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1A3292"/>
                    </a:solidFill>
                  </a:tcPr>
                </a:tc>
                <a:extLst>
                  <a:ext uri="{0D108BD9-81ED-4DB2-BD59-A6C34878D82A}">
                    <a16:rowId xmlns:a16="http://schemas.microsoft.com/office/drawing/2014/main" val="895199311"/>
                  </a:ext>
                </a:extLst>
              </a:tr>
            </a:tbl>
          </a:graphicData>
        </a:graphic>
      </p:graphicFrame>
      <p:graphicFrame>
        <p:nvGraphicFramePr>
          <p:cNvPr id="60" name="Table 7">
            <a:extLst>
              <a:ext uri="{FF2B5EF4-FFF2-40B4-BE49-F238E27FC236}">
                <a16:creationId xmlns:a16="http://schemas.microsoft.com/office/drawing/2014/main" id="{BB49707C-4A21-4197-92F3-B9D1F43008D8}"/>
              </a:ext>
            </a:extLst>
          </p:cNvPr>
          <p:cNvGraphicFramePr>
            <a:graphicFrameLocks noGrp="1"/>
          </p:cNvGraphicFramePr>
          <p:nvPr>
            <p:extLst>
              <p:ext uri="{D42A27DB-BD31-4B8C-83A1-F6EECF244321}">
                <p14:modId xmlns:p14="http://schemas.microsoft.com/office/powerpoint/2010/main" val="1336643220"/>
              </p:ext>
            </p:extLst>
          </p:nvPr>
        </p:nvGraphicFramePr>
        <p:xfrm>
          <a:off x="8540873" y="401959"/>
          <a:ext cx="3200400" cy="274320"/>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1112781764"/>
                    </a:ext>
                  </a:extLst>
                </a:gridCol>
                <a:gridCol w="1600200">
                  <a:extLst>
                    <a:ext uri="{9D8B030D-6E8A-4147-A177-3AD203B41FA5}">
                      <a16:colId xmlns:a16="http://schemas.microsoft.com/office/drawing/2014/main" val="3218693504"/>
                    </a:ext>
                  </a:extLst>
                </a:gridCol>
              </a:tblGrid>
              <a:tr h="274320">
                <a:tc>
                  <a:txBody>
                    <a:bodyPr/>
                    <a:lstStyle/>
                    <a:p>
                      <a:r>
                        <a:rPr lang="en-US" sz="1200" b="0">
                          <a:latin typeface="Century Gothic" panose="020B0502020202020204" pitchFamily="34" charset="0"/>
                        </a:rPr>
                        <a:t>Security Test</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0">
                          <a:latin typeface="Century Gothic" panose="020B0502020202020204" pitchFamily="34" charset="0"/>
                        </a:rPr>
                        <a:t>On Schedule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extLst>
                  <a:ext uri="{0D108BD9-81ED-4DB2-BD59-A6C34878D82A}">
                    <a16:rowId xmlns:a16="http://schemas.microsoft.com/office/drawing/2014/main" val="895199311"/>
                  </a:ext>
                </a:extLst>
              </a:tr>
            </a:tbl>
          </a:graphicData>
        </a:graphic>
      </p:graphicFrame>
      <p:graphicFrame>
        <p:nvGraphicFramePr>
          <p:cNvPr id="61" name="Table 7">
            <a:extLst>
              <a:ext uri="{FF2B5EF4-FFF2-40B4-BE49-F238E27FC236}">
                <a16:creationId xmlns:a16="http://schemas.microsoft.com/office/drawing/2014/main" id="{6BA5E649-4293-4D73-B539-C13B2CEBED40}"/>
              </a:ext>
            </a:extLst>
          </p:cNvPr>
          <p:cNvGraphicFramePr>
            <a:graphicFrameLocks noGrp="1"/>
          </p:cNvGraphicFramePr>
          <p:nvPr>
            <p:extLst>
              <p:ext uri="{D42A27DB-BD31-4B8C-83A1-F6EECF244321}">
                <p14:modId xmlns:p14="http://schemas.microsoft.com/office/powerpoint/2010/main" val="4220074362"/>
              </p:ext>
            </p:extLst>
          </p:nvPr>
        </p:nvGraphicFramePr>
        <p:xfrm>
          <a:off x="8537393" y="1243836"/>
          <a:ext cx="3200400" cy="274320"/>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1112781764"/>
                    </a:ext>
                  </a:extLst>
                </a:gridCol>
                <a:gridCol w="1600200">
                  <a:extLst>
                    <a:ext uri="{9D8B030D-6E8A-4147-A177-3AD203B41FA5}">
                      <a16:colId xmlns:a16="http://schemas.microsoft.com/office/drawing/2014/main" val="3218693504"/>
                    </a:ext>
                  </a:extLst>
                </a:gridCol>
              </a:tblGrid>
              <a:tr h="274320">
                <a:tc>
                  <a:txBody>
                    <a:bodyPr/>
                    <a:lstStyle/>
                    <a:p>
                      <a:r>
                        <a:rPr lang="en-US" sz="1200" b="0">
                          <a:latin typeface="Century Gothic" panose="020B0502020202020204" pitchFamily="34" charset="0"/>
                        </a:rPr>
                        <a:t>Performance Test</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0">
                          <a:latin typeface="Century Gothic" panose="020B0502020202020204" pitchFamily="34" charset="0"/>
                        </a:rPr>
                        <a:t>On Schedule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extLst>
                  <a:ext uri="{0D108BD9-81ED-4DB2-BD59-A6C34878D82A}">
                    <a16:rowId xmlns:a16="http://schemas.microsoft.com/office/drawing/2014/main" val="895199311"/>
                  </a:ext>
                </a:extLst>
              </a:tr>
            </a:tbl>
          </a:graphicData>
        </a:graphic>
      </p:graphicFrame>
      <p:graphicFrame>
        <p:nvGraphicFramePr>
          <p:cNvPr id="62" name="Table 7">
            <a:extLst>
              <a:ext uri="{FF2B5EF4-FFF2-40B4-BE49-F238E27FC236}">
                <a16:creationId xmlns:a16="http://schemas.microsoft.com/office/drawing/2014/main" id="{4B9B858D-EAD8-4E26-B5C8-DD71CF9ECFE5}"/>
              </a:ext>
            </a:extLst>
          </p:cNvPr>
          <p:cNvGraphicFramePr>
            <a:graphicFrameLocks noGrp="1"/>
          </p:cNvGraphicFramePr>
          <p:nvPr>
            <p:extLst>
              <p:ext uri="{D42A27DB-BD31-4B8C-83A1-F6EECF244321}">
                <p14:modId xmlns:p14="http://schemas.microsoft.com/office/powerpoint/2010/main" val="351116704"/>
              </p:ext>
            </p:extLst>
          </p:nvPr>
        </p:nvGraphicFramePr>
        <p:xfrm>
          <a:off x="8537392" y="2536273"/>
          <a:ext cx="3206834" cy="274320"/>
        </p:xfrm>
        <a:graphic>
          <a:graphicData uri="http://schemas.openxmlformats.org/drawingml/2006/table">
            <a:tbl>
              <a:tblPr firstRow="1" bandRow="1">
                <a:tableStyleId>{5C22544A-7EE6-4342-B048-85BDC9FD1C3A}</a:tableStyleId>
              </a:tblPr>
              <a:tblGrid>
                <a:gridCol w="1603417">
                  <a:extLst>
                    <a:ext uri="{9D8B030D-6E8A-4147-A177-3AD203B41FA5}">
                      <a16:colId xmlns:a16="http://schemas.microsoft.com/office/drawing/2014/main" val="1112781764"/>
                    </a:ext>
                  </a:extLst>
                </a:gridCol>
                <a:gridCol w="1603417">
                  <a:extLst>
                    <a:ext uri="{9D8B030D-6E8A-4147-A177-3AD203B41FA5}">
                      <a16:colId xmlns:a16="http://schemas.microsoft.com/office/drawing/2014/main" val="3218693504"/>
                    </a:ext>
                  </a:extLst>
                </a:gridCol>
              </a:tblGrid>
              <a:tr h="261357">
                <a:tc>
                  <a:txBody>
                    <a:bodyPr/>
                    <a:lstStyle/>
                    <a:p>
                      <a:r>
                        <a:rPr lang="en-US" sz="1200" b="0">
                          <a:latin typeface="Century Gothic" panose="020B0502020202020204" pitchFamily="34" charset="0"/>
                        </a:rPr>
                        <a:t>Infrastructure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0">
                          <a:latin typeface="Century Gothic" panose="020B0502020202020204" pitchFamily="34" charset="0"/>
                        </a:rPr>
                        <a:t>On Schedule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extLst>
                  <a:ext uri="{0D108BD9-81ED-4DB2-BD59-A6C34878D82A}">
                    <a16:rowId xmlns:a16="http://schemas.microsoft.com/office/drawing/2014/main" val="895199311"/>
                  </a:ext>
                </a:extLst>
              </a:tr>
            </a:tbl>
          </a:graphicData>
        </a:graphic>
      </p:graphicFrame>
      <p:sp>
        <p:nvSpPr>
          <p:cNvPr id="50" name="TextBox 49">
            <a:extLst>
              <a:ext uri="{FF2B5EF4-FFF2-40B4-BE49-F238E27FC236}">
                <a16:creationId xmlns:a16="http://schemas.microsoft.com/office/drawing/2014/main" id="{E59F717A-CC2F-4790-AB84-E047E492637F}"/>
              </a:ext>
            </a:extLst>
          </p:cNvPr>
          <p:cNvSpPr txBox="1"/>
          <p:nvPr/>
        </p:nvSpPr>
        <p:spPr>
          <a:xfrm>
            <a:off x="4698687" y="5435593"/>
            <a:ext cx="3202956" cy="400110"/>
          </a:xfrm>
          <a:prstGeom prst="rect">
            <a:avLst/>
          </a:prstGeom>
          <a:noFill/>
        </p:spPr>
        <p:txBody>
          <a:bodyPr wrap="square" lIns="91440" tIns="45720" rIns="91440" bIns="45720" rtlCol="0" anchor="t">
            <a:spAutoFit/>
          </a:bodyPr>
          <a:lstStyle/>
          <a:p>
            <a:r>
              <a:rPr lang="en-US" sz="1000">
                <a:solidFill>
                  <a:srgbClr val="1A3292"/>
                </a:solidFill>
                <a:latin typeface="Century Gothic" panose="020B0502020202020204" pitchFamily="34" charset="0"/>
              </a:rPr>
              <a:t>Start Date: 12/30/2020</a:t>
            </a:r>
          </a:p>
          <a:p>
            <a:r>
              <a:rPr lang="en-US" sz="1000">
                <a:solidFill>
                  <a:srgbClr val="1A3292"/>
                </a:solidFill>
                <a:latin typeface="Century Gothic"/>
              </a:rPr>
              <a:t>End Date: 04/30/2021</a:t>
            </a:r>
            <a:endParaRPr lang="en-US" sz="1000">
              <a:solidFill>
                <a:srgbClr val="1A3292"/>
              </a:solidFill>
              <a:latin typeface="Century Gothic" panose="020B0502020202020204" pitchFamily="34" charset="0"/>
            </a:endParaRPr>
          </a:p>
        </p:txBody>
      </p:sp>
      <p:pic>
        <p:nvPicPr>
          <p:cNvPr id="4" name="Picture 3">
            <a:extLst>
              <a:ext uri="{FF2B5EF4-FFF2-40B4-BE49-F238E27FC236}">
                <a16:creationId xmlns:a16="http://schemas.microsoft.com/office/drawing/2014/main" id="{AFDD2745-5D37-4B9E-8EE0-E8778CEEE7D9}"/>
              </a:ext>
            </a:extLst>
          </p:cNvPr>
          <p:cNvPicPr>
            <a:picLocks noChangeAspect="1"/>
          </p:cNvPicPr>
          <p:nvPr/>
        </p:nvPicPr>
        <p:blipFill>
          <a:blip r:embed="rId3"/>
          <a:stretch>
            <a:fillRect/>
          </a:stretch>
        </p:blipFill>
        <p:spPr>
          <a:xfrm>
            <a:off x="831967" y="794461"/>
            <a:ext cx="3199183" cy="336354"/>
          </a:xfrm>
          <a:prstGeom prst="rect">
            <a:avLst/>
          </a:prstGeom>
        </p:spPr>
      </p:pic>
      <p:pic>
        <p:nvPicPr>
          <p:cNvPr id="9" name="Picture 8">
            <a:extLst>
              <a:ext uri="{FF2B5EF4-FFF2-40B4-BE49-F238E27FC236}">
                <a16:creationId xmlns:a16="http://schemas.microsoft.com/office/drawing/2014/main" id="{C59A4E9C-4336-41A8-939A-5F69E235A8AF}"/>
              </a:ext>
            </a:extLst>
          </p:cNvPr>
          <p:cNvPicPr>
            <a:picLocks noChangeAspect="1"/>
          </p:cNvPicPr>
          <p:nvPr/>
        </p:nvPicPr>
        <p:blipFill>
          <a:blip r:embed="rId4"/>
          <a:stretch>
            <a:fillRect/>
          </a:stretch>
        </p:blipFill>
        <p:spPr>
          <a:xfrm>
            <a:off x="1537282" y="2907476"/>
            <a:ext cx="2840619" cy="1489257"/>
          </a:xfrm>
          <a:prstGeom prst="rect">
            <a:avLst/>
          </a:prstGeom>
        </p:spPr>
      </p:pic>
      <p:pic>
        <p:nvPicPr>
          <p:cNvPr id="6" name="Picture 5">
            <a:extLst>
              <a:ext uri="{FF2B5EF4-FFF2-40B4-BE49-F238E27FC236}">
                <a16:creationId xmlns:a16="http://schemas.microsoft.com/office/drawing/2014/main" id="{AAC383BE-FAE2-4462-973A-89335054C3A6}"/>
              </a:ext>
            </a:extLst>
          </p:cNvPr>
          <p:cNvPicPr>
            <a:picLocks noChangeAspect="1"/>
          </p:cNvPicPr>
          <p:nvPr/>
        </p:nvPicPr>
        <p:blipFill>
          <a:blip r:embed="rId5"/>
          <a:stretch>
            <a:fillRect/>
          </a:stretch>
        </p:blipFill>
        <p:spPr>
          <a:xfrm>
            <a:off x="814045" y="1582078"/>
            <a:ext cx="3205438" cy="840078"/>
          </a:xfrm>
          <a:prstGeom prst="rect">
            <a:avLst/>
          </a:prstGeom>
        </p:spPr>
      </p:pic>
      <p:sp>
        <p:nvSpPr>
          <p:cNvPr id="33" name="TextBox 32">
            <a:extLst>
              <a:ext uri="{FF2B5EF4-FFF2-40B4-BE49-F238E27FC236}">
                <a16:creationId xmlns:a16="http://schemas.microsoft.com/office/drawing/2014/main" id="{50902581-7AD9-FE48-B337-1AB48E495D9E}"/>
              </a:ext>
            </a:extLst>
          </p:cNvPr>
          <p:cNvSpPr txBox="1"/>
          <p:nvPr/>
        </p:nvSpPr>
        <p:spPr>
          <a:xfrm>
            <a:off x="814045" y="4093801"/>
            <a:ext cx="2414732" cy="1015663"/>
          </a:xfrm>
          <a:prstGeom prst="rect">
            <a:avLst/>
          </a:prstGeom>
          <a:noFill/>
        </p:spPr>
        <p:txBody>
          <a:bodyPr wrap="square" rtlCol="0">
            <a:spAutoFit/>
          </a:bodyPr>
          <a:lstStyle/>
          <a:p>
            <a:r>
              <a:rPr lang="en-US" sz="1000">
                <a:solidFill>
                  <a:srgbClr val="1A3292"/>
                </a:solidFill>
                <a:latin typeface="Century Gothic" panose="020B0502020202020204" pitchFamily="34" charset="0"/>
              </a:rPr>
              <a:t>Release: 21.07</a:t>
            </a:r>
          </a:p>
          <a:p>
            <a:r>
              <a:rPr lang="en-US" sz="1000">
                <a:solidFill>
                  <a:srgbClr val="1A3292"/>
                </a:solidFill>
                <a:latin typeface="Century Gothic" panose="020B0502020202020204" pitchFamily="34" charset="0"/>
              </a:rPr>
              <a:t>Start: 05/28/2021</a:t>
            </a:r>
          </a:p>
          <a:p>
            <a:r>
              <a:rPr lang="en-US" sz="1000">
                <a:solidFill>
                  <a:srgbClr val="1A3292"/>
                </a:solidFill>
                <a:latin typeface="Century Gothic" panose="020B0502020202020204" pitchFamily="34" charset="0"/>
              </a:rPr>
              <a:t>End: 07/26/2021</a:t>
            </a:r>
          </a:p>
          <a:p>
            <a:r>
              <a:rPr lang="en-US" sz="1000">
                <a:solidFill>
                  <a:srgbClr val="1A3292"/>
                </a:solidFill>
                <a:latin typeface="Century Gothic" panose="020B0502020202020204" pitchFamily="34" charset="0"/>
              </a:rPr>
              <a:t>Open Defects as of 06/04/2021: 66</a:t>
            </a:r>
          </a:p>
          <a:p>
            <a:r>
              <a:rPr lang="en-US" sz="1000">
                <a:solidFill>
                  <a:srgbClr val="1A3292"/>
                </a:solidFill>
                <a:latin typeface="Century Gothic" panose="020B0502020202020204" pitchFamily="34" charset="0"/>
              </a:rPr>
              <a:t>Target Pass Rate: 13%</a:t>
            </a:r>
          </a:p>
          <a:p>
            <a:r>
              <a:rPr lang="en-US" sz="1000">
                <a:solidFill>
                  <a:srgbClr val="1A3292"/>
                </a:solidFill>
                <a:latin typeface="Century Gothic" panose="020B0502020202020204" pitchFamily="34" charset="0"/>
              </a:rPr>
              <a:t>Actual Pass Rate: 23%</a:t>
            </a:r>
          </a:p>
        </p:txBody>
      </p:sp>
      <p:pic>
        <p:nvPicPr>
          <p:cNvPr id="13" name="Picture 12">
            <a:extLst>
              <a:ext uri="{FF2B5EF4-FFF2-40B4-BE49-F238E27FC236}">
                <a16:creationId xmlns:a16="http://schemas.microsoft.com/office/drawing/2014/main" id="{E7823934-FF8C-4A21-992C-8B8CF2D20F23}"/>
              </a:ext>
            </a:extLst>
          </p:cNvPr>
          <p:cNvPicPr>
            <a:picLocks noChangeAspect="1"/>
          </p:cNvPicPr>
          <p:nvPr/>
        </p:nvPicPr>
        <p:blipFill>
          <a:blip r:embed="rId6"/>
          <a:stretch>
            <a:fillRect/>
          </a:stretch>
        </p:blipFill>
        <p:spPr>
          <a:xfrm>
            <a:off x="4697076" y="3091915"/>
            <a:ext cx="3204566" cy="840078"/>
          </a:xfrm>
          <a:prstGeom prst="rect">
            <a:avLst/>
          </a:prstGeom>
        </p:spPr>
      </p:pic>
      <p:pic>
        <p:nvPicPr>
          <p:cNvPr id="17" name="Picture 16">
            <a:extLst>
              <a:ext uri="{FF2B5EF4-FFF2-40B4-BE49-F238E27FC236}">
                <a16:creationId xmlns:a16="http://schemas.microsoft.com/office/drawing/2014/main" id="{FDAE482B-C981-4948-8A27-B7ABD8F1BB1E}"/>
              </a:ext>
            </a:extLst>
          </p:cNvPr>
          <p:cNvPicPr>
            <a:picLocks noChangeAspect="1"/>
          </p:cNvPicPr>
          <p:nvPr/>
        </p:nvPicPr>
        <p:blipFill>
          <a:blip r:embed="rId7"/>
          <a:stretch>
            <a:fillRect/>
          </a:stretch>
        </p:blipFill>
        <p:spPr>
          <a:xfrm>
            <a:off x="8537392" y="3142717"/>
            <a:ext cx="3213395" cy="837459"/>
          </a:xfrm>
          <a:prstGeom prst="rect">
            <a:avLst/>
          </a:prstGeom>
        </p:spPr>
      </p:pic>
    </p:spTree>
    <p:extLst>
      <p:ext uri="{BB962C8B-B14F-4D97-AF65-F5344CB8AC3E}">
        <p14:creationId xmlns:p14="http://schemas.microsoft.com/office/powerpoint/2010/main" val="4127009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4">
            <a:extLst>
              <a:ext uri="{FF2B5EF4-FFF2-40B4-BE49-F238E27FC236}">
                <a16:creationId xmlns:a16="http://schemas.microsoft.com/office/drawing/2014/main" id="{1081C310-DA2C-4AE3-86F2-2A9490967B5E}"/>
              </a:ext>
            </a:extLst>
          </p:cNvPr>
          <p:cNvGraphicFramePr>
            <a:graphicFrameLocks noGrp="1"/>
          </p:cNvGraphicFramePr>
          <p:nvPr>
            <p:extLst>
              <p:ext uri="{D42A27DB-BD31-4B8C-83A1-F6EECF244321}">
                <p14:modId xmlns:p14="http://schemas.microsoft.com/office/powerpoint/2010/main" val="650181150"/>
              </p:ext>
            </p:extLst>
          </p:nvPr>
        </p:nvGraphicFramePr>
        <p:xfrm>
          <a:off x="659680" y="-1"/>
          <a:ext cx="11532318" cy="6858000"/>
        </p:xfrm>
        <a:graphic>
          <a:graphicData uri="http://schemas.openxmlformats.org/drawingml/2006/table">
            <a:tbl>
              <a:tblPr firstRow="1" bandRow="1">
                <a:tableStyleId>{5C22544A-7EE6-4342-B048-85BDC9FD1C3A}</a:tableStyleId>
              </a:tblPr>
              <a:tblGrid>
                <a:gridCol w="5766159">
                  <a:extLst>
                    <a:ext uri="{9D8B030D-6E8A-4147-A177-3AD203B41FA5}">
                      <a16:colId xmlns:a16="http://schemas.microsoft.com/office/drawing/2014/main" val="3281099372"/>
                    </a:ext>
                  </a:extLst>
                </a:gridCol>
                <a:gridCol w="5766159">
                  <a:extLst>
                    <a:ext uri="{9D8B030D-6E8A-4147-A177-3AD203B41FA5}">
                      <a16:colId xmlns:a16="http://schemas.microsoft.com/office/drawing/2014/main" val="3326640540"/>
                    </a:ext>
                  </a:extLst>
                </a:gridCol>
              </a:tblGrid>
              <a:tr h="3429000">
                <a:tc>
                  <a:txBody>
                    <a:bodyPr/>
                    <a:lstStyle/>
                    <a:p>
                      <a:endParaRPr lang="en-US"/>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endParaRPr lang="en-US"/>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3650721619"/>
                  </a:ext>
                </a:extLst>
              </a:tr>
              <a:tr h="3429000">
                <a:tc>
                  <a:txBody>
                    <a:bodyPr/>
                    <a:lstStyle/>
                    <a:p>
                      <a:endParaRPr lang="en-US"/>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endParaRPr lang="en-US"/>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1841998190"/>
                  </a:ext>
                </a:extLst>
              </a:tr>
            </a:tbl>
          </a:graphicData>
        </a:graphic>
      </p:graphicFrame>
      <p:sp>
        <p:nvSpPr>
          <p:cNvPr id="12" name="TextBox 11">
            <a:extLst>
              <a:ext uri="{FF2B5EF4-FFF2-40B4-BE49-F238E27FC236}">
                <a16:creationId xmlns:a16="http://schemas.microsoft.com/office/drawing/2014/main" id="{467E7675-AE81-8D4F-A35A-F69D3E07E2FB}"/>
              </a:ext>
            </a:extLst>
          </p:cNvPr>
          <p:cNvSpPr txBox="1"/>
          <p:nvPr/>
        </p:nvSpPr>
        <p:spPr>
          <a:xfrm>
            <a:off x="809354" y="10059"/>
            <a:ext cx="2323072" cy="338554"/>
          </a:xfrm>
          <a:prstGeom prst="rect">
            <a:avLst/>
          </a:prstGeom>
          <a:noFill/>
        </p:spPr>
        <p:txBody>
          <a:bodyPr wrap="none" rtlCol="0">
            <a:spAutoFit/>
          </a:bodyPr>
          <a:lstStyle/>
          <a:p>
            <a:r>
              <a:rPr lang="en-US" sz="1600">
                <a:solidFill>
                  <a:srgbClr val="1A3292"/>
                </a:solidFill>
                <a:latin typeface="Century Gothic" panose="020B0502020202020204" pitchFamily="34" charset="0"/>
              </a:rPr>
              <a:t>Integration Readiness</a:t>
            </a:r>
          </a:p>
        </p:txBody>
      </p:sp>
      <p:sp>
        <p:nvSpPr>
          <p:cNvPr id="31" name="Rectangle 30">
            <a:extLst>
              <a:ext uri="{FF2B5EF4-FFF2-40B4-BE49-F238E27FC236}">
                <a16:creationId xmlns:a16="http://schemas.microsoft.com/office/drawing/2014/main" id="{7818F23C-E59D-9242-951F-3B6E4663818A}"/>
              </a:ext>
            </a:extLst>
          </p:cNvPr>
          <p:cNvSpPr/>
          <p:nvPr/>
        </p:nvSpPr>
        <p:spPr>
          <a:xfrm>
            <a:off x="0" y="0"/>
            <a:ext cx="659683" cy="6858000"/>
          </a:xfrm>
          <a:prstGeom prst="rect">
            <a:avLst/>
          </a:prstGeom>
          <a:solidFill>
            <a:srgbClr val="1A3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32" name="TextBox 31">
            <a:extLst>
              <a:ext uri="{FF2B5EF4-FFF2-40B4-BE49-F238E27FC236}">
                <a16:creationId xmlns:a16="http://schemas.microsoft.com/office/drawing/2014/main" id="{E839FE7F-EF4F-4742-9CBA-B02B649E8FCC}"/>
              </a:ext>
            </a:extLst>
          </p:cNvPr>
          <p:cNvSpPr txBox="1"/>
          <p:nvPr/>
        </p:nvSpPr>
        <p:spPr>
          <a:xfrm rot="16200000">
            <a:off x="-1230042" y="3039282"/>
            <a:ext cx="3119765" cy="461665"/>
          </a:xfrm>
          <a:prstGeom prst="rect">
            <a:avLst/>
          </a:prstGeom>
          <a:noFill/>
        </p:spPr>
        <p:txBody>
          <a:bodyPr wrap="none" rtlCol="0">
            <a:spAutoFit/>
          </a:bodyPr>
          <a:lstStyle/>
          <a:p>
            <a:r>
              <a:rPr lang="en-US" sz="2400">
                <a:solidFill>
                  <a:schemeClr val="bg1"/>
                </a:solidFill>
                <a:latin typeface="Century Gothic" panose="020B0502020202020204" pitchFamily="34" charset="0"/>
              </a:rPr>
              <a:t>CalSAWS Readiness</a:t>
            </a:r>
          </a:p>
        </p:txBody>
      </p:sp>
      <p:sp>
        <p:nvSpPr>
          <p:cNvPr id="50" name="TextBox 49">
            <a:extLst>
              <a:ext uri="{FF2B5EF4-FFF2-40B4-BE49-F238E27FC236}">
                <a16:creationId xmlns:a16="http://schemas.microsoft.com/office/drawing/2014/main" id="{AE58341B-BA63-CD4F-8C9D-0B5BD1FF379A}"/>
              </a:ext>
            </a:extLst>
          </p:cNvPr>
          <p:cNvSpPr txBox="1"/>
          <p:nvPr/>
        </p:nvSpPr>
        <p:spPr>
          <a:xfrm>
            <a:off x="809354" y="3423779"/>
            <a:ext cx="2000869" cy="338554"/>
          </a:xfrm>
          <a:prstGeom prst="rect">
            <a:avLst/>
          </a:prstGeom>
          <a:noFill/>
        </p:spPr>
        <p:txBody>
          <a:bodyPr wrap="none" rtlCol="0">
            <a:spAutoFit/>
          </a:bodyPr>
          <a:lstStyle/>
          <a:p>
            <a:r>
              <a:rPr lang="en-US" sz="1600">
                <a:solidFill>
                  <a:srgbClr val="1A3292"/>
                </a:solidFill>
                <a:latin typeface="Century Gothic" panose="020B0502020202020204" pitchFamily="34" charset="0"/>
              </a:rPr>
              <a:t>Training Readiness</a:t>
            </a:r>
          </a:p>
        </p:txBody>
      </p:sp>
      <p:sp>
        <p:nvSpPr>
          <p:cNvPr id="62" name="TextBox 61">
            <a:extLst>
              <a:ext uri="{FF2B5EF4-FFF2-40B4-BE49-F238E27FC236}">
                <a16:creationId xmlns:a16="http://schemas.microsoft.com/office/drawing/2014/main" id="{A6B7A8FC-DCA5-B44B-8FA6-E9CEE115E3EA}"/>
              </a:ext>
            </a:extLst>
          </p:cNvPr>
          <p:cNvSpPr txBox="1"/>
          <p:nvPr/>
        </p:nvSpPr>
        <p:spPr>
          <a:xfrm>
            <a:off x="4286754" y="4537650"/>
            <a:ext cx="2046739" cy="400110"/>
          </a:xfrm>
          <a:prstGeom prst="rect">
            <a:avLst/>
          </a:prstGeom>
          <a:noFill/>
        </p:spPr>
        <p:txBody>
          <a:bodyPr wrap="square" rtlCol="0">
            <a:spAutoFit/>
          </a:bodyPr>
          <a:lstStyle/>
          <a:p>
            <a:r>
              <a:rPr lang="en-US" sz="1000">
                <a:solidFill>
                  <a:srgbClr val="1A3292"/>
                </a:solidFill>
                <a:latin typeface="Century Gothic" panose="020B0502020202020204" pitchFamily="34" charset="0"/>
              </a:rPr>
              <a:t>Start Date: 09/03/2019</a:t>
            </a:r>
          </a:p>
          <a:p>
            <a:r>
              <a:rPr lang="en-US" sz="1000">
                <a:solidFill>
                  <a:srgbClr val="1A3292"/>
                </a:solidFill>
                <a:latin typeface="Century Gothic" panose="020B0502020202020204" pitchFamily="34" charset="0"/>
              </a:rPr>
              <a:t>End Date: 09/17/2021</a:t>
            </a:r>
          </a:p>
        </p:txBody>
      </p:sp>
      <p:sp>
        <p:nvSpPr>
          <p:cNvPr id="69" name="TextBox 68">
            <a:extLst>
              <a:ext uri="{FF2B5EF4-FFF2-40B4-BE49-F238E27FC236}">
                <a16:creationId xmlns:a16="http://schemas.microsoft.com/office/drawing/2014/main" id="{59061EB1-9614-5C4A-B1A7-32D2B4B494B9}"/>
              </a:ext>
            </a:extLst>
          </p:cNvPr>
          <p:cNvSpPr txBox="1"/>
          <p:nvPr/>
        </p:nvSpPr>
        <p:spPr>
          <a:xfrm>
            <a:off x="6608099" y="-10471"/>
            <a:ext cx="5303520" cy="338554"/>
          </a:xfrm>
          <a:prstGeom prst="rect">
            <a:avLst/>
          </a:prstGeom>
          <a:noFill/>
        </p:spPr>
        <p:txBody>
          <a:bodyPr wrap="square" rtlCol="0">
            <a:spAutoFit/>
          </a:bodyPr>
          <a:lstStyle/>
          <a:p>
            <a:r>
              <a:rPr lang="en-US" sz="1600">
                <a:solidFill>
                  <a:srgbClr val="1A3292"/>
                </a:solidFill>
                <a:latin typeface="Century Gothic" panose="020B0502020202020204" pitchFamily="34" charset="0"/>
              </a:rPr>
              <a:t>Implementation Readiness</a:t>
            </a:r>
          </a:p>
        </p:txBody>
      </p:sp>
      <p:sp>
        <p:nvSpPr>
          <p:cNvPr id="70" name="TextBox 69">
            <a:extLst>
              <a:ext uri="{FF2B5EF4-FFF2-40B4-BE49-F238E27FC236}">
                <a16:creationId xmlns:a16="http://schemas.microsoft.com/office/drawing/2014/main" id="{06563D65-7C84-E140-825B-2AAE7F80FA92}"/>
              </a:ext>
            </a:extLst>
          </p:cNvPr>
          <p:cNvSpPr txBox="1"/>
          <p:nvPr/>
        </p:nvSpPr>
        <p:spPr>
          <a:xfrm>
            <a:off x="6608099" y="3431400"/>
            <a:ext cx="2066591" cy="338554"/>
          </a:xfrm>
          <a:prstGeom prst="rect">
            <a:avLst/>
          </a:prstGeom>
          <a:noFill/>
        </p:spPr>
        <p:txBody>
          <a:bodyPr wrap="square" rtlCol="0">
            <a:spAutoFit/>
          </a:bodyPr>
          <a:lstStyle/>
          <a:p>
            <a:r>
              <a:rPr lang="en-US" sz="1600">
                <a:solidFill>
                  <a:srgbClr val="1A3292"/>
                </a:solidFill>
                <a:latin typeface="Century Gothic" panose="020B0502020202020204" pitchFamily="34" charset="0"/>
              </a:rPr>
              <a:t>Change Readiness</a:t>
            </a:r>
          </a:p>
        </p:txBody>
      </p:sp>
      <p:sp>
        <p:nvSpPr>
          <p:cNvPr id="75" name="TextBox 74">
            <a:extLst>
              <a:ext uri="{FF2B5EF4-FFF2-40B4-BE49-F238E27FC236}">
                <a16:creationId xmlns:a16="http://schemas.microsoft.com/office/drawing/2014/main" id="{27F280FF-4B59-024C-A383-2F4E0ACF8910}"/>
              </a:ext>
            </a:extLst>
          </p:cNvPr>
          <p:cNvSpPr txBox="1"/>
          <p:nvPr/>
        </p:nvSpPr>
        <p:spPr>
          <a:xfrm>
            <a:off x="6608099" y="2841754"/>
            <a:ext cx="5309290" cy="400110"/>
          </a:xfrm>
          <a:prstGeom prst="rect">
            <a:avLst/>
          </a:prstGeom>
          <a:noFill/>
        </p:spPr>
        <p:txBody>
          <a:bodyPr wrap="square" rtlCol="0">
            <a:spAutoFit/>
          </a:bodyPr>
          <a:lstStyle/>
          <a:p>
            <a:r>
              <a:rPr lang="en-US" sz="1000">
                <a:solidFill>
                  <a:srgbClr val="1A3292"/>
                </a:solidFill>
                <a:latin typeface="Century Gothic" panose="020B0502020202020204" pitchFamily="34" charset="0"/>
              </a:rPr>
              <a:t>Start Date: 12/01/2019</a:t>
            </a:r>
          </a:p>
          <a:p>
            <a:r>
              <a:rPr lang="en-US" sz="1000">
                <a:solidFill>
                  <a:srgbClr val="1A3292"/>
                </a:solidFill>
                <a:latin typeface="Century Gothic" panose="020B0502020202020204" pitchFamily="34" charset="0"/>
              </a:rPr>
              <a:t>End Date: 08/27/2019</a:t>
            </a:r>
          </a:p>
        </p:txBody>
      </p:sp>
      <p:sp>
        <p:nvSpPr>
          <p:cNvPr id="98" name="TextBox 97">
            <a:extLst>
              <a:ext uri="{FF2B5EF4-FFF2-40B4-BE49-F238E27FC236}">
                <a16:creationId xmlns:a16="http://schemas.microsoft.com/office/drawing/2014/main" id="{A0CC8D71-80A8-1B49-9BC7-8AC4137A3528}"/>
              </a:ext>
            </a:extLst>
          </p:cNvPr>
          <p:cNvSpPr txBox="1"/>
          <p:nvPr/>
        </p:nvSpPr>
        <p:spPr>
          <a:xfrm>
            <a:off x="6613870" y="659687"/>
            <a:ext cx="4330394" cy="400110"/>
          </a:xfrm>
          <a:prstGeom prst="rect">
            <a:avLst/>
          </a:prstGeom>
          <a:noFill/>
        </p:spPr>
        <p:txBody>
          <a:bodyPr wrap="square" rtlCol="0">
            <a:spAutoFit/>
          </a:bodyPr>
          <a:lstStyle/>
          <a:p>
            <a:r>
              <a:rPr lang="en-US" sz="1000">
                <a:solidFill>
                  <a:srgbClr val="1A3292"/>
                </a:solidFill>
                <a:latin typeface="Century Gothic" panose="020B0502020202020204" pitchFamily="34" charset="0"/>
              </a:rPr>
              <a:t>Start Date: 01/01/2021</a:t>
            </a:r>
          </a:p>
          <a:p>
            <a:r>
              <a:rPr lang="en-US" sz="1000">
                <a:solidFill>
                  <a:srgbClr val="1A3292"/>
                </a:solidFill>
                <a:latin typeface="Century Gothic" panose="020B0502020202020204" pitchFamily="34" charset="0"/>
              </a:rPr>
              <a:t>End Date: 04/30/2021</a:t>
            </a:r>
          </a:p>
        </p:txBody>
      </p:sp>
      <p:sp>
        <p:nvSpPr>
          <p:cNvPr id="100" name="TextBox 99">
            <a:extLst>
              <a:ext uri="{FF2B5EF4-FFF2-40B4-BE49-F238E27FC236}">
                <a16:creationId xmlns:a16="http://schemas.microsoft.com/office/drawing/2014/main" id="{D9C45FD5-4039-0746-87B9-7CD208C1F416}"/>
              </a:ext>
            </a:extLst>
          </p:cNvPr>
          <p:cNvSpPr txBox="1"/>
          <p:nvPr/>
        </p:nvSpPr>
        <p:spPr>
          <a:xfrm>
            <a:off x="10845261" y="1382288"/>
            <a:ext cx="1247732" cy="861774"/>
          </a:xfrm>
          <a:prstGeom prst="rect">
            <a:avLst/>
          </a:prstGeom>
          <a:noFill/>
        </p:spPr>
        <p:txBody>
          <a:bodyPr wrap="square" lIns="91440" tIns="45720" rIns="91440" bIns="45720" rtlCol="0" anchor="t">
            <a:spAutoFit/>
          </a:bodyPr>
          <a:lstStyle/>
          <a:p>
            <a:pPr algn="ctr"/>
            <a:r>
              <a:rPr lang="en-US" sz="1000">
                <a:solidFill>
                  <a:srgbClr val="1A3292"/>
                </a:solidFill>
                <a:latin typeface="Century Gothic"/>
              </a:rPr>
              <a:t>Sandbox usage:</a:t>
            </a:r>
            <a:endParaRPr lang="en-US">
              <a:latin typeface="Century Gothic"/>
            </a:endParaRPr>
          </a:p>
          <a:p>
            <a:pPr algn="ctr"/>
            <a:r>
              <a:rPr lang="en-US" sz="1000">
                <a:solidFill>
                  <a:srgbClr val="1A3292"/>
                </a:solidFill>
                <a:latin typeface="Century Gothic"/>
              </a:rPr>
              <a:t>Average of </a:t>
            </a:r>
          </a:p>
          <a:p>
            <a:pPr algn="ctr"/>
            <a:r>
              <a:rPr lang="en-US" sz="1000">
                <a:solidFill>
                  <a:srgbClr val="1A3292"/>
                </a:solidFill>
                <a:latin typeface="Century Gothic"/>
              </a:rPr>
              <a:t>23 logins </a:t>
            </a:r>
            <a:endParaRPr lang="en-US">
              <a:solidFill>
                <a:srgbClr val="000000"/>
              </a:solidFill>
              <a:latin typeface="Century Gothic"/>
            </a:endParaRPr>
          </a:p>
          <a:p>
            <a:pPr algn="ctr"/>
            <a:r>
              <a:rPr lang="en-US" sz="1000">
                <a:solidFill>
                  <a:srgbClr val="1A3292"/>
                </a:solidFill>
                <a:latin typeface="Century Gothic"/>
              </a:rPr>
              <a:t>per week </a:t>
            </a:r>
            <a:endParaRPr lang="en-US">
              <a:solidFill>
                <a:srgbClr val="000000"/>
              </a:solidFill>
              <a:latin typeface="Century Gothic"/>
            </a:endParaRPr>
          </a:p>
          <a:p>
            <a:pPr algn="ctr"/>
            <a:r>
              <a:rPr lang="en-US" sz="1000">
                <a:solidFill>
                  <a:srgbClr val="1A3292"/>
                </a:solidFill>
                <a:latin typeface="Century Gothic"/>
              </a:rPr>
              <a:t>for May 2021.</a:t>
            </a:r>
            <a:endParaRPr lang="en-US">
              <a:latin typeface="Century Gothic"/>
            </a:endParaRPr>
          </a:p>
        </p:txBody>
      </p:sp>
      <p:graphicFrame>
        <p:nvGraphicFramePr>
          <p:cNvPr id="4" name="Table 4">
            <a:extLst>
              <a:ext uri="{FF2B5EF4-FFF2-40B4-BE49-F238E27FC236}">
                <a16:creationId xmlns:a16="http://schemas.microsoft.com/office/drawing/2014/main" id="{8D328B02-1577-4919-9855-EAD4A034FBDC}"/>
              </a:ext>
            </a:extLst>
          </p:cNvPr>
          <p:cNvGraphicFramePr>
            <a:graphicFrameLocks noGrp="1"/>
          </p:cNvGraphicFramePr>
          <p:nvPr>
            <p:extLst>
              <p:ext uri="{D42A27DB-BD31-4B8C-83A1-F6EECF244321}">
                <p14:modId xmlns:p14="http://schemas.microsoft.com/office/powerpoint/2010/main" val="2208778608"/>
              </p:ext>
            </p:extLst>
          </p:nvPr>
        </p:nvGraphicFramePr>
        <p:xfrm>
          <a:off x="830587" y="5804300"/>
          <a:ext cx="4001650" cy="1005840"/>
        </p:xfrm>
        <a:graphic>
          <a:graphicData uri="http://schemas.openxmlformats.org/drawingml/2006/table">
            <a:tbl>
              <a:tblPr firstRow="1" bandRow="1">
                <a:tableStyleId>{5C22544A-7EE6-4342-B048-85BDC9FD1C3A}</a:tableStyleId>
              </a:tblPr>
              <a:tblGrid>
                <a:gridCol w="1159698">
                  <a:extLst>
                    <a:ext uri="{9D8B030D-6E8A-4147-A177-3AD203B41FA5}">
                      <a16:colId xmlns:a16="http://schemas.microsoft.com/office/drawing/2014/main" val="756475065"/>
                    </a:ext>
                  </a:extLst>
                </a:gridCol>
                <a:gridCol w="1073078">
                  <a:extLst>
                    <a:ext uri="{9D8B030D-6E8A-4147-A177-3AD203B41FA5}">
                      <a16:colId xmlns:a16="http://schemas.microsoft.com/office/drawing/2014/main" val="3728280881"/>
                    </a:ext>
                  </a:extLst>
                </a:gridCol>
                <a:gridCol w="557467">
                  <a:extLst>
                    <a:ext uri="{9D8B030D-6E8A-4147-A177-3AD203B41FA5}">
                      <a16:colId xmlns:a16="http://schemas.microsoft.com/office/drawing/2014/main" val="488028553"/>
                    </a:ext>
                  </a:extLst>
                </a:gridCol>
                <a:gridCol w="460192">
                  <a:extLst>
                    <a:ext uri="{9D8B030D-6E8A-4147-A177-3AD203B41FA5}">
                      <a16:colId xmlns:a16="http://schemas.microsoft.com/office/drawing/2014/main" val="4009224297"/>
                    </a:ext>
                  </a:extLst>
                </a:gridCol>
                <a:gridCol w="751215">
                  <a:extLst>
                    <a:ext uri="{9D8B030D-6E8A-4147-A177-3AD203B41FA5}">
                      <a16:colId xmlns:a16="http://schemas.microsoft.com/office/drawing/2014/main" val="2213197771"/>
                    </a:ext>
                  </a:extLst>
                </a:gridCol>
              </a:tblGrid>
              <a:tr h="222803">
                <a:tc>
                  <a:txBody>
                    <a:bodyPr/>
                    <a:lstStyle/>
                    <a:p>
                      <a:pPr algn="ctr"/>
                      <a:r>
                        <a:rPr lang="en-US" sz="800">
                          <a:latin typeface="Century Gothic" panose="020B0502020202020204" pitchFamily="34" charset="0"/>
                        </a:rPr>
                        <a:t>Training Material Type</a:t>
                      </a:r>
                    </a:p>
                  </a:txBody>
                  <a:tcPr anchor="ctr">
                    <a:lnL w="1270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12700" cap="flat" cmpd="sng" algn="ctr">
                      <a:solidFill>
                        <a:srgbClr val="1A3292"/>
                      </a:solidFill>
                      <a:prstDash val="solid"/>
                      <a:round/>
                      <a:headEnd type="none" w="med" len="med"/>
                      <a:tailEnd type="none" w="med" len="med"/>
                    </a:lnT>
                    <a:lnB w="6350" cap="flat" cmpd="sng" algn="ctr">
                      <a:noFill/>
                      <a:prstDash val="solid"/>
                      <a:round/>
                      <a:headEnd type="none" w="med" len="med"/>
                      <a:tailEnd type="none" w="med" len="med"/>
                    </a:lnB>
                    <a:solidFill>
                      <a:srgbClr val="1A3292"/>
                    </a:solidFill>
                  </a:tcPr>
                </a:tc>
                <a:tc>
                  <a:txBody>
                    <a:bodyPr/>
                    <a:lstStyle/>
                    <a:p>
                      <a:pPr algn="ctr"/>
                      <a:r>
                        <a:rPr lang="en-US" sz="800">
                          <a:latin typeface="Century Gothic" panose="020B0502020202020204" pitchFamily="34" charset="0"/>
                        </a:rPr>
                        <a:t>Number of Training Materials</a:t>
                      </a:r>
                    </a:p>
                  </a:txBody>
                  <a:tcPr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12700" cap="flat" cmpd="sng" algn="ctr">
                      <a:solidFill>
                        <a:srgbClr val="1A3292"/>
                      </a:solidFill>
                      <a:prstDash val="solid"/>
                      <a:round/>
                      <a:headEnd type="none" w="med" len="med"/>
                      <a:tailEnd type="none" w="med" len="med"/>
                    </a:lnT>
                    <a:lnB w="6350" cap="flat" cmpd="sng" algn="ctr">
                      <a:noFill/>
                      <a:prstDash val="solid"/>
                      <a:round/>
                      <a:headEnd type="none" w="med" len="med"/>
                      <a:tailEnd type="none" w="med" len="med"/>
                    </a:lnB>
                    <a:solidFill>
                      <a:srgbClr val="1A3292"/>
                    </a:solidFill>
                  </a:tcPr>
                </a:tc>
                <a:tc>
                  <a:txBody>
                    <a:bodyPr/>
                    <a:lstStyle/>
                    <a:p>
                      <a:pPr algn="ctr"/>
                      <a:r>
                        <a:rPr lang="en-US" sz="800">
                          <a:latin typeface="Century Gothic" panose="020B0502020202020204" pitchFamily="34" charset="0"/>
                        </a:rPr>
                        <a:t>Design</a:t>
                      </a:r>
                    </a:p>
                  </a:txBody>
                  <a:tcPr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12700" cap="flat" cmpd="sng" algn="ctr">
                      <a:solidFill>
                        <a:srgbClr val="1A3292"/>
                      </a:solidFill>
                      <a:prstDash val="solid"/>
                      <a:round/>
                      <a:headEnd type="none" w="med" len="med"/>
                      <a:tailEnd type="none" w="med" len="med"/>
                    </a:lnT>
                    <a:lnB w="6350" cap="flat" cmpd="sng" algn="ctr">
                      <a:noFill/>
                      <a:prstDash val="solid"/>
                      <a:round/>
                      <a:headEnd type="none" w="med" len="med"/>
                      <a:tailEnd type="none" w="med" len="med"/>
                    </a:lnB>
                    <a:solidFill>
                      <a:srgbClr val="1A3292"/>
                    </a:solidFill>
                  </a:tcPr>
                </a:tc>
                <a:tc>
                  <a:txBody>
                    <a:bodyPr/>
                    <a:lstStyle/>
                    <a:p>
                      <a:pPr algn="ctr"/>
                      <a:r>
                        <a:rPr lang="en-US" sz="800">
                          <a:latin typeface="Century Gothic" panose="020B0502020202020204" pitchFamily="34" charset="0"/>
                        </a:rPr>
                        <a:t>Build</a:t>
                      </a:r>
                    </a:p>
                  </a:txBody>
                  <a:tcPr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12700" cap="flat" cmpd="sng" algn="ctr">
                      <a:solidFill>
                        <a:srgbClr val="1A3292"/>
                      </a:solidFill>
                      <a:prstDash val="solid"/>
                      <a:round/>
                      <a:headEnd type="none" w="med" len="med"/>
                      <a:tailEnd type="none" w="med" len="med"/>
                    </a:lnT>
                    <a:lnB w="6350" cap="flat" cmpd="sng" algn="ctr">
                      <a:noFill/>
                      <a:prstDash val="solid"/>
                      <a:round/>
                      <a:headEnd type="none" w="med" len="med"/>
                      <a:tailEnd type="none" w="med" len="med"/>
                    </a:lnB>
                    <a:solidFill>
                      <a:srgbClr val="1A3292"/>
                    </a:solidFill>
                  </a:tcPr>
                </a:tc>
                <a:tc>
                  <a:txBody>
                    <a:bodyPr/>
                    <a:lstStyle/>
                    <a:p>
                      <a:pPr algn="ctr"/>
                      <a:r>
                        <a:rPr lang="en-US" sz="800">
                          <a:latin typeface="Century Gothic" panose="020B0502020202020204" pitchFamily="34" charset="0"/>
                        </a:rPr>
                        <a:t>Complete</a:t>
                      </a:r>
                    </a:p>
                  </a:txBody>
                  <a:tcPr anchor="ctr">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12700" cap="flat" cmpd="sng" algn="ctr">
                      <a:solidFill>
                        <a:srgbClr val="1A3292"/>
                      </a:solidFill>
                      <a:prstDash val="solid"/>
                      <a:round/>
                      <a:headEnd type="none" w="med" len="med"/>
                      <a:tailEnd type="none" w="med" len="med"/>
                    </a:lnT>
                    <a:lnB w="6350" cap="flat" cmpd="sng" algn="ctr">
                      <a:noFill/>
                      <a:prstDash val="solid"/>
                      <a:round/>
                      <a:headEnd type="none" w="med" len="med"/>
                      <a:tailEnd type="none" w="med" len="med"/>
                    </a:lnB>
                    <a:solidFill>
                      <a:srgbClr val="1A3292"/>
                    </a:solidFill>
                  </a:tcPr>
                </a:tc>
                <a:extLst>
                  <a:ext uri="{0D108BD9-81ED-4DB2-BD59-A6C34878D82A}">
                    <a16:rowId xmlns:a16="http://schemas.microsoft.com/office/drawing/2014/main" val="1467828303"/>
                  </a:ext>
                </a:extLst>
              </a:tr>
              <a:tr h="222803">
                <a:tc>
                  <a:txBody>
                    <a:bodyPr/>
                    <a:lstStyle/>
                    <a:p>
                      <a:r>
                        <a:rPr lang="en-US" sz="800" b="1">
                          <a:solidFill>
                            <a:srgbClr val="262626"/>
                          </a:solidFill>
                          <a:latin typeface="Century Gothic" panose="020B0502020202020204" pitchFamily="34" charset="0"/>
                        </a:rPr>
                        <a:t>Web-based Trainings (WBTs)</a:t>
                      </a:r>
                    </a:p>
                  </a:txBody>
                  <a:tcPr>
                    <a:lnL w="12700" cap="flat" cmpd="sng" algn="ctr">
                      <a:no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lang="en-US" sz="800" b="1">
                          <a:solidFill>
                            <a:srgbClr val="262626"/>
                          </a:solidFill>
                          <a:latin typeface="Century Gothic" panose="020B0502020202020204" pitchFamily="34" charset="0"/>
                        </a:rPr>
                        <a:t>29</a:t>
                      </a:r>
                    </a:p>
                  </a:txBody>
                  <a:tcPr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lang="en-US" sz="800" b="1">
                          <a:solidFill>
                            <a:srgbClr val="262626"/>
                          </a:solidFill>
                          <a:latin typeface="Century Gothic" panose="020B0502020202020204" pitchFamily="34" charset="0"/>
                        </a:rPr>
                        <a:t>1</a:t>
                      </a:r>
                    </a:p>
                  </a:txBody>
                  <a:tcPr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lang="en-US" sz="800" b="1">
                          <a:solidFill>
                            <a:srgbClr val="262626"/>
                          </a:solidFill>
                          <a:latin typeface="Century Gothic" panose="020B0502020202020204" pitchFamily="34" charset="0"/>
                        </a:rPr>
                        <a:t>20</a:t>
                      </a:r>
                    </a:p>
                  </a:txBody>
                  <a:tcPr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lang="en-US" sz="800" b="1">
                          <a:solidFill>
                            <a:srgbClr val="262626"/>
                          </a:solidFill>
                          <a:latin typeface="Century Gothic" panose="020B0502020202020204" pitchFamily="34" charset="0"/>
                        </a:rPr>
                        <a:t>8</a:t>
                      </a:r>
                    </a:p>
                  </a:txBody>
                  <a:tcPr anchor="ctr">
                    <a:lnL w="6350" cap="flat" cmpd="sng" algn="ctr">
                      <a:solidFill>
                        <a:srgbClr val="1A3292"/>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194303403"/>
                  </a:ext>
                </a:extLst>
              </a:tr>
              <a:tr h="222803">
                <a:tc>
                  <a:txBody>
                    <a:bodyPr/>
                    <a:lstStyle/>
                    <a:p>
                      <a:r>
                        <a:rPr lang="en-US" sz="800" b="1">
                          <a:solidFill>
                            <a:srgbClr val="262626"/>
                          </a:solidFill>
                          <a:latin typeface="Century Gothic" panose="020B0502020202020204" pitchFamily="34" charset="0"/>
                        </a:rPr>
                        <a:t>Quick/Reference Guides</a:t>
                      </a:r>
                    </a:p>
                  </a:txBody>
                  <a:tcPr>
                    <a:lnL w="12700" cap="flat" cmpd="sng" algn="ctr">
                      <a:no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lang="en-US" sz="800" b="1">
                          <a:solidFill>
                            <a:srgbClr val="262626"/>
                          </a:solidFill>
                          <a:latin typeface="Century Gothic" panose="020B0502020202020204" pitchFamily="34" charset="0"/>
                        </a:rPr>
                        <a:t>73</a:t>
                      </a:r>
                    </a:p>
                  </a:txBody>
                  <a:tcPr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lang="en-US" sz="800" b="1">
                          <a:solidFill>
                            <a:srgbClr val="262626"/>
                          </a:solidFill>
                          <a:latin typeface="Century Gothic" panose="020B0502020202020204" pitchFamily="34" charset="0"/>
                        </a:rPr>
                        <a:t>1</a:t>
                      </a:r>
                    </a:p>
                  </a:txBody>
                  <a:tcPr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lang="en-US" sz="800" b="1">
                          <a:solidFill>
                            <a:srgbClr val="262626"/>
                          </a:solidFill>
                          <a:latin typeface="Century Gothic" panose="020B0502020202020204" pitchFamily="34" charset="0"/>
                        </a:rPr>
                        <a:t>1</a:t>
                      </a:r>
                    </a:p>
                  </a:txBody>
                  <a:tcPr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lang="en-US" sz="800" b="1">
                          <a:solidFill>
                            <a:srgbClr val="262626"/>
                          </a:solidFill>
                          <a:latin typeface="Century Gothic" panose="020B0502020202020204" pitchFamily="34" charset="0"/>
                        </a:rPr>
                        <a:t>71</a:t>
                      </a:r>
                    </a:p>
                  </a:txBody>
                  <a:tcPr anchor="ctr">
                    <a:lnL w="6350" cap="flat" cmpd="sng" algn="ctr">
                      <a:solidFill>
                        <a:srgbClr val="1A3292"/>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1A329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46228638"/>
                  </a:ext>
                </a:extLst>
              </a:tr>
            </a:tbl>
          </a:graphicData>
        </a:graphic>
      </p:graphicFrame>
      <p:graphicFrame>
        <p:nvGraphicFramePr>
          <p:cNvPr id="44" name="Table 7">
            <a:extLst>
              <a:ext uri="{FF2B5EF4-FFF2-40B4-BE49-F238E27FC236}">
                <a16:creationId xmlns:a16="http://schemas.microsoft.com/office/drawing/2014/main" id="{69511DF1-0460-40D4-82C9-F0D4E377ED18}"/>
              </a:ext>
            </a:extLst>
          </p:cNvPr>
          <p:cNvGraphicFramePr>
            <a:graphicFrameLocks noGrp="1"/>
          </p:cNvGraphicFramePr>
          <p:nvPr>
            <p:extLst>
              <p:ext uri="{D42A27DB-BD31-4B8C-83A1-F6EECF244321}">
                <p14:modId xmlns:p14="http://schemas.microsoft.com/office/powerpoint/2010/main" val="972733208"/>
              </p:ext>
            </p:extLst>
          </p:nvPr>
        </p:nvGraphicFramePr>
        <p:xfrm>
          <a:off x="809355" y="4149242"/>
          <a:ext cx="5303520" cy="274320"/>
        </p:xfrm>
        <a:graphic>
          <a:graphicData uri="http://schemas.openxmlformats.org/drawingml/2006/table">
            <a:tbl>
              <a:tblPr firstRow="1" bandRow="1">
                <a:tableStyleId>{5C22544A-7EE6-4342-B048-85BDC9FD1C3A}</a:tableStyleId>
              </a:tblPr>
              <a:tblGrid>
                <a:gridCol w="2651760">
                  <a:extLst>
                    <a:ext uri="{9D8B030D-6E8A-4147-A177-3AD203B41FA5}">
                      <a16:colId xmlns:a16="http://schemas.microsoft.com/office/drawing/2014/main" val="1112781764"/>
                    </a:ext>
                  </a:extLst>
                </a:gridCol>
                <a:gridCol w="2651760">
                  <a:extLst>
                    <a:ext uri="{9D8B030D-6E8A-4147-A177-3AD203B41FA5}">
                      <a16:colId xmlns:a16="http://schemas.microsoft.com/office/drawing/2014/main" val="3218693504"/>
                    </a:ext>
                  </a:extLst>
                </a:gridCol>
              </a:tblGrid>
              <a:tr h="274320">
                <a:tc>
                  <a:txBody>
                    <a:bodyPr/>
                    <a:lstStyle/>
                    <a:p>
                      <a:r>
                        <a:rPr lang="en-US" sz="1200" b="0">
                          <a:latin typeface="Century Gothic" panose="020B0502020202020204" pitchFamily="34" charset="0"/>
                        </a:rPr>
                        <a:t>Training Delivery</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0">
                          <a:latin typeface="Century Gothic" panose="020B0502020202020204" pitchFamily="34" charset="0"/>
                        </a:rPr>
                        <a:t>On Schedule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extLst>
                  <a:ext uri="{0D108BD9-81ED-4DB2-BD59-A6C34878D82A}">
                    <a16:rowId xmlns:a16="http://schemas.microsoft.com/office/drawing/2014/main" val="895199311"/>
                  </a:ext>
                </a:extLst>
              </a:tr>
            </a:tbl>
          </a:graphicData>
        </a:graphic>
      </p:graphicFrame>
      <p:graphicFrame>
        <p:nvGraphicFramePr>
          <p:cNvPr id="45" name="Table 7">
            <a:extLst>
              <a:ext uri="{FF2B5EF4-FFF2-40B4-BE49-F238E27FC236}">
                <a16:creationId xmlns:a16="http://schemas.microsoft.com/office/drawing/2014/main" id="{F882B0C9-8616-4CC5-9B87-930D7DB4910F}"/>
              </a:ext>
            </a:extLst>
          </p:cNvPr>
          <p:cNvGraphicFramePr>
            <a:graphicFrameLocks noGrp="1"/>
          </p:cNvGraphicFramePr>
          <p:nvPr>
            <p:extLst>
              <p:ext uri="{D42A27DB-BD31-4B8C-83A1-F6EECF244321}">
                <p14:modId xmlns:p14="http://schemas.microsoft.com/office/powerpoint/2010/main" val="747579044"/>
              </p:ext>
            </p:extLst>
          </p:nvPr>
        </p:nvGraphicFramePr>
        <p:xfrm>
          <a:off x="802718" y="3789001"/>
          <a:ext cx="5303520" cy="274320"/>
        </p:xfrm>
        <a:graphic>
          <a:graphicData uri="http://schemas.openxmlformats.org/drawingml/2006/table">
            <a:tbl>
              <a:tblPr firstRow="1" bandRow="1">
                <a:tableStyleId>{5C22544A-7EE6-4342-B048-85BDC9FD1C3A}</a:tableStyleId>
              </a:tblPr>
              <a:tblGrid>
                <a:gridCol w="2651760">
                  <a:extLst>
                    <a:ext uri="{9D8B030D-6E8A-4147-A177-3AD203B41FA5}">
                      <a16:colId xmlns:a16="http://schemas.microsoft.com/office/drawing/2014/main" val="1112781764"/>
                    </a:ext>
                  </a:extLst>
                </a:gridCol>
                <a:gridCol w="2651760">
                  <a:extLst>
                    <a:ext uri="{9D8B030D-6E8A-4147-A177-3AD203B41FA5}">
                      <a16:colId xmlns:a16="http://schemas.microsoft.com/office/drawing/2014/main" val="3218693504"/>
                    </a:ext>
                  </a:extLst>
                </a:gridCol>
              </a:tblGrid>
              <a:tr h="274320">
                <a:tc>
                  <a:txBody>
                    <a:bodyPr/>
                    <a:lstStyle/>
                    <a:p>
                      <a:r>
                        <a:rPr lang="en-US" sz="1200" b="0">
                          <a:latin typeface="Century Gothic" panose="020B0502020202020204" pitchFamily="34" charset="0"/>
                        </a:rPr>
                        <a:t>Training Plan</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1A3292"/>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0">
                          <a:latin typeface="Century Gothic" panose="020B0502020202020204" pitchFamily="34" charset="0"/>
                        </a:rPr>
                        <a:t>Complete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1A3292"/>
                    </a:solidFill>
                  </a:tcPr>
                </a:tc>
                <a:extLst>
                  <a:ext uri="{0D108BD9-81ED-4DB2-BD59-A6C34878D82A}">
                    <a16:rowId xmlns:a16="http://schemas.microsoft.com/office/drawing/2014/main" val="895199311"/>
                  </a:ext>
                </a:extLst>
              </a:tr>
            </a:tbl>
          </a:graphicData>
        </a:graphic>
      </p:graphicFrame>
      <p:graphicFrame>
        <p:nvGraphicFramePr>
          <p:cNvPr id="47" name="Table 7">
            <a:extLst>
              <a:ext uri="{FF2B5EF4-FFF2-40B4-BE49-F238E27FC236}">
                <a16:creationId xmlns:a16="http://schemas.microsoft.com/office/drawing/2014/main" id="{A8095D8A-70EE-48E2-B1D4-A5817D28A487}"/>
              </a:ext>
            </a:extLst>
          </p:cNvPr>
          <p:cNvGraphicFramePr>
            <a:graphicFrameLocks noGrp="1"/>
          </p:cNvGraphicFramePr>
          <p:nvPr>
            <p:extLst>
              <p:ext uri="{D42A27DB-BD31-4B8C-83A1-F6EECF244321}">
                <p14:modId xmlns:p14="http://schemas.microsoft.com/office/powerpoint/2010/main" val="608916663"/>
              </p:ext>
            </p:extLst>
          </p:nvPr>
        </p:nvGraphicFramePr>
        <p:xfrm>
          <a:off x="809355" y="5451958"/>
          <a:ext cx="5303520" cy="274320"/>
        </p:xfrm>
        <a:graphic>
          <a:graphicData uri="http://schemas.openxmlformats.org/drawingml/2006/table">
            <a:tbl>
              <a:tblPr firstRow="1" bandRow="1">
                <a:tableStyleId>{5C22544A-7EE6-4342-B048-85BDC9FD1C3A}</a:tableStyleId>
              </a:tblPr>
              <a:tblGrid>
                <a:gridCol w="2651760">
                  <a:extLst>
                    <a:ext uri="{9D8B030D-6E8A-4147-A177-3AD203B41FA5}">
                      <a16:colId xmlns:a16="http://schemas.microsoft.com/office/drawing/2014/main" val="1112781764"/>
                    </a:ext>
                  </a:extLst>
                </a:gridCol>
                <a:gridCol w="2651760">
                  <a:extLst>
                    <a:ext uri="{9D8B030D-6E8A-4147-A177-3AD203B41FA5}">
                      <a16:colId xmlns:a16="http://schemas.microsoft.com/office/drawing/2014/main" val="3218693504"/>
                    </a:ext>
                  </a:extLst>
                </a:gridCol>
              </a:tblGrid>
              <a:tr h="274320">
                <a:tc>
                  <a:txBody>
                    <a:bodyPr/>
                    <a:lstStyle/>
                    <a:p>
                      <a:r>
                        <a:rPr lang="en-US" sz="1200" b="0">
                          <a:solidFill>
                            <a:srgbClr val="FFFFFF"/>
                          </a:solidFill>
                          <a:latin typeface="Century Gothic" panose="020B0502020202020204" pitchFamily="34" charset="0"/>
                        </a:rPr>
                        <a:t>Training Materials</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0">
                          <a:latin typeface="Century Gothic" panose="020B0502020202020204" pitchFamily="34" charset="0"/>
                        </a:rPr>
                        <a:t>On Schedule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extLst>
                  <a:ext uri="{0D108BD9-81ED-4DB2-BD59-A6C34878D82A}">
                    <a16:rowId xmlns:a16="http://schemas.microsoft.com/office/drawing/2014/main" val="895199311"/>
                  </a:ext>
                </a:extLst>
              </a:tr>
            </a:tbl>
          </a:graphicData>
        </a:graphic>
      </p:graphicFrame>
      <p:graphicFrame>
        <p:nvGraphicFramePr>
          <p:cNvPr id="54" name="Table 7">
            <a:extLst>
              <a:ext uri="{FF2B5EF4-FFF2-40B4-BE49-F238E27FC236}">
                <a16:creationId xmlns:a16="http://schemas.microsoft.com/office/drawing/2014/main" id="{E2C2A6D1-5B3C-4BA0-8992-990309D83094}"/>
              </a:ext>
            </a:extLst>
          </p:cNvPr>
          <p:cNvGraphicFramePr>
            <a:graphicFrameLocks noGrp="1"/>
          </p:cNvGraphicFramePr>
          <p:nvPr/>
        </p:nvGraphicFramePr>
        <p:xfrm>
          <a:off x="6609657" y="2568603"/>
          <a:ext cx="5303520" cy="274320"/>
        </p:xfrm>
        <a:graphic>
          <a:graphicData uri="http://schemas.openxmlformats.org/drawingml/2006/table">
            <a:tbl>
              <a:tblPr firstRow="1" bandRow="1">
                <a:tableStyleId>{5C22544A-7EE6-4342-B048-85BDC9FD1C3A}</a:tableStyleId>
              </a:tblPr>
              <a:tblGrid>
                <a:gridCol w="2651760">
                  <a:extLst>
                    <a:ext uri="{9D8B030D-6E8A-4147-A177-3AD203B41FA5}">
                      <a16:colId xmlns:a16="http://schemas.microsoft.com/office/drawing/2014/main" val="1112781764"/>
                    </a:ext>
                  </a:extLst>
                </a:gridCol>
                <a:gridCol w="2651760">
                  <a:extLst>
                    <a:ext uri="{9D8B030D-6E8A-4147-A177-3AD203B41FA5}">
                      <a16:colId xmlns:a16="http://schemas.microsoft.com/office/drawing/2014/main" val="3218693504"/>
                    </a:ext>
                  </a:extLst>
                </a:gridCol>
              </a:tblGrid>
              <a:tr h="274320">
                <a:tc>
                  <a:txBody>
                    <a:bodyPr/>
                    <a:lstStyle/>
                    <a:p>
                      <a:r>
                        <a:rPr lang="en-US" sz="1200" b="0">
                          <a:latin typeface="Century Gothic" panose="020B0502020202020204" pitchFamily="34" charset="0"/>
                        </a:rPr>
                        <a:t>Systems Operations</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0">
                          <a:latin typeface="Century Gothic" panose="020B0502020202020204" pitchFamily="34" charset="0"/>
                        </a:rPr>
                        <a:t>On Schedule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extLst>
                  <a:ext uri="{0D108BD9-81ED-4DB2-BD59-A6C34878D82A}">
                    <a16:rowId xmlns:a16="http://schemas.microsoft.com/office/drawing/2014/main" val="895199311"/>
                  </a:ext>
                </a:extLst>
              </a:tr>
            </a:tbl>
          </a:graphicData>
        </a:graphic>
      </p:graphicFrame>
      <p:graphicFrame>
        <p:nvGraphicFramePr>
          <p:cNvPr id="55" name="Table 7">
            <a:extLst>
              <a:ext uri="{FF2B5EF4-FFF2-40B4-BE49-F238E27FC236}">
                <a16:creationId xmlns:a16="http://schemas.microsoft.com/office/drawing/2014/main" id="{623740B2-EFEA-43FF-8EEF-F1A58B6410CC}"/>
              </a:ext>
            </a:extLst>
          </p:cNvPr>
          <p:cNvGraphicFramePr>
            <a:graphicFrameLocks noGrp="1"/>
          </p:cNvGraphicFramePr>
          <p:nvPr/>
        </p:nvGraphicFramePr>
        <p:xfrm>
          <a:off x="6613870" y="1037581"/>
          <a:ext cx="5303520" cy="274320"/>
        </p:xfrm>
        <a:graphic>
          <a:graphicData uri="http://schemas.openxmlformats.org/drawingml/2006/table">
            <a:tbl>
              <a:tblPr firstRow="1" bandRow="1">
                <a:tableStyleId>{5C22544A-7EE6-4342-B048-85BDC9FD1C3A}</a:tableStyleId>
              </a:tblPr>
              <a:tblGrid>
                <a:gridCol w="2651760">
                  <a:extLst>
                    <a:ext uri="{9D8B030D-6E8A-4147-A177-3AD203B41FA5}">
                      <a16:colId xmlns:a16="http://schemas.microsoft.com/office/drawing/2014/main" val="1112781764"/>
                    </a:ext>
                  </a:extLst>
                </a:gridCol>
                <a:gridCol w="2651760">
                  <a:extLst>
                    <a:ext uri="{9D8B030D-6E8A-4147-A177-3AD203B41FA5}">
                      <a16:colId xmlns:a16="http://schemas.microsoft.com/office/drawing/2014/main" val="3218693504"/>
                    </a:ext>
                  </a:extLst>
                </a:gridCol>
              </a:tblGrid>
              <a:tr h="274320">
                <a:tc>
                  <a:txBody>
                    <a:bodyPr/>
                    <a:lstStyle/>
                    <a:p>
                      <a:r>
                        <a:rPr lang="en-US" sz="1200" b="0">
                          <a:latin typeface="Century Gothic" panose="020B0502020202020204" pitchFamily="34" charset="0"/>
                        </a:rPr>
                        <a:t>Prod Deployment Plans</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0">
                          <a:latin typeface="Century Gothic" panose="020B0502020202020204" pitchFamily="34" charset="0"/>
                        </a:rPr>
                        <a:t>On Schedule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extLst>
                  <a:ext uri="{0D108BD9-81ED-4DB2-BD59-A6C34878D82A}">
                    <a16:rowId xmlns:a16="http://schemas.microsoft.com/office/drawing/2014/main" val="895199311"/>
                  </a:ext>
                </a:extLst>
              </a:tr>
            </a:tbl>
          </a:graphicData>
        </a:graphic>
      </p:graphicFrame>
      <p:graphicFrame>
        <p:nvGraphicFramePr>
          <p:cNvPr id="56" name="Table 7">
            <a:extLst>
              <a:ext uri="{FF2B5EF4-FFF2-40B4-BE49-F238E27FC236}">
                <a16:creationId xmlns:a16="http://schemas.microsoft.com/office/drawing/2014/main" id="{EAB7FEB8-39F5-4037-A506-6CB8ADD8409C}"/>
              </a:ext>
            </a:extLst>
          </p:cNvPr>
          <p:cNvGraphicFramePr>
            <a:graphicFrameLocks noGrp="1"/>
          </p:cNvGraphicFramePr>
          <p:nvPr>
            <p:extLst>
              <p:ext uri="{D42A27DB-BD31-4B8C-83A1-F6EECF244321}">
                <p14:modId xmlns:p14="http://schemas.microsoft.com/office/powerpoint/2010/main" val="1650627104"/>
              </p:ext>
            </p:extLst>
          </p:nvPr>
        </p:nvGraphicFramePr>
        <p:xfrm>
          <a:off x="6613870" y="387389"/>
          <a:ext cx="5303520" cy="274320"/>
        </p:xfrm>
        <a:graphic>
          <a:graphicData uri="http://schemas.openxmlformats.org/drawingml/2006/table">
            <a:tbl>
              <a:tblPr firstRow="1" bandRow="1">
                <a:tableStyleId>{5C22544A-7EE6-4342-B048-85BDC9FD1C3A}</a:tableStyleId>
              </a:tblPr>
              <a:tblGrid>
                <a:gridCol w="2651760">
                  <a:extLst>
                    <a:ext uri="{9D8B030D-6E8A-4147-A177-3AD203B41FA5}">
                      <a16:colId xmlns:a16="http://schemas.microsoft.com/office/drawing/2014/main" val="1112781764"/>
                    </a:ext>
                  </a:extLst>
                </a:gridCol>
                <a:gridCol w="2651760">
                  <a:extLst>
                    <a:ext uri="{9D8B030D-6E8A-4147-A177-3AD203B41FA5}">
                      <a16:colId xmlns:a16="http://schemas.microsoft.com/office/drawing/2014/main" val="3218693504"/>
                    </a:ext>
                  </a:extLst>
                </a:gridCol>
              </a:tblGrid>
              <a:tr h="274320">
                <a:tc>
                  <a:txBody>
                    <a:bodyPr/>
                    <a:lstStyle/>
                    <a:p>
                      <a:r>
                        <a:rPr lang="en-US" sz="1200" b="0">
                          <a:latin typeface="Century Gothic" panose="020B0502020202020204" pitchFamily="34" charset="0"/>
                        </a:rPr>
                        <a:t>Service Desk</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1A3292"/>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0">
                          <a:latin typeface="Century Gothic" panose="020B0502020202020204" pitchFamily="34" charset="0"/>
                        </a:rPr>
                        <a:t>Complete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1A3292"/>
                    </a:solidFill>
                  </a:tcPr>
                </a:tc>
                <a:extLst>
                  <a:ext uri="{0D108BD9-81ED-4DB2-BD59-A6C34878D82A}">
                    <a16:rowId xmlns:a16="http://schemas.microsoft.com/office/drawing/2014/main" val="895199311"/>
                  </a:ext>
                </a:extLst>
              </a:tr>
            </a:tbl>
          </a:graphicData>
        </a:graphic>
      </p:graphicFrame>
      <p:graphicFrame>
        <p:nvGraphicFramePr>
          <p:cNvPr id="57" name="Table 7">
            <a:extLst>
              <a:ext uri="{FF2B5EF4-FFF2-40B4-BE49-F238E27FC236}">
                <a16:creationId xmlns:a16="http://schemas.microsoft.com/office/drawing/2014/main" id="{078918F1-6896-458F-A397-91492D667E7E}"/>
              </a:ext>
            </a:extLst>
          </p:cNvPr>
          <p:cNvGraphicFramePr>
            <a:graphicFrameLocks noGrp="1"/>
          </p:cNvGraphicFramePr>
          <p:nvPr>
            <p:extLst>
              <p:ext uri="{D42A27DB-BD31-4B8C-83A1-F6EECF244321}">
                <p14:modId xmlns:p14="http://schemas.microsoft.com/office/powerpoint/2010/main" val="2420808577"/>
              </p:ext>
            </p:extLst>
          </p:nvPr>
        </p:nvGraphicFramePr>
        <p:xfrm>
          <a:off x="802718" y="3041809"/>
          <a:ext cx="5293280" cy="396240"/>
        </p:xfrm>
        <a:graphic>
          <a:graphicData uri="http://schemas.openxmlformats.org/drawingml/2006/table">
            <a:tbl>
              <a:tblPr firstRow="1" bandRow="1">
                <a:tableStyleId>{5C22544A-7EE6-4342-B048-85BDC9FD1C3A}</a:tableStyleId>
              </a:tblPr>
              <a:tblGrid>
                <a:gridCol w="5293280">
                  <a:extLst>
                    <a:ext uri="{9D8B030D-6E8A-4147-A177-3AD203B41FA5}">
                      <a16:colId xmlns:a16="http://schemas.microsoft.com/office/drawing/2014/main" val="1112781764"/>
                    </a:ext>
                  </a:extLst>
                </a:gridCol>
              </a:tblGrid>
              <a:tr h="299787">
                <a:tc>
                  <a:txBody>
                    <a:bodyPr/>
                    <a:lstStyle/>
                    <a:p>
                      <a:r>
                        <a:rPr lang="en-US" sz="1000" b="0">
                          <a:solidFill>
                            <a:srgbClr val="1A3292"/>
                          </a:solidFill>
                          <a:latin typeface="Century Gothic" panose="020B0502020202020204" pitchFamily="34" charset="0"/>
                        </a:rPr>
                        <a:t>Testing in progress with MEDS, EBT, Child Support Interface, CalWIN </a:t>
                      </a:r>
                      <a:r>
                        <a:rPr lang="en-US" sz="1000" b="0" err="1">
                          <a:solidFill>
                            <a:srgbClr val="1A3292"/>
                          </a:solidFill>
                          <a:latin typeface="Century Gothic" panose="020B0502020202020204" pitchFamily="34" charset="0"/>
                        </a:rPr>
                        <a:t>eICT</a:t>
                      </a:r>
                      <a:r>
                        <a:rPr lang="en-US" sz="1000" b="0">
                          <a:solidFill>
                            <a:srgbClr val="1A3292"/>
                          </a:solidFill>
                          <a:latin typeface="Century Gothic" panose="020B0502020202020204" pitchFamily="34" charset="0"/>
                        </a:rPr>
                        <a:t>, &amp; CalHEERS.</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895199311"/>
                  </a:ext>
                </a:extLst>
              </a:tr>
            </a:tbl>
          </a:graphicData>
        </a:graphic>
      </p:graphicFrame>
      <p:pic>
        <p:nvPicPr>
          <p:cNvPr id="13" name="Picture 12">
            <a:extLst>
              <a:ext uri="{FF2B5EF4-FFF2-40B4-BE49-F238E27FC236}">
                <a16:creationId xmlns:a16="http://schemas.microsoft.com/office/drawing/2014/main" id="{FD8F7002-2844-4CB2-871D-E3C691275411}"/>
              </a:ext>
            </a:extLst>
          </p:cNvPr>
          <p:cNvPicPr>
            <a:picLocks noChangeAspect="1"/>
          </p:cNvPicPr>
          <p:nvPr/>
        </p:nvPicPr>
        <p:blipFill>
          <a:blip r:embed="rId3"/>
          <a:stretch>
            <a:fillRect/>
          </a:stretch>
        </p:blipFill>
        <p:spPr>
          <a:xfrm>
            <a:off x="809354" y="914995"/>
            <a:ext cx="5058761" cy="826554"/>
          </a:xfrm>
          <a:prstGeom prst="rect">
            <a:avLst/>
          </a:prstGeom>
        </p:spPr>
      </p:pic>
      <p:pic>
        <p:nvPicPr>
          <p:cNvPr id="8" name="Picture 7">
            <a:extLst>
              <a:ext uri="{FF2B5EF4-FFF2-40B4-BE49-F238E27FC236}">
                <a16:creationId xmlns:a16="http://schemas.microsoft.com/office/drawing/2014/main" id="{E2268908-CE2B-4C36-8388-36B260F8CBAC}"/>
              </a:ext>
            </a:extLst>
          </p:cNvPr>
          <p:cNvPicPr>
            <a:picLocks noChangeAspect="1"/>
          </p:cNvPicPr>
          <p:nvPr/>
        </p:nvPicPr>
        <p:blipFill>
          <a:blip r:embed="rId4"/>
          <a:stretch>
            <a:fillRect/>
          </a:stretch>
        </p:blipFill>
        <p:spPr>
          <a:xfrm>
            <a:off x="6608099" y="1377293"/>
            <a:ext cx="4212191" cy="1140186"/>
          </a:xfrm>
          <a:prstGeom prst="rect">
            <a:avLst/>
          </a:prstGeom>
        </p:spPr>
      </p:pic>
      <p:sp>
        <p:nvSpPr>
          <p:cNvPr id="52" name="TextBox 51">
            <a:extLst>
              <a:ext uri="{FF2B5EF4-FFF2-40B4-BE49-F238E27FC236}">
                <a16:creationId xmlns:a16="http://schemas.microsoft.com/office/drawing/2014/main" id="{F75BFBBC-4B82-4368-BEF5-712A05C46CF6}"/>
              </a:ext>
            </a:extLst>
          </p:cNvPr>
          <p:cNvSpPr txBox="1"/>
          <p:nvPr/>
        </p:nvSpPr>
        <p:spPr>
          <a:xfrm>
            <a:off x="4815839" y="5811635"/>
            <a:ext cx="1594486" cy="400110"/>
          </a:xfrm>
          <a:prstGeom prst="rect">
            <a:avLst/>
          </a:prstGeom>
          <a:noFill/>
        </p:spPr>
        <p:txBody>
          <a:bodyPr wrap="square" rtlCol="0">
            <a:spAutoFit/>
          </a:bodyPr>
          <a:lstStyle/>
          <a:p>
            <a:r>
              <a:rPr lang="en-US" sz="1000">
                <a:solidFill>
                  <a:srgbClr val="1A3292"/>
                </a:solidFill>
                <a:latin typeface="Century Gothic" panose="020B0502020202020204" pitchFamily="34" charset="0"/>
              </a:rPr>
              <a:t>Start Date: 01/01/2019</a:t>
            </a:r>
          </a:p>
          <a:p>
            <a:r>
              <a:rPr lang="en-US" sz="1000">
                <a:solidFill>
                  <a:srgbClr val="1A3292"/>
                </a:solidFill>
                <a:latin typeface="Century Gothic" panose="020B0502020202020204" pitchFamily="34" charset="0"/>
              </a:rPr>
              <a:t>End Date: 08/01/2021</a:t>
            </a:r>
          </a:p>
        </p:txBody>
      </p:sp>
      <p:pic>
        <p:nvPicPr>
          <p:cNvPr id="5" name="Picture 4">
            <a:extLst>
              <a:ext uri="{FF2B5EF4-FFF2-40B4-BE49-F238E27FC236}">
                <a16:creationId xmlns:a16="http://schemas.microsoft.com/office/drawing/2014/main" id="{20CA50AA-BF4C-4EBA-A01C-871D3C0FE5D1}"/>
              </a:ext>
            </a:extLst>
          </p:cNvPr>
          <p:cNvPicPr>
            <a:picLocks noChangeAspect="1"/>
          </p:cNvPicPr>
          <p:nvPr/>
        </p:nvPicPr>
        <p:blipFill>
          <a:blip r:embed="rId5"/>
          <a:stretch>
            <a:fillRect/>
          </a:stretch>
        </p:blipFill>
        <p:spPr>
          <a:xfrm>
            <a:off x="814189" y="4483930"/>
            <a:ext cx="3472565" cy="907660"/>
          </a:xfrm>
          <a:prstGeom prst="rect">
            <a:avLst/>
          </a:prstGeom>
        </p:spPr>
      </p:pic>
      <p:graphicFrame>
        <p:nvGraphicFramePr>
          <p:cNvPr id="36" name="Table 7">
            <a:extLst>
              <a:ext uri="{FF2B5EF4-FFF2-40B4-BE49-F238E27FC236}">
                <a16:creationId xmlns:a16="http://schemas.microsoft.com/office/drawing/2014/main" id="{B488FFF4-AE72-47BA-89DA-004948C43E76}"/>
              </a:ext>
            </a:extLst>
          </p:cNvPr>
          <p:cNvGraphicFramePr>
            <a:graphicFrameLocks noGrp="1"/>
          </p:cNvGraphicFramePr>
          <p:nvPr>
            <p:extLst>
              <p:ext uri="{D42A27DB-BD31-4B8C-83A1-F6EECF244321}">
                <p14:modId xmlns:p14="http://schemas.microsoft.com/office/powerpoint/2010/main" val="2770320751"/>
              </p:ext>
            </p:extLst>
          </p:nvPr>
        </p:nvGraphicFramePr>
        <p:xfrm>
          <a:off x="814188" y="387389"/>
          <a:ext cx="5281810" cy="518160"/>
        </p:xfrm>
        <a:graphic>
          <a:graphicData uri="http://schemas.openxmlformats.org/drawingml/2006/table">
            <a:tbl>
              <a:tblPr firstRow="1" bandRow="1">
                <a:tableStyleId>{5C22544A-7EE6-4342-B048-85BDC9FD1C3A}</a:tableStyleId>
              </a:tblPr>
              <a:tblGrid>
                <a:gridCol w="2640905">
                  <a:extLst>
                    <a:ext uri="{9D8B030D-6E8A-4147-A177-3AD203B41FA5}">
                      <a16:colId xmlns:a16="http://schemas.microsoft.com/office/drawing/2014/main" val="1112781764"/>
                    </a:ext>
                  </a:extLst>
                </a:gridCol>
                <a:gridCol w="2640905">
                  <a:extLst>
                    <a:ext uri="{9D8B030D-6E8A-4147-A177-3AD203B41FA5}">
                      <a16:colId xmlns:a16="http://schemas.microsoft.com/office/drawing/2014/main" val="3218693504"/>
                    </a:ext>
                  </a:extLst>
                </a:gridCol>
              </a:tblGrid>
              <a:tr h="137160">
                <a:tc>
                  <a:txBody>
                    <a:bodyPr/>
                    <a:lstStyle/>
                    <a:p>
                      <a:r>
                        <a:rPr lang="en-US" sz="1200" b="0">
                          <a:latin typeface="Century Gothic" panose="020B0502020202020204" pitchFamily="34" charset="0"/>
                        </a:rPr>
                        <a:t>Design</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1A3292"/>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0">
                          <a:latin typeface="Century Gothic" panose="020B0502020202020204" pitchFamily="34" charset="0"/>
                        </a:rPr>
                        <a:t>Complete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1A3292"/>
                    </a:solidFill>
                  </a:tcPr>
                </a:tc>
                <a:extLst>
                  <a:ext uri="{0D108BD9-81ED-4DB2-BD59-A6C34878D82A}">
                    <a16:rowId xmlns:a16="http://schemas.microsoft.com/office/drawing/2014/main" val="895199311"/>
                  </a:ext>
                </a:extLst>
              </a:tr>
              <a:tr h="1371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a:solidFill>
                            <a:srgbClr val="1A3292"/>
                          </a:solidFill>
                          <a:latin typeface="Century Gothic" panose="020B0502020202020204" pitchFamily="34" charset="0"/>
                        </a:rPr>
                        <a:t>Start Date: 01/27/2021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000">
                          <a:solidFill>
                            <a:srgbClr val="1A3292"/>
                          </a:solidFill>
                          <a:latin typeface="Century Gothic" panose="020B0502020202020204" pitchFamily="34" charset="0"/>
                        </a:rPr>
                        <a:t>End Date: 03/10/2021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23694773"/>
                  </a:ext>
                </a:extLst>
              </a:tr>
            </a:tbl>
          </a:graphicData>
        </a:graphic>
      </p:graphicFrame>
      <p:graphicFrame>
        <p:nvGraphicFramePr>
          <p:cNvPr id="37" name="Table 7">
            <a:extLst>
              <a:ext uri="{FF2B5EF4-FFF2-40B4-BE49-F238E27FC236}">
                <a16:creationId xmlns:a16="http://schemas.microsoft.com/office/drawing/2014/main" id="{B58D1337-C5F1-4530-B858-7D5277D5715C}"/>
              </a:ext>
            </a:extLst>
          </p:cNvPr>
          <p:cNvGraphicFramePr>
            <a:graphicFrameLocks noGrp="1"/>
          </p:cNvGraphicFramePr>
          <p:nvPr>
            <p:extLst>
              <p:ext uri="{D42A27DB-BD31-4B8C-83A1-F6EECF244321}">
                <p14:modId xmlns:p14="http://schemas.microsoft.com/office/powerpoint/2010/main" val="4272925453"/>
              </p:ext>
            </p:extLst>
          </p:nvPr>
        </p:nvGraphicFramePr>
        <p:xfrm>
          <a:off x="820528" y="1819446"/>
          <a:ext cx="2633950" cy="670560"/>
        </p:xfrm>
        <a:graphic>
          <a:graphicData uri="http://schemas.openxmlformats.org/drawingml/2006/table">
            <a:tbl>
              <a:tblPr firstRow="1" bandRow="1">
                <a:tableStyleId>{5C22544A-7EE6-4342-B048-85BDC9FD1C3A}</a:tableStyleId>
              </a:tblPr>
              <a:tblGrid>
                <a:gridCol w="1316975">
                  <a:extLst>
                    <a:ext uri="{9D8B030D-6E8A-4147-A177-3AD203B41FA5}">
                      <a16:colId xmlns:a16="http://schemas.microsoft.com/office/drawing/2014/main" val="1112781764"/>
                    </a:ext>
                  </a:extLst>
                </a:gridCol>
                <a:gridCol w="1316975">
                  <a:extLst>
                    <a:ext uri="{9D8B030D-6E8A-4147-A177-3AD203B41FA5}">
                      <a16:colId xmlns:a16="http://schemas.microsoft.com/office/drawing/2014/main" val="3218693504"/>
                    </a:ext>
                  </a:extLst>
                </a:gridCol>
              </a:tblGrid>
              <a:tr h="274320">
                <a:tc>
                  <a:txBody>
                    <a:bodyPr/>
                    <a:lstStyle/>
                    <a:p>
                      <a:r>
                        <a:rPr lang="en-US" sz="1200" b="0">
                          <a:latin typeface="Century Gothic" panose="020B0502020202020204" pitchFamily="34" charset="0"/>
                        </a:rPr>
                        <a:t>Development</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0">
                          <a:latin typeface="Century Gothic" panose="020B0502020202020204" pitchFamily="34" charset="0"/>
                        </a:rPr>
                        <a:t>On Schedule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extLst>
                  <a:ext uri="{0D108BD9-81ED-4DB2-BD59-A6C34878D82A}">
                    <a16:rowId xmlns:a16="http://schemas.microsoft.com/office/drawing/2014/main" val="895199311"/>
                  </a:ext>
                </a:extLst>
              </a:tr>
              <a:tr h="2705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a:solidFill>
                            <a:srgbClr val="1A3292"/>
                          </a:solidFill>
                          <a:latin typeface="Century Gothic" panose="020B0502020202020204" pitchFamily="34" charset="0"/>
                        </a:rPr>
                        <a:t>Start Date: 02/25/2021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000">
                          <a:solidFill>
                            <a:srgbClr val="1A3292"/>
                          </a:solidFill>
                          <a:latin typeface="Century Gothic" panose="020B0502020202020204" pitchFamily="34" charset="0"/>
                        </a:rPr>
                        <a:t>End Date: 06/11/2021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96829969"/>
                  </a:ext>
                </a:extLst>
              </a:tr>
            </a:tbl>
          </a:graphicData>
        </a:graphic>
      </p:graphicFrame>
      <p:graphicFrame>
        <p:nvGraphicFramePr>
          <p:cNvPr id="38" name="Table 7">
            <a:extLst>
              <a:ext uri="{FF2B5EF4-FFF2-40B4-BE49-F238E27FC236}">
                <a16:creationId xmlns:a16="http://schemas.microsoft.com/office/drawing/2014/main" id="{2BD7C1C2-D192-4E5E-9620-10EA390F876E}"/>
              </a:ext>
            </a:extLst>
          </p:cNvPr>
          <p:cNvGraphicFramePr>
            <a:graphicFrameLocks noGrp="1"/>
          </p:cNvGraphicFramePr>
          <p:nvPr>
            <p:extLst>
              <p:ext uri="{D42A27DB-BD31-4B8C-83A1-F6EECF244321}">
                <p14:modId xmlns:p14="http://schemas.microsoft.com/office/powerpoint/2010/main" val="3380659157"/>
              </p:ext>
            </p:extLst>
          </p:nvPr>
        </p:nvGraphicFramePr>
        <p:xfrm>
          <a:off x="3615323" y="1825123"/>
          <a:ext cx="2497552" cy="670560"/>
        </p:xfrm>
        <a:graphic>
          <a:graphicData uri="http://schemas.openxmlformats.org/drawingml/2006/table">
            <a:tbl>
              <a:tblPr firstRow="1" bandRow="1">
                <a:tableStyleId>{5C22544A-7EE6-4342-B048-85BDC9FD1C3A}</a:tableStyleId>
              </a:tblPr>
              <a:tblGrid>
                <a:gridCol w="1248776">
                  <a:extLst>
                    <a:ext uri="{9D8B030D-6E8A-4147-A177-3AD203B41FA5}">
                      <a16:colId xmlns:a16="http://schemas.microsoft.com/office/drawing/2014/main" val="1112781764"/>
                    </a:ext>
                  </a:extLst>
                </a:gridCol>
                <a:gridCol w="1248776">
                  <a:extLst>
                    <a:ext uri="{9D8B030D-6E8A-4147-A177-3AD203B41FA5}">
                      <a16:colId xmlns:a16="http://schemas.microsoft.com/office/drawing/2014/main" val="3218693504"/>
                    </a:ext>
                  </a:extLst>
                </a:gridCol>
              </a:tblGrid>
              <a:tr h="0">
                <a:tc>
                  <a:txBody>
                    <a:bodyPr/>
                    <a:lstStyle/>
                    <a:p>
                      <a:r>
                        <a:rPr lang="en-US" sz="1200" b="0">
                          <a:latin typeface="Century Gothic" panose="020B0502020202020204" pitchFamily="34" charset="0"/>
                        </a:rPr>
                        <a:t>System Test</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tc>
                  <a:txBody>
                    <a:bodyPr/>
                    <a:lstStyle/>
                    <a:p>
                      <a:pPr algn="r"/>
                      <a:r>
                        <a:rPr lang="en-US" sz="1200" b="0">
                          <a:latin typeface="Century Gothic" panose="020B0502020202020204" pitchFamily="34" charset="0"/>
                        </a:rPr>
                        <a:t>On Schedule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extLst>
                  <a:ext uri="{0D108BD9-81ED-4DB2-BD59-A6C34878D82A}">
                    <a16:rowId xmlns:a16="http://schemas.microsoft.com/office/drawing/2014/main" val="895199311"/>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a:solidFill>
                            <a:srgbClr val="1A3292"/>
                          </a:solidFill>
                          <a:latin typeface="Century Gothic" panose="020B0502020202020204" pitchFamily="34" charset="0"/>
                        </a:rPr>
                        <a:t>Start Date: 04/26/2021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000">
                          <a:solidFill>
                            <a:srgbClr val="1A3292"/>
                          </a:solidFill>
                          <a:latin typeface="Century Gothic" panose="020B0502020202020204" pitchFamily="34" charset="0"/>
                        </a:rPr>
                        <a:t>End Date: 07/16/2021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795127560"/>
                  </a:ext>
                </a:extLst>
              </a:tr>
            </a:tbl>
          </a:graphicData>
        </a:graphic>
      </p:graphicFrame>
      <p:graphicFrame>
        <p:nvGraphicFramePr>
          <p:cNvPr id="39" name="Table 7">
            <a:extLst>
              <a:ext uri="{FF2B5EF4-FFF2-40B4-BE49-F238E27FC236}">
                <a16:creationId xmlns:a16="http://schemas.microsoft.com/office/drawing/2014/main" id="{8BFDFB8A-2DCF-4734-ADDA-1CD0B6C8709E}"/>
              </a:ext>
            </a:extLst>
          </p:cNvPr>
          <p:cNvGraphicFramePr>
            <a:graphicFrameLocks noGrp="1"/>
          </p:cNvGraphicFramePr>
          <p:nvPr>
            <p:extLst>
              <p:ext uri="{D42A27DB-BD31-4B8C-83A1-F6EECF244321}">
                <p14:modId xmlns:p14="http://schemas.microsoft.com/office/powerpoint/2010/main" val="1737128044"/>
              </p:ext>
            </p:extLst>
          </p:nvPr>
        </p:nvGraphicFramePr>
        <p:xfrm>
          <a:off x="809354" y="2567903"/>
          <a:ext cx="5286644" cy="518160"/>
        </p:xfrm>
        <a:graphic>
          <a:graphicData uri="http://schemas.openxmlformats.org/drawingml/2006/table">
            <a:tbl>
              <a:tblPr firstRow="1" bandRow="1">
                <a:tableStyleId>{5C22544A-7EE6-4342-B048-85BDC9FD1C3A}</a:tableStyleId>
              </a:tblPr>
              <a:tblGrid>
                <a:gridCol w="2856676">
                  <a:extLst>
                    <a:ext uri="{9D8B030D-6E8A-4147-A177-3AD203B41FA5}">
                      <a16:colId xmlns:a16="http://schemas.microsoft.com/office/drawing/2014/main" val="1112781764"/>
                    </a:ext>
                  </a:extLst>
                </a:gridCol>
                <a:gridCol w="2429968">
                  <a:extLst>
                    <a:ext uri="{9D8B030D-6E8A-4147-A177-3AD203B41FA5}">
                      <a16:colId xmlns:a16="http://schemas.microsoft.com/office/drawing/2014/main" val="3218693504"/>
                    </a:ext>
                  </a:extLst>
                </a:gridCol>
              </a:tblGrid>
              <a:tr h="0">
                <a:tc>
                  <a:txBody>
                    <a:bodyPr/>
                    <a:lstStyle/>
                    <a:p>
                      <a:r>
                        <a:rPr lang="en-US" sz="1200" b="0">
                          <a:latin typeface="Century Gothic" panose="020B0502020202020204" pitchFamily="34" charset="0"/>
                        </a:rPr>
                        <a:t>Interface Partner Test</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0">
                          <a:latin typeface="Century Gothic" panose="020B0502020202020204" pitchFamily="34" charset="0"/>
                        </a:rPr>
                        <a:t>On Schedule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extLst>
                  <a:ext uri="{0D108BD9-81ED-4DB2-BD59-A6C34878D82A}">
                    <a16:rowId xmlns:a16="http://schemas.microsoft.com/office/drawing/2014/main" val="895199311"/>
                  </a:ext>
                </a:extLst>
              </a:tr>
              <a:tr h="1386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a:solidFill>
                            <a:srgbClr val="1A3292"/>
                          </a:solidFill>
                          <a:latin typeface="Century Gothic" panose="020B0502020202020204" pitchFamily="34" charset="0"/>
                        </a:rPr>
                        <a:t>Start Date: 03/01/2021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000">
                          <a:solidFill>
                            <a:srgbClr val="1A3292"/>
                          </a:solidFill>
                          <a:latin typeface="Century Gothic" panose="020B0502020202020204" pitchFamily="34" charset="0"/>
                        </a:rPr>
                        <a:t>End Date: 08/27/2021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93316461"/>
                  </a:ext>
                </a:extLst>
              </a:tr>
            </a:tbl>
          </a:graphicData>
        </a:graphic>
      </p:graphicFrame>
      <p:graphicFrame>
        <p:nvGraphicFramePr>
          <p:cNvPr id="40" name="Table 7">
            <a:extLst>
              <a:ext uri="{FF2B5EF4-FFF2-40B4-BE49-F238E27FC236}">
                <a16:creationId xmlns:a16="http://schemas.microsoft.com/office/drawing/2014/main" id="{E9D79DBE-4C00-4125-8EAE-F25FAA41270A}"/>
              </a:ext>
            </a:extLst>
          </p:cNvPr>
          <p:cNvGraphicFramePr>
            <a:graphicFrameLocks noGrp="1"/>
          </p:cNvGraphicFramePr>
          <p:nvPr>
            <p:extLst>
              <p:ext uri="{D42A27DB-BD31-4B8C-83A1-F6EECF244321}">
                <p14:modId xmlns:p14="http://schemas.microsoft.com/office/powerpoint/2010/main" val="26609277"/>
              </p:ext>
            </p:extLst>
          </p:nvPr>
        </p:nvGraphicFramePr>
        <p:xfrm>
          <a:off x="6608099" y="3789001"/>
          <a:ext cx="5303520" cy="518160"/>
        </p:xfrm>
        <a:graphic>
          <a:graphicData uri="http://schemas.openxmlformats.org/drawingml/2006/table">
            <a:tbl>
              <a:tblPr firstRow="1" bandRow="1">
                <a:tableStyleId>{5C22544A-7EE6-4342-B048-85BDC9FD1C3A}</a:tableStyleId>
              </a:tblPr>
              <a:tblGrid>
                <a:gridCol w="2651760">
                  <a:extLst>
                    <a:ext uri="{9D8B030D-6E8A-4147-A177-3AD203B41FA5}">
                      <a16:colId xmlns:a16="http://schemas.microsoft.com/office/drawing/2014/main" val="1112781764"/>
                    </a:ext>
                  </a:extLst>
                </a:gridCol>
                <a:gridCol w="2651760">
                  <a:extLst>
                    <a:ext uri="{9D8B030D-6E8A-4147-A177-3AD203B41FA5}">
                      <a16:colId xmlns:a16="http://schemas.microsoft.com/office/drawing/2014/main" val="3218693504"/>
                    </a:ext>
                  </a:extLst>
                </a:gridCol>
              </a:tblGrid>
              <a:tr h="0">
                <a:tc>
                  <a:txBody>
                    <a:bodyPr/>
                    <a:lstStyle/>
                    <a:p>
                      <a:r>
                        <a:rPr lang="en-US" sz="1200" b="0">
                          <a:latin typeface="Century Gothic" panose="020B0502020202020204" pitchFamily="34" charset="0"/>
                        </a:rPr>
                        <a:t>Communications</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0">
                          <a:latin typeface="Century Gothic" panose="020B0502020202020204" pitchFamily="34" charset="0"/>
                        </a:rPr>
                        <a:t>On Schedule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extLst>
                  <a:ext uri="{0D108BD9-81ED-4DB2-BD59-A6C34878D82A}">
                    <a16:rowId xmlns:a16="http://schemas.microsoft.com/office/drawing/2014/main" val="895199311"/>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a:solidFill>
                            <a:srgbClr val="1A3292"/>
                          </a:solidFill>
                          <a:latin typeface="Century Gothic" panose="020B0502020202020204" pitchFamily="34" charset="0"/>
                        </a:rPr>
                        <a:t>Start Date: 05/04/2020</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000">
                          <a:solidFill>
                            <a:srgbClr val="1A3292"/>
                          </a:solidFill>
                          <a:latin typeface="Century Gothic" panose="020B0502020202020204" pitchFamily="34" charset="0"/>
                        </a:rPr>
                        <a:t>End Date: 09/06/2021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29757444"/>
                  </a:ext>
                </a:extLst>
              </a:tr>
            </a:tbl>
          </a:graphicData>
        </a:graphic>
      </p:graphicFrame>
      <p:graphicFrame>
        <p:nvGraphicFramePr>
          <p:cNvPr id="41" name="Table 17">
            <a:extLst>
              <a:ext uri="{FF2B5EF4-FFF2-40B4-BE49-F238E27FC236}">
                <a16:creationId xmlns:a16="http://schemas.microsoft.com/office/drawing/2014/main" id="{10F6C83D-D8CC-40A6-94D1-BE0023674A68}"/>
              </a:ext>
            </a:extLst>
          </p:cNvPr>
          <p:cNvGraphicFramePr>
            <a:graphicFrameLocks noGrp="1"/>
          </p:cNvGraphicFramePr>
          <p:nvPr>
            <p:extLst>
              <p:ext uri="{D42A27DB-BD31-4B8C-83A1-F6EECF244321}">
                <p14:modId xmlns:p14="http://schemas.microsoft.com/office/powerpoint/2010/main" val="3597122538"/>
              </p:ext>
            </p:extLst>
          </p:nvPr>
        </p:nvGraphicFramePr>
        <p:xfrm>
          <a:off x="9193315" y="4537650"/>
          <a:ext cx="2722128" cy="1737360"/>
        </p:xfrm>
        <a:graphic>
          <a:graphicData uri="http://schemas.openxmlformats.org/drawingml/2006/table">
            <a:tbl>
              <a:tblPr firstRow="1" bandRow="1">
                <a:tableStyleId>{5C22544A-7EE6-4342-B048-85BDC9FD1C3A}</a:tableStyleId>
              </a:tblPr>
              <a:tblGrid>
                <a:gridCol w="1317127">
                  <a:extLst>
                    <a:ext uri="{9D8B030D-6E8A-4147-A177-3AD203B41FA5}">
                      <a16:colId xmlns:a16="http://schemas.microsoft.com/office/drawing/2014/main" val="373733123"/>
                    </a:ext>
                  </a:extLst>
                </a:gridCol>
                <a:gridCol w="704424">
                  <a:extLst>
                    <a:ext uri="{9D8B030D-6E8A-4147-A177-3AD203B41FA5}">
                      <a16:colId xmlns:a16="http://schemas.microsoft.com/office/drawing/2014/main" val="2418484295"/>
                    </a:ext>
                  </a:extLst>
                </a:gridCol>
                <a:gridCol w="700577">
                  <a:extLst>
                    <a:ext uri="{9D8B030D-6E8A-4147-A177-3AD203B41FA5}">
                      <a16:colId xmlns:a16="http://schemas.microsoft.com/office/drawing/2014/main" val="1336292124"/>
                    </a:ext>
                  </a:extLst>
                </a:gridCol>
              </a:tblGrid>
              <a:tr h="161449">
                <a:tc>
                  <a:txBody>
                    <a:bodyPr/>
                    <a:lstStyle/>
                    <a:p>
                      <a:pPr algn="ctr"/>
                      <a:r>
                        <a:rPr lang="en-US" sz="900">
                          <a:latin typeface="Century Gothic" panose="020B0502020202020204" pitchFamily="34" charset="0"/>
                        </a:rPr>
                        <a:t>Type</a:t>
                      </a:r>
                    </a:p>
                  </a:txBody>
                  <a:tcPr anchor="ctr">
                    <a:lnL w="1270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12700" cap="flat" cmpd="sng" algn="ctr">
                      <a:solidFill>
                        <a:srgbClr val="1A3292"/>
                      </a:solidFill>
                      <a:prstDash val="solid"/>
                      <a:round/>
                      <a:headEnd type="none" w="med" len="med"/>
                      <a:tailEnd type="none" w="med" len="med"/>
                    </a:lnT>
                    <a:lnB w="6350" cap="flat" cmpd="sng" algn="ctr">
                      <a:noFill/>
                      <a:prstDash val="solid"/>
                      <a:round/>
                      <a:headEnd type="none" w="med" len="med"/>
                      <a:tailEnd type="none" w="med" len="med"/>
                    </a:lnB>
                    <a:solidFill>
                      <a:srgbClr val="1A3292"/>
                    </a:solidFill>
                  </a:tcPr>
                </a:tc>
                <a:tc>
                  <a:txBody>
                    <a:bodyPr/>
                    <a:lstStyle/>
                    <a:p>
                      <a:pPr algn="ctr"/>
                      <a:r>
                        <a:rPr lang="en-US" sz="900">
                          <a:latin typeface="Century Gothic" panose="020B0502020202020204" pitchFamily="34" charset="0"/>
                        </a:rPr>
                        <a:t>Current Progress</a:t>
                      </a:r>
                    </a:p>
                  </a:txBody>
                  <a:tcPr anchor="ct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12700" cap="flat" cmpd="sng" algn="ctr">
                      <a:solidFill>
                        <a:srgbClr val="1A3292"/>
                      </a:solidFill>
                      <a:prstDash val="solid"/>
                      <a:round/>
                      <a:headEnd type="none" w="med" len="med"/>
                      <a:tailEnd type="none" w="med" len="med"/>
                    </a:lnT>
                    <a:lnB w="6350" cap="flat" cmpd="sng" algn="ctr">
                      <a:noFill/>
                      <a:prstDash val="solid"/>
                      <a:round/>
                      <a:headEnd type="none" w="med" len="med"/>
                      <a:tailEnd type="none" w="med" len="med"/>
                    </a:lnB>
                    <a:solidFill>
                      <a:srgbClr val="1A3292"/>
                    </a:solidFill>
                  </a:tcPr>
                </a:tc>
                <a:tc>
                  <a:txBody>
                    <a:bodyPr/>
                    <a:lstStyle/>
                    <a:p>
                      <a:pPr algn="ctr"/>
                      <a:r>
                        <a:rPr lang="en-US" sz="900">
                          <a:latin typeface="Century Gothic" panose="020B0502020202020204" pitchFamily="34" charset="0"/>
                        </a:rPr>
                        <a:t>Total Planned</a:t>
                      </a:r>
                    </a:p>
                  </a:txBody>
                  <a:tcPr anchor="ctr">
                    <a:lnL w="6350" cap="flat" cmpd="sng" algn="ctr">
                      <a:solidFill>
                        <a:srgbClr val="1A3292"/>
                      </a:solidFill>
                      <a:prstDash val="solid"/>
                      <a:round/>
                      <a:headEnd type="none" w="med" len="med"/>
                      <a:tailEnd type="none" w="med" len="med"/>
                    </a:lnL>
                    <a:lnR w="12700" cap="flat" cmpd="sng" algn="ctr">
                      <a:solidFill>
                        <a:srgbClr val="1A3292"/>
                      </a:solidFill>
                      <a:prstDash val="solid"/>
                      <a:round/>
                      <a:headEnd type="none" w="med" len="med"/>
                      <a:tailEnd type="none" w="med" len="med"/>
                    </a:lnR>
                    <a:lnT w="12700" cap="flat" cmpd="sng" algn="ctr">
                      <a:solidFill>
                        <a:srgbClr val="1A3292"/>
                      </a:solidFill>
                      <a:prstDash val="solid"/>
                      <a:round/>
                      <a:headEnd type="none" w="med" len="med"/>
                      <a:tailEnd type="none" w="med" len="med"/>
                    </a:lnT>
                    <a:lnB w="6350" cap="flat" cmpd="sng" algn="ctr">
                      <a:noFill/>
                      <a:prstDash val="solid"/>
                      <a:round/>
                      <a:headEnd type="none" w="med" len="med"/>
                      <a:tailEnd type="none" w="med" len="med"/>
                    </a:lnB>
                    <a:solidFill>
                      <a:srgbClr val="1A3292"/>
                    </a:solidFill>
                  </a:tcPr>
                </a:tc>
                <a:extLst>
                  <a:ext uri="{0D108BD9-81ED-4DB2-BD59-A6C34878D82A}">
                    <a16:rowId xmlns:a16="http://schemas.microsoft.com/office/drawing/2014/main" val="2924646494"/>
                  </a:ext>
                </a:extLst>
              </a:tr>
              <a:tr h="161449">
                <a:tc>
                  <a:txBody>
                    <a:bodyPr/>
                    <a:lstStyle/>
                    <a:p>
                      <a:r>
                        <a:rPr lang="en-US" sz="900">
                          <a:latin typeface="Century Gothic" panose="020B0502020202020204" pitchFamily="34" charset="0"/>
                        </a:rPr>
                        <a:t>Infographics</a:t>
                      </a:r>
                    </a:p>
                  </a:txBody>
                  <a:tcPr>
                    <a:lnL w="12700" cap="flat" cmpd="sng" algn="ctr">
                      <a:no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900">
                          <a:latin typeface="Century Gothic" panose="020B0502020202020204" pitchFamily="34" charset="0"/>
                        </a:rPr>
                        <a:t>11</a:t>
                      </a:r>
                    </a:p>
                  </a:txBody>
                  <a:tcP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900">
                          <a:latin typeface="Century Gothic" panose="020B0502020202020204" pitchFamily="34" charset="0"/>
                        </a:rPr>
                        <a:t>9+</a:t>
                      </a:r>
                    </a:p>
                  </a:txBody>
                  <a:tcPr>
                    <a:lnL w="6350" cap="flat" cmpd="sng" algn="ctr">
                      <a:solidFill>
                        <a:srgbClr val="1A3292"/>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86421532"/>
                  </a:ext>
                </a:extLst>
              </a:tr>
              <a:tr h="161449">
                <a:tc>
                  <a:txBody>
                    <a:bodyPr/>
                    <a:lstStyle/>
                    <a:p>
                      <a:r>
                        <a:rPr lang="en-US" sz="900">
                          <a:latin typeface="Century Gothic" panose="020B0502020202020204" pitchFamily="34" charset="0"/>
                        </a:rPr>
                        <a:t>News Blasts</a:t>
                      </a:r>
                    </a:p>
                  </a:txBody>
                  <a:tcPr>
                    <a:lnL w="12700" cap="flat" cmpd="sng" algn="ctr">
                      <a:no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900">
                          <a:latin typeface="Century Gothic" panose="020B0502020202020204" pitchFamily="34" charset="0"/>
                        </a:rPr>
                        <a:t>3</a:t>
                      </a:r>
                    </a:p>
                  </a:txBody>
                  <a:tcP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900">
                          <a:latin typeface="Century Gothic" panose="020B0502020202020204" pitchFamily="34" charset="0"/>
                        </a:rPr>
                        <a:t>4</a:t>
                      </a:r>
                    </a:p>
                  </a:txBody>
                  <a:tcPr>
                    <a:lnL w="6350" cap="flat" cmpd="sng" algn="ctr">
                      <a:solidFill>
                        <a:srgbClr val="1A3292"/>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7176040"/>
                  </a:ext>
                </a:extLst>
              </a:tr>
              <a:tr h="174119">
                <a:tc>
                  <a:txBody>
                    <a:bodyPr/>
                    <a:lstStyle/>
                    <a:p>
                      <a:r>
                        <a:rPr lang="en-US" sz="900">
                          <a:latin typeface="Century Gothic" panose="020B0502020202020204" pitchFamily="34" charset="0"/>
                        </a:rPr>
                        <a:t>Demo Videos</a:t>
                      </a:r>
                    </a:p>
                  </a:txBody>
                  <a:tcPr>
                    <a:lnL w="12700" cap="flat" cmpd="sng" algn="ctr">
                      <a:no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900">
                          <a:latin typeface="Century Gothic" panose="020B0502020202020204" pitchFamily="34" charset="0"/>
                        </a:rPr>
                        <a:t>6</a:t>
                      </a:r>
                    </a:p>
                  </a:txBody>
                  <a:tcP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900">
                          <a:latin typeface="Century Gothic" panose="020B0502020202020204" pitchFamily="34" charset="0"/>
                        </a:rPr>
                        <a:t>6+</a:t>
                      </a:r>
                    </a:p>
                  </a:txBody>
                  <a:tcPr>
                    <a:lnL w="6350" cap="flat" cmpd="sng" algn="ctr">
                      <a:solidFill>
                        <a:srgbClr val="1A3292"/>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84731591"/>
                  </a:ext>
                </a:extLst>
              </a:tr>
              <a:tr h="161449">
                <a:tc>
                  <a:txBody>
                    <a:bodyPr/>
                    <a:lstStyle/>
                    <a:p>
                      <a:r>
                        <a:rPr lang="en-US" sz="900">
                          <a:latin typeface="Century Gothic" panose="020B0502020202020204" pitchFamily="34" charset="0"/>
                        </a:rPr>
                        <a:t>Targeted Topics</a:t>
                      </a:r>
                    </a:p>
                  </a:txBody>
                  <a:tcPr>
                    <a:lnL w="12700" cap="flat" cmpd="sng" algn="ctr">
                      <a:no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900">
                          <a:latin typeface="Century Gothic" panose="020B0502020202020204" pitchFamily="34" charset="0"/>
                        </a:rPr>
                        <a:t>10</a:t>
                      </a:r>
                    </a:p>
                  </a:txBody>
                  <a:tcP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900">
                          <a:latin typeface="Century Gothic" panose="020B0502020202020204" pitchFamily="34" charset="0"/>
                        </a:rPr>
                        <a:t>10</a:t>
                      </a:r>
                    </a:p>
                  </a:txBody>
                  <a:tcPr>
                    <a:lnL w="6350" cap="flat" cmpd="sng" algn="ctr">
                      <a:solidFill>
                        <a:srgbClr val="1A3292"/>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74513889"/>
                  </a:ext>
                </a:extLst>
              </a:tr>
              <a:tr h="161449">
                <a:tc>
                  <a:txBody>
                    <a:bodyPr/>
                    <a:lstStyle/>
                    <a:p>
                      <a:r>
                        <a:rPr lang="en-US" sz="900">
                          <a:latin typeface="Century Gothic" panose="020B0502020202020204" pitchFamily="34" charset="0"/>
                        </a:rPr>
                        <a:t>CNC Meetings</a:t>
                      </a:r>
                    </a:p>
                  </a:txBody>
                  <a:tcPr>
                    <a:lnL w="12700" cap="flat" cmpd="sng" algn="ctr">
                      <a:no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900">
                          <a:latin typeface="Century Gothic" panose="020B0502020202020204" pitchFamily="34" charset="0"/>
                        </a:rPr>
                        <a:t>7</a:t>
                      </a:r>
                    </a:p>
                  </a:txBody>
                  <a:tcP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900">
                          <a:latin typeface="Century Gothic" panose="020B0502020202020204" pitchFamily="34" charset="0"/>
                        </a:rPr>
                        <a:t>11</a:t>
                      </a:r>
                    </a:p>
                  </a:txBody>
                  <a:tcPr>
                    <a:lnL w="6350" cap="flat" cmpd="sng" algn="ctr">
                      <a:solidFill>
                        <a:srgbClr val="1A3292"/>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39431257"/>
                  </a:ext>
                </a:extLst>
              </a:tr>
              <a:tr h="161449">
                <a:tc>
                  <a:txBody>
                    <a:bodyPr/>
                    <a:lstStyle/>
                    <a:p>
                      <a:r>
                        <a:rPr lang="en-US" sz="900">
                          <a:latin typeface="Century Gothic" panose="020B0502020202020204" pitchFamily="34" charset="0"/>
                        </a:rPr>
                        <a:t>Just-in-Time Demos</a:t>
                      </a:r>
                    </a:p>
                  </a:txBody>
                  <a:tcPr>
                    <a:lnL w="12700" cap="flat" cmpd="sng" algn="ctr">
                      <a:no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900">
                          <a:latin typeface="Century Gothic" panose="020B0502020202020204" pitchFamily="34" charset="0"/>
                        </a:rPr>
                        <a:t>1</a:t>
                      </a:r>
                    </a:p>
                  </a:txBody>
                  <a:tcP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900">
                          <a:latin typeface="Century Gothic" panose="020B0502020202020204" pitchFamily="34" charset="0"/>
                        </a:rPr>
                        <a:t>5</a:t>
                      </a:r>
                    </a:p>
                  </a:txBody>
                  <a:tcPr>
                    <a:lnL w="6350" cap="flat" cmpd="sng" algn="ctr">
                      <a:solidFill>
                        <a:srgbClr val="1A3292"/>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1A329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3374462"/>
                  </a:ext>
                </a:extLst>
              </a:tr>
            </a:tbl>
          </a:graphicData>
        </a:graphic>
      </p:graphicFrame>
      <p:pic>
        <p:nvPicPr>
          <p:cNvPr id="42" name="Picture 41">
            <a:extLst>
              <a:ext uri="{FF2B5EF4-FFF2-40B4-BE49-F238E27FC236}">
                <a16:creationId xmlns:a16="http://schemas.microsoft.com/office/drawing/2014/main" id="{7C41EEAA-BD9C-434D-A4EF-170D14FFAAE0}"/>
              </a:ext>
            </a:extLst>
          </p:cNvPr>
          <p:cNvPicPr>
            <a:picLocks noChangeAspect="1"/>
          </p:cNvPicPr>
          <p:nvPr/>
        </p:nvPicPr>
        <p:blipFill>
          <a:blip r:embed="rId6"/>
          <a:stretch>
            <a:fillRect/>
          </a:stretch>
        </p:blipFill>
        <p:spPr>
          <a:xfrm>
            <a:off x="6623133" y="4982979"/>
            <a:ext cx="2482382" cy="846703"/>
          </a:xfrm>
          <a:prstGeom prst="rect">
            <a:avLst/>
          </a:prstGeom>
        </p:spPr>
      </p:pic>
    </p:spTree>
    <p:extLst>
      <p:ext uri="{BB962C8B-B14F-4D97-AF65-F5344CB8AC3E}">
        <p14:creationId xmlns:p14="http://schemas.microsoft.com/office/powerpoint/2010/main" val="3360408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DDB66784-40FC-424F-9D4A-A24DAD6941E3}"/>
              </a:ext>
            </a:extLst>
          </p:cNvPr>
          <p:cNvGraphicFramePr>
            <a:graphicFrameLocks noGrp="1"/>
          </p:cNvGraphicFramePr>
          <p:nvPr/>
        </p:nvGraphicFramePr>
        <p:xfrm>
          <a:off x="659683" y="-2"/>
          <a:ext cx="6805878" cy="6858002"/>
        </p:xfrm>
        <a:graphic>
          <a:graphicData uri="http://schemas.openxmlformats.org/drawingml/2006/table">
            <a:tbl>
              <a:tblPr firstRow="1" bandRow="1">
                <a:tableStyleId>{5C22544A-7EE6-4342-B048-85BDC9FD1C3A}</a:tableStyleId>
              </a:tblPr>
              <a:tblGrid>
                <a:gridCol w="6805878">
                  <a:extLst>
                    <a:ext uri="{9D8B030D-6E8A-4147-A177-3AD203B41FA5}">
                      <a16:colId xmlns:a16="http://schemas.microsoft.com/office/drawing/2014/main" val="623013822"/>
                    </a:ext>
                  </a:extLst>
                </a:gridCol>
              </a:tblGrid>
              <a:tr h="6858002">
                <a:tc>
                  <a:txBody>
                    <a:bodyPr/>
                    <a:lstStyle/>
                    <a:p>
                      <a:endParaRPr lang="en-US"/>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772828664"/>
                  </a:ext>
                </a:extLst>
              </a:tr>
            </a:tbl>
          </a:graphicData>
        </a:graphic>
      </p:graphicFrame>
      <p:graphicFrame>
        <p:nvGraphicFramePr>
          <p:cNvPr id="2" name="Table 2">
            <a:extLst>
              <a:ext uri="{FF2B5EF4-FFF2-40B4-BE49-F238E27FC236}">
                <a16:creationId xmlns:a16="http://schemas.microsoft.com/office/drawing/2014/main" id="{BE2AE56C-30E4-47A2-938E-9FB38F11DA27}"/>
              </a:ext>
            </a:extLst>
          </p:cNvPr>
          <p:cNvGraphicFramePr>
            <a:graphicFrameLocks noGrp="1"/>
          </p:cNvGraphicFramePr>
          <p:nvPr>
            <p:extLst>
              <p:ext uri="{D42A27DB-BD31-4B8C-83A1-F6EECF244321}">
                <p14:modId xmlns:p14="http://schemas.microsoft.com/office/powerpoint/2010/main" val="1717350263"/>
              </p:ext>
            </p:extLst>
          </p:nvPr>
        </p:nvGraphicFramePr>
        <p:xfrm>
          <a:off x="7419701" y="-1287"/>
          <a:ext cx="4772299" cy="6849762"/>
        </p:xfrm>
        <a:graphic>
          <a:graphicData uri="http://schemas.openxmlformats.org/drawingml/2006/table">
            <a:tbl>
              <a:tblPr firstRow="1" bandRow="1">
                <a:tableStyleId>{5C22544A-7EE6-4342-B048-85BDC9FD1C3A}</a:tableStyleId>
              </a:tblPr>
              <a:tblGrid>
                <a:gridCol w="4772299">
                  <a:extLst>
                    <a:ext uri="{9D8B030D-6E8A-4147-A177-3AD203B41FA5}">
                      <a16:colId xmlns:a16="http://schemas.microsoft.com/office/drawing/2014/main" val="3337526026"/>
                    </a:ext>
                  </a:extLst>
                </a:gridCol>
              </a:tblGrid>
              <a:tr h="2354873">
                <a:tc>
                  <a:txBody>
                    <a:bodyPr/>
                    <a:lstStyle/>
                    <a:p>
                      <a:endParaRPr lang="en-US"/>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AFAFA"/>
                    </a:solidFill>
                  </a:tcPr>
                </a:tc>
                <a:extLst>
                  <a:ext uri="{0D108BD9-81ED-4DB2-BD59-A6C34878D82A}">
                    <a16:rowId xmlns:a16="http://schemas.microsoft.com/office/drawing/2014/main" val="4003216494"/>
                  </a:ext>
                </a:extLst>
              </a:tr>
              <a:tr h="4494889">
                <a:tc>
                  <a:txBody>
                    <a:bodyPr/>
                    <a:lstStyle/>
                    <a:p>
                      <a:endParaRPr lang="en-US"/>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94856824"/>
                  </a:ext>
                </a:extLst>
              </a:tr>
            </a:tbl>
          </a:graphicData>
        </a:graphic>
      </p:graphicFrame>
      <p:sp>
        <p:nvSpPr>
          <p:cNvPr id="11" name="TextBox 10">
            <a:extLst>
              <a:ext uri="{FF2B5EF4-FFF2-40B4-BE49-F238E27FC236}">
                <a16:creationId xmlns:a16="http://schemas.microsoft.com/office/drawing/2014/main" id="{B4E635DA-15B5-FF4B-A540-883520392117}"/>
              </a:ext>
            </a:extLst>
          </p:cNvPr>
          <p:cNvSpPr txBox="1"/>
          <p:nvPr/>
        </p:nvSpPr>
        <p:spPr>
          <a:xfrm>
            <a:off x="692592" y="1324"/>
            <a:ext cx="2396810" cy="338554"/>
          </a:xfrm>
          <a:prstGeom prst="rect">
            <a:avLst/>
          </a:prstGeom>
          <a:noFill/>
        </p:spPr>
        <p:txBody>
          <a:bodyPr wrap="none" rtlCol="0">
            <a:spAutoFit/>
          </a:bodyPr>
          <a:lstStyle/>
          <a:p>
            <a:r>
              <a:rPr lang="en-US" sz="1600">
                <a:solidFill>
                  <a:srgbClr val="1A3292"/>
                </a:solidFill>
                <a:latin typeface="Century Gothic" panose="020B0502020202020204" pitchFamily="34" charset="0"/>
              </a:rPr>
              <a:t>Application Readiness</a:t>
            </a:r>
          </a:p>
        </p:txBody>
      </p:sp>
      <p:sp>
        <p:nvSpPr>
          <p:cNvPr id="14" name="TextBox 13">
            <a:extLst>
              <a:ext uri="{FF2B5EF4-FFF2-40B4-BE49-F238E27FC236}">
                <a16:creationId xmlns:a16="http://schemas.microsoft.com/office/drawing/2014/main" id="{5D290CBD-4C33-7D48-A706-D930480CC609}"/>
              </a:ext>
            </a:extLst>
          </p:cNvPr>
          <p:cNvSpPr txBox="1"/>
          <p:nvPr/>
        </p:nvSpPr>
        <p:spPr>
          <a:xfrm>
            <a:off x="7564568" y="2421902"/>
            <a:ext cx="2199641" cy="338554"/>
          </a:xfrm>
          <a:prstGeom prst="rect">
            <a:avLst/>
          </a:prstGeom>
          <a:noFill/>
        </p:spPr>
        <p:txBody>
          <a:bodyPr wrap="none" rtlCol="0">
            <a:spAutoFit/>
          </a:bodyPr>
          <a:lstStyle/>
          <a:p>
            <a:r>
              <a:rPr lang="en-US" sz="1600">
                <a:solidFill>
                  <a:srgbClr val="1A3292"/>
                </a:solidFill>
                <a:latin typeface="Century Gothic" panose="020B0502020202020204" pitchFamily="34" charset="0"/>
              </a:rPr>
              <a:t>Technical Readiness</a:t>
            </a:r>
          </a:p>
        </p:txBody>
      </p:sp>
      <p:sp>
        <p:nvSpPr>
          <p:cNvPr id="24" name="TextBox 23">
            <a:extLst>
              <a:ext uri="{FF2B5EF4-FFF2-40B4-BE49-F238E27FC236}">
                <a16:creationId xmlns:a16="http://schemas.microsoft.com/office/drawing/2014/main" id="{FF9F325B-7CD9-024A-B691-DFBCCF3721C0}"/>
              </a:ext>
            </a:extLst>
          </p:cNvPr>
          <p:cNvSpPr txBox="1"/>
          <p:nvPr/>
        </p:nvSpPr>
        <p:spPr>
          <a:xfrm>
            <a:off x="7498470" y="6692"/>
            <a:ext cx="2356735" cy="338554"/>
          </a:xfrm>
          <a:prstGeom prst="rect">
            <a:avLst/>
          </a:prstGeom>
          <a:noFill/>
        </p:spPr>
        <p:txBody>
          <a:bodyPr wrap="none" rtlCol="0">
            <a:spAutoFit/>
          </a:bodyPr>
          <a:lstStyle/>
          <a:p>
            <a:r>
              <a:rPr lang="en-US" sz="1600">
                <a:solidFill>
                  <a:srgbClr val="1A3292"/>
                </a:solidFill>
                <a:latin typeface="Century Gothic" panose="020B0502020202020204" pitchFamily="34" charset="0"/>
              </a:rPr>
              <a:t>Conversion Readiness</a:t>
            </a:r>
          </a:p>
        </p:txBody>
      </p:sp>
      <p:sp>
        <p:nvSpPr>
          <p:cNvPr id="31" name="Rectangle 30">
            <a:extLst>
              <a:ext uri="{FF2B5EF4-FFF2-40B4-BE49-F238E27FC236}">
                <a16:creationId xmlns:a16="http://schemas.microsoft.com/office/drawing/2014/main" id="{7818F23C-E59D-9242-951F-3B6E4663818A}"/>
              </a:ext>
            </a:extLst>
          </p:cNvPr>
          <p:cNvSpPr/>
          <p:nvPr/>
        </p:nvSpPr>
        <p:spPr>
          <a:xfrm>
            <a:off x="0" y="0"/>
            <a:ext cx="659683" cy="6858000"/>
          </a:xfrm>
          <a:prstGeom prst="rect">
            <a:avLst/>
          </a:prstGeom>
          <a:solidFill>
            <a:srgbClr val="1A3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32" name="TextBox 31">
            <a:extLst>
              <a:ext uri="{FF2B5EF4-FFF2-40B4-BE49-F238E27FC236}">
                <a16:creationId xmlns:a16="http://schemas.microsoft.com/office/drawing/2014/main" id="{E839FE7F-EF4F-4742-9CBA-B02B649E8FCC}"/>
              </a:ext>
            </a:extLst>
          </p:cNvPr>
          <p:cNvSpPr txBox="1"/>
          <p:nvPr/>
        </p:nvSpPr>
        <p:spPr>
          <a:xfrm rot="16200000">
            <a:off x="-1387935" y="3039282"/>
            <a:ext cx="3435556" cy="461665"/>
          </a:xfrm>
          <a:prstGeom prst="rect">
            <a:avLst/>
          </a:prstGeom>
          <a:noFill/>
        </p:spPr>
        <p:txBody>
          <a:bodyPr wrap="none" rtlCol="0">
            <a:spAutoFit/>
          </a:bodyPr>
          <a:lstStyle/>
          <a:p>
            <a:r>
              <a:rPr lang="en-US" sz="2400">
                <a:solidFill>
                  <a:schemeClr val="bg1"/>
                </a:solidFill>
                <a:latin typeface="Century Gothic" panose="020B0502020202020204" pitchFamily="34" charset="0"/>
              </a:rPr>
              <a:t>BenefitsCal Readiness</a:t>
            </a:r>
          </a:p>
        </p:txBody>
      </p:sp>
      <p:sp>
        <p:nvSpPr>
          <p:cNvPr id="43" name="TextBox 42">
            <a:extLst>
              <a:ext uri="{FF2B5EF4-FFF2-40B4-BE49-F238E27FC236}">
                <a16:creationId xmlns:a16="http://schemas.microsoft.com/office/drawing/2014/main" id="{5053136F-0867-CC4D-8E2E-BB51E1550602}"/>
              </a:ext>
            </a:extLst>
          </p:cNvPr>
          <p:cNvSpPr txBox="1"/>
          <p:nvPr/>
        </p:nvSpPr>
        <p:spPr>
          <a:xfrm>
            <a:off x="4129277" y="3623287"/>
            <a:ext cx="3328790" cy="1169552"/>
          </a:xfrm>
          <a:prstGeom prst="rect">
            <a:avLst/>
          </a:prstGeom>
          <a:noFill/>
        </p:spPr>
        <p:txBody>
          <a:bodyPr wrap="square" rtlCol="0">
            <a:spAutoFit/>
          </a:bodyPr>
          <a:lstStyle/>
          <a:p>
            <a:r>
              <a:rPr lang="en-US" sz="1000" b="1">
                <a:solidFill>
                  <a:srgbClr val="1A3292"/>
                </a:solidFill>
                <a:latin typeface="Century Gothic" panose="020B0502020202020204" pitchFamily="34" charset="0"/>
              </a:rPr>
              <a:t>Key Dates:</a:t>
            </a:r>
          </a:p>
          <a:p>
            <a:r>
              <a:rPr lang="en-US" sz="1000">
                <a:solidFill>
                  <a:srgbClr val="1A3292"/>
                </a:solidFill>
                <a:latin typeface="Century Gothic" panose="020B0502020202020204" pitchFamily="34" charset="0"/>
              </a:rPr>
              <a:t>Kickoff and Scenario Preparation:  03/18/2021 – 04/16/2021</a:t>
            </a:r>
          </a:p>
          <a:p>
            <a:r>
              <a:rPr lang="en-US" sz="1000">
                <a:solidFill>
                  <a:srgbClr val="1A3292"/>
                </a:solidFill>
                <a:latin typeface="Century Gothic" panose="020B0502020202020204" pitchFamily="34" charset="0"/>
              </a:rPr>
              <a:t>County Scenario Review: 04/20/2021 – 05/02/2021</a:t>
            </a:r>
          </a:p>
          <a:p>
            <a:r>
              <a:rPr lang="en-US" sz="1000">
                <a:solidFill>
                  <a:srgbClr val="1A3292"/>
                </a:solidFill>
                <a:latin typeface="Century Gothic" panose="020B0502020202020204" pitchFamily="34" charset="0"/>
              </a:rPr>
              <a:t>UAT Orientation: 06/07/2021</a:t>
            </a:r>
          </a:p>
          <a:p>
            <a:r>
              <a:rPr lang="en-US" sz="1000">
                <a:solidFill>
                  <a:srgbClr val="1A3292"/>
                </a:solidFill>
                <a:latin typeface="Century Gothic" panose="020B0502020202020204" pitchFamily="34" charset="0"/>
              </a:rPr>
              <a:t>CalSAWS UAT Execution Start: 6/14/2021</a:t>
            </a:r>
          </a:p>
          <a:p>
            <a:r>
              <a:rPr lang="en-US" sz="1000">
                <a:solidFill>
                  <a:srgbClr val="1A3292"/>
                </a:solidFill>
                <a:latin typeface="Century Gothic" panose="020B0502020202020204" pitchFamily="34" charset="0"/>
              </a:rPr>
              <a:t>CalSAWS UAT Execution End:  09/03/2021</a:t>
            </a:r>
          </a:p>
        </p:txBody>
      </p:sp>
      <p:sp>
        <p:nvSpPr>
          <p:cNvPr id="94" name="TextBox 93">
            <a:extLst>
              <a:ext uri="{FF2B5EF4-FFF2-40B4-BE49-F238E27FC236}">
                <a16:creationId xmlns:a16="http://schemas.microsoft.com/office/drawing/2014/main" id="{EF5D6DBE-E7DC-1A43-883D-6B1C3EA78F24}"/>
              </a:ext>
            </a:extLst>
          </p:cNvPr>
          <p:cNvSpPr txBox="1"/>
          <p:nvPr/>
        </p:nvSpPr>
        <p:spPr>
          <a:xfrm>
            <a:off x="7618384" y="631249"/>
            <a:ext cx="4139290" cy="246221"/>
          </a:xfrm>
          <a:prstGeom prst="rect">
            <a:avLst/>
          </a:prstGeom>
          <a:noFill/>
        </p:spPr>
        <p:txBody>
          <a:bodyPr wrap="square" rtlCol="0">
            <a:spAutoFit/>
          </a:bodyPr>
          <a:lstStyle/>
          <a:p>
            <a:r>
              <a:rPr lang="en-US" sz="1000">
                <a:solidFill>
                  <a:srgbClr val="1A3292"/>
                </a:solidFill>
                <a:latin typeface="Century Gothic" panose="020B0502020202020204" pitchFamily="34" charset="0"/>
              </a:rPr>
              <a:t>End Date: 09/27/2021</a:t>
            </a:r>
          </a:p>
        </p:txBody>
      </p:sp>
      <p:sp>
        <p:nvSpPr>
          <p:cNvPr id="97" name="TextBox 96">
            <a:extLst>
              <a:ext uri="{FF2B5EF4-FFF2-40B4-BE49-F238E27FC236}">
                <a16:creationId xmlns:a16="http://schemas.microsoft.com/office/drawing/2014/main" id="{2721C35A-822C-DE48-97C0-6EC3C895FDCB}"/>
              </a:ext>
            </a:extLst>
          </p:cNvPr>
          <p:cNvSpPr txBox="1"/>
          <p:nvPr/>
        </p:nvSpPr>
        <p:spPr>
          <a:xfrm>
            <a:off x="4119933" y="5266593"/>
            <a:ext cx="3154302" cy="246221"/>
          </a:xfrm>
          <a:prstGeom prst="rect">
            <a:avLst/>
          </a:prstGeom>
          <a:noFill/>
        </p:spPr>
        <p:txBody>
          <a:bodyPr wrap="square" rtlCol="0">
            <a:spAutoFit/>
          </a:bodyPr>
          <a:lstStyle/>
          <a:p>
            <a:r>
              <a:rPr lang="en-US" sz="1000">
                <a:solidFill>
                  <a:srgbClr val="1A3292"/>
                </a:solidFill>
                <a:latin typeface="Century Gothic" panose="020B0502020202020204" pitchFamily="34" charset="0"/>
              </a:rPr>
              <a:t>End Date: 09/03/2021</a:t>
            </a:r>
          </a:p>
        </p:txBody>
      </p:sp>
      <p:sp>
        <p:nvSpPr>
          <p:cNvPr id="106" name="TextBox 105">
            <a:extLst>
              <a:ext uri="{FF2B5EF4-FFF2-40B4-BE49-F238E27FC236}">
                <a16:creationId xmlns:a16="http://schemas.microsoft.com/office/drawing/2014/main" id="{D6F4D9A4-0904-004A-BE1E-78F29E4050A9}"/>
              </a:ext>
            </a:extLst>
          </p:cNvPr>
          <p:cNvSpPr txBox="1"/>
          <p:nvPr/>
        </p:nvSpPr>
        <p:spPr>
          <a:xfrm>
            <a:off x="7629410" y="5781588"/>
            <a:ext cx="4206240" cy="246221"/>
          </a:xfrm>
          <a:prstGeom prst="rect">
            <a:avLst/>
          </a:prstGeom>
          <a:noFill/>
        </p:spPr>
        <p:txBody>
          <a:bodyPr wrap="square" rtlCol="0">
            <a:spAutoFit/>
          </a:bodyPr>
          <a:lstStyle/>
          <a:p>
            <a:r>
              <a:rPr lang="en-US" sz="1000">
                <a:solidFill>
                  <a:srgbClr val="1A3292"/>
                </a:solidFill>
                <a:latin typeface="Century Gothic" panose="020B0502020202020204" pitchFamily="34" charset="0"/>
              </a:rPr>
              <a:t>End Date: 09/24/2021</a:t>
            </a:r>
          </a:p>
        </p:txBody>
      </p:sp>
      <p:sp>
        <p:nvSpPr>
          <p:cNvPr id="107" name="TextBox 106">
            <a:extLst>
              <a:ext uri="{FF2B5EF4-FFF2-40B4-BE49-F238E27FC236}">
                <a16:creationId xmlns:a16="http://schemas.microsoft.com/office/drawing/2014/main" id="{0081C5E3-7EA3-154E-9824-3A965A2C85B1}"/>
              </a:ext>
            </a:extLst>
          </p:cNvPr>
          <p:cNvSpPr txBox="1"/>
          <p:nvPr/>
        </p:nvSpPr>
        <p:spPr>
          <a:xfrm>
            <a:off x="7632578" y="3069906"/>
            <a:ext cx="4194346" cy="246221"/>
          </a:xfrm>
          <a:prstGeom prst="rect">
            <a:avLst/>
          </a:prstGeom>
          <a:noFill/>
        </p:spPr>
        <p:txBody>
          <a:bodyPr wrap="square" rtlCol="0">
            <a:spAutoFit/>
          </a:bodyPr>
          <a:lstStyle/>
          <a:p>
            <a:r>
              <a:rPr lang="en-US" sz="1000">
                <a:solidFill>
                  <a:srgbClr val="1A3292"/>
                </a:solidFill>
                <a:latin typeface="Century Gothic" panose="020B0502020202020204" pitchFamily="34" charset="0"/>
              </a:rPr>
              <a:t>End Date: 08/06/2021</a:t>
            </a:r>
          </a:p>
        </p:txBody>
      </p:sp>
      <p:sp>
        <p:nvSpPr>
          <p:cNvPr id="108" name="TextBox 107">
            <a:extLst>
              <a:ext uri="{FF2B5EF4-FFF2-40B4-BE49-F238E27FC236}">
                <a16:creationId xmlns:a16="http://schemas.microsoft.com/office/drawing/2014/main" id="{387E3843-7D0B-ED47-89A8-E177DA1DCA01}"/>
              </a:ext>
            </a:extLst>
          </p:cNvPr>
          <p:cNvSpPr txBox="1"/>
          <p:nvPr/>
        </p:nvSpPr>
        <p:spPr>
          <a:xfrm>
            <a:off x="7636116" y="4754682"/>
            <a:ext cx="4194346" cy="246221"/>
          </a:xfrm>
          <a:prstGeom prst="rect">
            <a:avLst/>
          </a:prstGeom>
          <a:noFill/>
        </p:spPr>
        <p:txBody>
          <a:bodyPr wrap="square" rtlCol="0">
            <a:spAutoFit/>
          </a:bodyPr>
          <a:lstStyle/>
          <a:p>
            <a:r>
              <a:rPr lang="en-US" sz="1000">
                <a:solidFill>
                  <a:srgbClr val="1A3292"/>
                </a:solidFill>
                <a:latin typeface="Century Gothic" panose="020B0502020202020204" pitchFamily="34" charset="0"/>
              </a:rPr>
              <a:t>End Date: 09/03/2021</a:t>
            </a:r>
          </a:p>
        </p:txBody>
      </p:sp>
      <p:graphicFrame>
        <p:nvGraphicFramePr>
          <p:cNvPr id="49" name="Table 7">
            <a:extLst>
              <a:ext uri="{FF2B5EF4-FFF2-40B4-BE49-F238E27FC236}">
                <a16:creationId xmlns:a16="http://schemas.microsoft.com/office/drawing/2014/main" id="{D5CCF71F-EA2A-4EA0-AF62-6FFD24E49A46}"/>
              </a:ext>
            </a:extLst>
          </p:cNvPr>
          <p:cNvGraphicFramePr>
            <a:graphicFrameLocks noGrp="1"/>
          </p:cNvGraphicFramePr>
          <p:nvPr/>
        </p:nvGraphicFramePr>
        <p:xfrm>
          <a:off x="816034" y="353272"/>
          <a:ext cx="6454370" cy="274320"/>
        </p:xfrm>
        <a:graphic>
          <a:graphicData uri="http://schemas.openxmlformats.org/drawingml/2006/table">
            <a:tbl>
              <a:tblPr firstRow="1" bandRow="1">
                <a:tableStyleId>{5C22544A-7EE6-4342-B048-85BDC9FD1C3A}</a:tableStyleId>
              </a:tblPr>
              <a:tblGrid>
                <a:gridCol w="3227185">
                  <a:extLst>
                    <a:ext uri="{9D8B030D-6E8A-4147-A177-3AD203B41FA5}">
                      <a16:colId xmlns:a16="http://schemas.microsoft.com/office/drawing/2014/main" val="1112781764"/>
                    </a:ext>
                  </a:extLst>
                </a:gridCol>
                <a:gridCol w="3227185">
                  <a:extLst>
                    <a:ext uri="{9D8B030D-6E8A-4147-A177-3AD203B41FA5}">
                      <a16:colId xmlns:a16="http://schemas.microsoft.com/office/drawing/2014/main" val="3218693504"/>
                    </a:ext>
                  </a:extLst>
                </a:gridCol>
              </a:tblGrid>
              <a:tr h="274320">
                <a:tc>
                  <a:txBody>
                    <a:bodyPr/>
                    <a:lstStyle/>
                    <a:p>
                      <a:r>
                        <a:rPr lang="en-US" sz="1200" b="0">
                          <a:latin typeface="Century Gothic" panose="020B0502020202020204" pitchFamily="34" charset="0"/>
                        </a:rPr>
                        <a:t>Design</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1A3292"/>
                    </a:solidFill>
                  </a:tcPr>
                </a:tc>
                <a:tc>
                  <a:txBody>
                    <a:bodyPr/>
                    <a:lstStyle/>
                    <a:p>
                      <a:pPr algn="r"/>
                      <a:r>
                        <a:rPr lang="en-US" sz="1200" b="0">
                          <a:latin typeface="Century Gothic" panose="020B0502020202020204" pitchFamily="34" charset="0"/>
                        </a:rPr>
                        <a:t>Complete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1A3292"/>
                    </a:solidFill>
                  </a:tcPr>
                </a:tc>
                <a:extLst>
                  <a:ext uri="{0D108BD9-81ED-4DB2-BD59-A6C34878D82A}">
                    <a16:rowId xmlns:a16="http://schemas.microsoft.com/office/drawing/2014/main" val="895199311"/>
                  </a:ext>
                </a:extLst>
              </a:tr>
            </a:tbl>
          </a:graphicData>
        </a:graphic>
      </p:graphicFrame>
      <p:graphicFrame>
        <p:nvGraphicFramePr>
          <p:cNvPr id="51" name="Table 7">
            <a:extLst>
              <a:ext uri="{FF2B5EF4-FFF2-40B4-BE49-F238E27FC236}">
                <a16:creationId xmlns:a16="http://schemas.microsoft.com/office/drawing/2014/main" id="{122D5996-161E-4D9B-B74E-B64DFB346F92}"/>
              </a:ext>
            </a:extLst>
          </p:cNvPr>
          <p:cNvGraphicFramePr>
            <a:graphicFrameLocks noGrp="1"/>
          </p:cNvGraphicFramePr>
          <p:nvPr>
            <p:extLst>
              <p:ext uri="{D42A27DB-BD31-4B8C-83A1-F6EECF244321}">
                <p14:modId xmlns:p14="http://schemas.microsoft.com/office/powerpoint/2010/main" val="2264795570"/>
              </p:ext>
            </p:extLst>
          </p:nvPr>
        </p:nvGraphicFramePr>
        <p:xfrm>
          <a:off x="812507" y="1597727"/>
          <a:ext cx="6454370" cy="274320"/>
        </p:xfrm>
        <a:graphic>
          <a:graphicData uri="http://schemas.openxmlformats.org/drawingml/2006/table">
            <a:tbl>
              <a:tblPr firstRow="1" bandRow="1">
                <a:tableStyleId>{5C22544A-7EE6-4342-B048-85BDC9FD1C3A}</a:tableStyleId>
              </a:tblPr>
              <a:tblGrid>
                <a:gridCol w="3227185">
                  <a:extLst>
                    <a:ext uri="{9D8B030D-6E8A-4147-A177-3AD203B41FA5}">
                      <a16:colId xmlns:a16="http://schemas.microsoft.com/office/drawing/2014/main" val="1112781764"/>
                    </a:ext>
                  </a:extLst>
                </a:gridCol>
                <a:gridCol w="3227185">
                  <a:extLst>
                    <a:ext uri="{9D8B030D-6E8A-4147-A177-3AD203B41FA5}">
                      <a16:colId xmlns:a16="http://schemas.microsoft.com/office/drawing/2014/main" val="3218693504"/>
                    </a:ext>
                  </a:extLst>
                </a:gridCol>
              </a:tblGrid>
              <a:tr h="274320">
                <a:tc>
                  <a:txBody>
                    <a:bodyPr/>
                    <a:lstStyle/>
                    <a:p>
                      <a:r>
                        <a:rPr lang="en-US" sz="1200" b="0">
                          <a:latin typeface="Century Gothic" panose="020B0502020202020204" pitchFamily="34" charset="0"/>
                        </a:rPr>
                        <a:t>Development</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tc>
                  <a:txBody>
                    <a:bodyPr/>
                    <a:lstStyle/>
                    <a:p>
                      <a:pPr algn="r"/>
                      <a:r>
                        <a:rPr lang="en-US" sz="1200" b="0">
                          <a:latin typeface="Century Gothic" panose="020B0502020202020204" pitchFamily="34" charset="0"/>
                        </a:rPr>
                        <a:t>On Schedule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extLst>
                  <a:ext uri="{0D108BD9-81ED-4DB2-BD59-A6C34878D82A}">
                    <a16:rowId xmlns:a16="http://schemas.microsoft.com/office/drawing/2014/main" val="895199311"/>
                  </a:ext>
                </a:extLst>
              </a:tr>
            </a:tbl>
          </a:graphicData>
        </a:graphic>
      </p:graphicFrame>
      <p:graphicFrame>
        <p:nvGraphicFramePr>
          <p:cNvPr id="55" name="Table 7">
            <a:extLst>
              <a:ext uri="{FF2B5EF4-FFF2-40B4-BE49-F238E27FC236}">
                <a16:creationId xmlns:a16="http://schemas.microsoft.com/office/drawing/2014/main" id="{CF4B0A5F-111B-4681-82B0-0FE3D79EE3CA}"/>
              </a:ext>
            </a:extLst>
          </p:cNvPr>
          <p:cNvGraphicFramePr>
            <a:graphicFrameLocks noGrp="1"/>
          </p:cNvGraphicFramePr>
          <p:nvPr>
            <p:extLst>
              <p:ext uri="{D42A27DB-BD31-4B8C-83A1-F6EECF244321}">
                <p14:modId xmlns:p14="http://schemas.microsoft.com/office/powerpoint/2010/main" val="111913830"/>
              </p:ext>
            </p:extLst>
          </p:nvPr>
        </p:nvGraphicFramePr>
        <p:xfrm>
          <a:off x="4125260" y="3363239"/>
          <a:ext cx="3149754" cy="274320"/>
        </p:xfrm>
        <a:graphic>
          <a:graphicData uri="http://schemas.openxmlformats.org/drawingml/2006/table">
            <a:tbl>
              <a:tblPr firstRow="1" bandRow="1">
                <a:tableStyleId>{5C22544A-7EE6-4342-B048-85BDC9FD1C3A}</a:tableStyleId>
              </a:tblPr>
              <a:tblGrid>
                <a:gridCol w="1574877">
                  <a:extLst>
                    <a:ext uri="{9D8B030D-6E8A-4147-A177-3AD203B41FA5}">
                      <a16:colId xmlns:a16="http://schemas.microsoft.com/office/drawing/2014/main" val="1112781764"/>
                    </a:ext>
                  </a:extLst>
                </a:gridCol>
                <a:gridCol w="1574877">
                  <a:extLst>
                    <a:ext uri="{9D8B030D-6E8A-4147-A177-3AD203B41FA5}">
                      <a16:colId xmlns:a16="http://schemas.microsoft.com/office/drawing/2014/main" val="3218693504"/>
                    </a:ext>
                  </a:extLst>
                </a:gridCol>
              </a:tblGrid>
              <a:tr h="274320">
                <a:tc>
                  <a:txBody>
                    <a:bodyPr/>
                    <a:lstStyle/>
                    <a:p>
                      <a:r>
                        <a:rPr lang="en-US" sz="1200" b="0">
                          <a:latin typeface="Century Gothic" panose="020B0502020202020204" pitchFamily="34" charset="0"/>
                        </a:rPr>
                        <a:t>UAT</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tc>
                  <a:txBody>
                    <a:bodyPr/>
                    <a:lstStyle/>
                    <a:p>
                      <a:pPr algn="r"/>
                      <a:r>
                        <a:rPr lang="en-US" sz="1200" b="0">
                          <a:latin typeface="Century Gothic" panose="020B0502020202020204" pitchFamily="34" charset="0"/>
                        </a:rPr>
                        <a:t>On Schedule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extLst>
                  <a:ext uri="{0D108BD9-81ED-4DB2-BD59-A6C34878D82A}">
                    <a16:rowId xmlns:a16="http://schemas.microsoft.com/office/drawing/2014/main" val="895199311"/>
                  </a:ext>
                </a:extLst>
              </a:tr>
            </a:tbl>
          </a:graphicData>
        </a:graphic>
      </p:graphicFrame>
      <p:graphicFrame>
        <p:nvGraphicFramePr>
          <p:cNvPr id="56" name="Table 7">
            <a:extLst>
              <a:ext uri="{FF2B5EF4-FFF2-40B4-BE49-F238E27FC236}">
                <a16:creationId xmlns:a16="http://schemas.microsoft.com/office/drawing/2014/main" id="{E70FC2C5-7592-48D2-8188-53793116E24D}"/>
              </a:ext>
            </a:extLst>
          </p:cNvPr>
          <p:cNvGraphicFramePr>
            <a:graphicFrameLocks noGrp="1"/>
          </p:cNvGraphicFramePr>
          <p:nvPr>
            <p:extLst>
              <p:ext uri="{D42A27DB-BD31-4B8C-83A1-F6EECF244321}">
                <p14:modId xmlns:p14="http://schemas.microsoft.com/office/powerpoint/2010/main" val="2394510668"/>
              </p:ext>
            </p:extLst>
          </p:nvPr>
        </p:nvGraphicFramePr>
        <p:xfrm>
          <a:off x="4124481" y="4992273"/>
          <a:ext cx="3149754" cy="274320"/>
        </p:xfrm>
        <a:graphic>
          <a:graphicData uri="http://schemas.openxmlformats.org/drawingml/2006/table">
            <a:tbl>
              <a:tblPr firstRow="1" bandRow="1">
                <a:tableStyleId>{5C22544A-7EE6-4342-B048-85BDC9FD1C3A}</a:tableStyleId>
              </a:tblPr>
              <a:tblGrid>
                <a:gridCol w="1574877">
                  <a:extLst>
                    <a:ext uri="{9D8B030D-6E8A-4147-A177-3AD203B41FA5}">
                      <a16:colId xmlns:a16="http://schemas.microsoft.com/office/drawing/2014/main" val="1112781764"/>
                    </a:ext>
                  </a:extLst>
                </a:gridCol>
                <a:gridCol w="1574877">
                  <a:extLst>
                    <a:ext uri="{9D8B030D-6E8A-4147-A177-3AD203B41FA5}">
                      <a16:colId xmlns:a16="http://schemas.microsoft.com/office/drawing/2014/main" val="3218693504"/>
                    </a:ext>
                  </a:extLst>
                </a:gridCol>
              </a:tblGrid>
              <a:tr h="274320">
                <a:tc>
                  <a:txBody>
                    <a:bodyPr/>
                    <a:lstStyle/>
                    <a:p>
                      <a:r>
                        <a:rPr lang="en-US" sz="1200" b="0">
                          <a:latin typeface="Century Gothic" panose="020B0502020202020204" pitchFamily="34" charset="0"/>
                        </a:rPr>
                        <a:t>Usability Test</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tc>
                  <a:txBody>
                    <a:bodyPr/>
                    <a:lstStyle/>
                    <a:p>
                      <a:pPr algn="r"/>
                      <a:r>
                        <a:rPr lang="en-US" sz="1200" b="0">
                          <a:latin typeface="Century Gothic" panose="020B0502020202020204" pitchFamily="34" charset="0"/>
                        </a:rPr>
                        <a:t>On Schedule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extLst>
                  <a:ext uri="{0D108BD9-81ED-4DB2-BD59-A6C34878D82A}">
                    <a16:rowId xmlns:a16="http://schemas.microsoft.com/office/drawing/2014/main" val="895199311"/>
                  </a:ext>
                </a:extLst>
              </a:tr>
            </a:tbl>
          </a:graphicData>
        </a:graphic>
      </p:graphicFrame>
      <p:graphicFrame>
        <p:nvGraphicFramePr>
          <p:cNvPr id="58" name="Table 7">
            <a:extLst>
              <a:ext uri="{FF2B5EF4-FFF2-40B4-BE49-F238E27FC236}">
                <a16:creationId xmlns:a16="http://schemas.microsoft.com/office/drawing/2014/main" id="{0CBB3105-E9E1-49E4-90B3-EF99CC753066}"/>
              </a:ext>
            </a:extLst>
          </p:cNvPr>
          <p:cNvGraphicFramePr>
            <a:graphicFrameLocks noGrp="1"/>
          </p:cNvGraphicFramePr>
          <p:nvPr>
            <p:extLst>
              <p:ext uri="{D42A27DB-BD31-4B8C-83A1-F6EECF244321}">
                <p14:modId xmlns:p14="http://schemas.microsoft.com/office/powerpoint/2010/main" val="550969481"/>
              </p:ext>
            </p:extLst>
          </p:nvPr>
        </p:nvGraphicFramePr>
        <p:xfrm>
          <a:off x="7618384" y="365191"/>
          <a:ext cx="4206240" cy="274320"/>
        </p:xfrm>
        <a:graphic>
          <a:graphicData uri="http://schemas.openxmlformats.org/drawingml/2006/table">
            <a:tbl>
              <a:tblPr firstRow="1" bandRow="1">
                <a:tableStyleId>{5C22544A-7EE6-4342-B048-85BDC9FD1C3A}</a:tableStyleId>
              </a:tblPr>
              <a:tblGrid>
                <a:gridCol w="2969679">
                  <a:extLst>
                    <a:ext uri="{9D8B030D-6E8A-4147-A177-3AD203B41FA5}">
                      <a16:colId xmlns:a16="http://schemas.microsoft.com/office/drawing/2014/main" val="1112781764"/>
                    </a:ext>
                  </a:extLst>
                </a:gridCol>
                <a:gridCol w="1236561">
                  <a:extLst>
                    <a:ext uri="{9D8B030D-6E8A-4147-A177-3AD203B41FA5}">
                      <a16:colId xmlns:a16="http://schemas.microsoft.com/office/drawing/2014/main" val="3218693504"/>
                    </a:ext>
                  </a:extLst>
                </a:gridCol>
              </a:tblGrid>
              <a:tr h="274320">
                <a:tc>
                  <a:txBody>
                    <a:bodyPr/>
                    <a:lstStyle/>
                    <a:p>
                      <a:r>
                        <a:rPr lang="en-US" sz="1200" b="0">
                          <a:latin typeface="Century Gothic" panose="020B0502020202020204" pitchFamily="34" charset="0"/>
                        </a:rPr>
                        <a:t>Conversion Readiness</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tc>
                  <a:txBody>
                    <a:bodyPr/>
                    <a:lstStyle/>
                    <a:p>
                      <a:pPr algn="r"/>
                      <a:r>
                        <a:rPr lang="en-US" sz="1200" b="0">
                          <a:latin typeface="Century Gothic" panose="020B0502020202020204" pitchFamily="34" charset="0"/>
                        </a:rPr>
                        <a:t>On Schedule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extLst>
                  <a:ext uri="{0D108BD9-81ED-4DB2-BD59-A6C34878D82A}">
                    <a16:rowId xmlns:a16="http://schemas.microsoft.com/office/drawing/2014/main" val="895199311"/>
                  </a:ext>
                </a:extLst>
              </a:tr>
            </a:tbl>
          </a:graphicData>
        </a:graphic>
      </p:graphicFrame>
      <p:graphicFrame>
        <p:nvGraphicFramePr>
          <p:cNvPr id="59" name="Table 7">
            <a:extLst>
              <a:ext uri="{FF2B5EF4-FFF2-40B4-BE49-F238E27FC236}">
                <a16:creationId xmlns:a16="http://schemas.microsoft.com/office/drawing/2014/main" id="{D2B58173-0656-4F70-A948-08E88C8ADFD8}"/>
              </a:ext>
            </a:extLst>
          </p:cNvPr>
          <p:cNvGraphicFramePr>
            <a:graphicFrameLocks noGrp="1"/>
          </p:cNvGraphicFramePr>
          <p:nvPr>
            <p:extLst>
              <p:ext uri="{D42A27DB-BD31-4B8C-83A1-F6EECF244321}">
                <p14:modId xmlns:p14="http://schemas.microsoft.com/office/powerpoint/2010/main" val="3653141321"/>
              </p:ext>
            </p:extLst>
          </p:nvPr>
        </p:nvGraphicFramePr>
        <p:xfrm>
          <a:off x="7619817" y="2795586"/>
          <a:ext cx="4206240" cy="274320"/>
        </p:xfrm>
        <a:graphic>
          <a:graphicData uri="http://schemas.openxmlformats.org/drawingml/2006/table">
            <a:tbl>
              <a:tblPr firstRow="1" bandRow="1">
                <a:tableStyleId>{5C22544A-7EE6-4342-B048-85BDC9FD1C3A}</a:tableStyleId>
              </a:tblPr>
              <a:tblGrid>
                <a:gridCol w="2103120">
                  <a:extLst>
                    <a:ext uri="{9D8B030D-6E8A-4147-A177-3AD203B41FA5}">
                      <a16:colId xmlns:a16="http://schemas.microsoft.com/office/drawing/2014/main" val="1112781764"/>
                    </a:ext>
                  </a:extLst>
                </a:gridCol>
                <a:gridCol w="2103120">
                  <a:extLst>
                    <a:ext uri="{9D8B030D-6E8A-4147-A177-3AD203B41FA5}">
                      <a16:colId xmlns:a16="http://schemas.microsoft.com/office/drawing/2014/main" val="3218693504"/>
                    </a:ext>
                  </a:extLst>
                </a:gridCol>
              </a:tblGrid>
              <a:tr h="274320">
                <a:tc>
                  <a:txBody>
                    <a:bodyPr/>
                    <a:lstStyle/>
                    <a:p>
                      <a:r>
                        <a:rPr lang="en-US" sz="1200" b="0">
                          <a:latin typeface="Century Gothic" panose="020B0502020202020204" pitchFamily="34" charset="0"/>
                        </a:rPr>
                        <a:t>Security Testing</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tc>
                  <a:txBody>
                    <a:bodyPr/>
                    <a:lstStyle/>
                    <a:p>
                      <a:pPr algn="r"/>
                      <a:r>
                        <a:rPr lang="en-US" sz="1200" b="0">
                          <a:latin typeface="Century Gothic" panose="020B0502020202020204" pitchFamily="34" charset="0"/>
                        </a:rPr>
                        <a:t>On Schedule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extLst>
                  <a:ext uri="{0D108BD9-81ED-4DB2-BD59-A6C34878D82A}">
                    <a16:rowId xmlns:a16="http://schemas.microsoft.com/office/drawing/2014/main" val="895199311"/>
                  </a:ext>
                </a:extLst>
              </a:tr>
            </a:tbl>
          </a:graphicData>
        </a:graphic>
      </p:graphicFrame>
      <p:graphicFrame>
        <p:nvGraphicFramePr>
          <p:cNvPr id="60" name="Table 7">
            <a:extLst>
              <a:ext uri="{FF2B5EF4-FFF2-40B4-BE49-F238E27FC236}">
                <a16:creationId xmlns:a16="http://schemas.microsoft.com/office/drawing/2014/main" id="{BE0A1C0F-446F-4CB2-99DD-EE3DC9534E22}"/>
              </a:ext>
            </a:extLst>
          </p:cNvPr>
          <p:cNvGraphicFramePr>
            <a:graphicFrameLocks noGrp="1"/>
          </p:cNvGraphicFramePr>
          <p:nvPr>
            <p:extLst>
              <p:ext uri="{D42A27DB-BD31-4B8C-83A1-F6EECF244321}">
                <p14:modId xmlns:p14="http://schemas.microsoft.com/office/powerpoint/2010/main" val="3362375159"/>
              </p:ext>
            </p:extLst>
          </p:nvPr>
        </p:nvGraphicFramePr>
        <p:xfrm>
          <a:off x="7636116" y="4480362"/>
          <a:ext cx="4206240" cy="274320"/>
        </p:xfrm>
        <a:graphic>
          <a:graphicData uri="http://schemas.openxmlformats.org/drawingml/2006/table">
            <a:tbl>
              <a:tblPr firstRow="1" bandRow="1">
                <a:tableStyleId>{5C22544A-7EE6-4342-B048-85BDC9FD1C3A}</a:tableStyleId>
              </a:tblPr>
              <a:tblGrid>
                <a:gridCol w="2103120">
                  <a:extLst>
                    <a:ext uri="{9D8B030D-6E8A-4147-A177-3AD203B41FA5}">
                      <a16:colId xmlns:a16="http://schemas.microsoft.com/office/drawing/2014/main" val="1112781764"/>
                    </a:ext>
                  </a:extLst>
                </a:gridCol>
                <a:gridCol w="2103120">
                  <a:extLst>
                    <a:ext uri="{9D8B030D-6E8A-4147-A177-3AD203B41FA5}">
                      <a16:colId xmlns:a16="http://schemas.microsoft.com/office/drawing/2014/main" val="3218693504"/>
                    </a:ext>
                  </a:extLst>
                </a:gridCol>
              </a:tblGrid>
              <a:tr h="274320">
                <a:tc>
                  <a:txBody>
                    <a:bodyPr/>
                    <a:lstStyle/>
                    <a:p>
                      <a:r>
                        <a:rPr lang="en-US" sz="1200" b="0">
                          <a:latin typeface="Century Gothic" panose="020B0502020202020204" pitchFamily="34" charset="0"/>
                        </a:rPr>
                        <a:t>Performance Testing</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tc>
                  <a:txBody>
                    <a:bodyPr/>
                    <a:lstStyle/>
                    <a:p>
                      <a:pPr algn="r"/>
                      <a:r>
                        <a:rPr lang="en-US" sz="1200" b="0">
                          <a:latin typeface="Century Gothic" panose="020B0502020202020204" pitchFamily="34" charset="0"/>
                        </a:rPr>
                        <a:t>On Schedule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extLst>
                  <a:ext uri="{0D108BD9-81ED-4DB2-BD59-A6C34878D82A}">
                    <a16:rowId xmlns:a16="http://schemas.microsoft.com/office/drawing/2014/main" val="895199311"/>
                  </a:ext>
                </a:extLst>
              </a:tr>
            </a:tbl>
          </a:graphicData>
        </a:graphic>
      </p:graphicFrame>
      <p:graphicFrame>
        <p:nvGraphicFramePr>
          <p:cNvPr id="61" name="Table 7">
            <a:extLst>
              <a:ext uri="{FF2B5EF4-FFF2-40B4-BE49-F238E27FC236}">
                <a16:creationId xmlns:a16="http://schemas.microsoft.com/office/drawing/2014/main" id="{3CEA414D-847B-4E1B-8AC3-F7856DD8F118}"/>
              </a:ext>
            </a:extLst>
          </p:cNvPr>
          <p:cNvGraphicFramePr>
            <a:graphicFrameLocks noGrp="1"/>
          </p:cNvGraphicFramePr>
          <p:nvPr>
            <p:extLst>
              <p:ext uri="{D42A27DB-BD31-4B8C-83A1-F6EECF244321}">
                <p14:modId xmlns:p14="http://schemas.microsoft.com/office/powerpoint/2010/main" val="1842008153"/>
              </p:ext>
            </p:extLst>
          </p:nvPr>
        </p:nvGraphicFramePr>
        <p:xfrm>
          <a:off x="7633957" y="5507268"/>
          <a:ext cx="4206240" cy="274320"/>
        </p:xfrm>
        <a:graphic>
          <a:graphicData uri="http://schemas.openxmlformats.org/drawingml/2006/table">
            <a:tbl>
              <a:tblPr firstRow="1" bandRow="1">
                <a:tableStyleId>{5C22544A-7EE6-4342-B048-85BDC9FD1C3A}</a:tableStyleId>
              </a:tblPr>
              <a:tblGrid>
                <a:gridCol w="2103120">
                  <a:extLst>
                    <a:ext uri="{9D8B030D-6E8A-4147-A177-3AD203B41FA5}">
                      <a16:colId xmlns:a16="http://schemas.microsoft.com/office/drawing/2014/main" val="1112781764"/>
                    </a:ext>
                  </a:extLst>
                </a:gridCol>
                <a:gridCol w="2103120">
                  <a:extLst>
                    <a:ext uri="{9D8B030D-6E8A-4147-A177-3AD203B41FA5}">
                      <a16:colId xmlns:a16="http://schemas.microsoft.com/office/drawing/2014/main" val="3218693504"/>
                    </a:ext>
                  </a:extLst>
                </a:gridCol>
              </a:tblGrid>
              <a:tr h="274320">
                <a:tc>
                  <a:txBody>
                    <a:bodyPr/>
                    <a:lstStyle/>
                    <a:p>
                      <a:r>
                        <a:rPr lang="en-US" sz="1200" b="0">
                          <a:latin typeface="Century Gothic" panose="020B0502020202020204" pitchFamily="34" charset="0"/>
                        </a:rPr>
                        <a:t>Infrastructure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BFBFBF"/>
                    </a:solidFill>
                  </a:tcPr>
                </a:tc>
                <a:tc>
                  <a:txBody>
                    <a:bodyPr/>
                    <a:lstStyle/>
                    <a:p>
                      <a:pPr algn="r"/>
                      <a:r>
                        <a:rPr lang="en-US" sz="1200" b="0">
                          <a:latin typeface="Century Gothic" panose="020B0502020202020204" pitchFamily="34" charset="0"/>
                        </a:rPr>
                        <a:t>Not Started</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BFBFBF"/>
                    </a:solidFill>
                  </a:tcPr>
                </a:tc>
                <a:extLst>
                  <a:ext uri="{0D108BD9-81ED-4DB2-BD59-A6C34878D82A}">
                    <a16:rowId xmlns:a16="http://schemas.microsoft.com/office/drawing/2014/main" val="895199311"/>
                  </a:ext>
                </a:extLst>
              </a:tr>
            </a:tbl>
          </a:graphicData>
        </a:graphic>
      </p:graphicFrame>
      <p:sp>
        <p:nvSpPr>
          <p:cNvPr id="34" name="TextBox 33">
            <a:extLst>
              <a:ext uri="{FF2B5EF4-FFF2-40B4-BE49-F238E27FC236}">
                <a16:creationId xmlns:a16="http://schemas.microsoft.com/office/drawing/2014/main" id="{8E7079FD-FE0B-4F34-8B6C-ABF710CF1090}"/>
              </a:ext>
            </a:extLst>
          </p:cNvPr>
          <p:cNvSpPr txBox="1"/>
          <p:nvPr/>
        </p:nvSpPr>
        <p:spPr>
          <a:xfrm>
            <a:off x="812506" y="627592"/>
            <a:ext cx="3474720" cy="553998"/>
          </a:xfrm>
          <a:prstGeom prst="rect">
            <a:avLst/>
          </a:prstGeom>
          <a:noFill/>
        </p:spPr>
        <p:txBody>
          <a:bodyPr wrap="square" rtlCol="0">
            <a:spAutoFit/>
          </a:bodyPr>
          <a:lstStyle/>
          <a:p>
            <a:r>
              <a:rPr lang="en-US" sz="1000">
                <a:solidFill>
                  <a:srgbClr val="1A3292"/>
                </a:solidFill>
                <a:latin typeface="Century Gothic" panose="020B0502020202020204" pitchFamily="34" charset="0"/>
              </a:rPr>
              <a:t>End Date: 03/10/2021</a:t>
            </a:r>
          </a:p>
          <a:p>
            <a:endParaRPr lang="en-US" sz="1000">
              <a:solidFill>
                <a:srgbClr val="1A3292"/>
              </a:solidFill>
              <a:latin typeface="Century Gothic" panose="020B0502020202020204" pitchFamily="34" charset="0"/>
            </a:endParaRPr>
          </a:p>
          <a:p>
            <a:endParaRPr lang="en-US" sz="1000">
              <a:solidFill>
                <a:srgbClr val="1A3292"/>
              </a:solidFill>
              <a:latin typeface="Century Gothic" panose="020B0502020202020204" pitchFamily="34" charset="0"/>
            </a:endParaRPr>
          </a:p>
        </p:txBody>
      </p:sp>
      <p:graphicFrame>
        <p:nvGraphicFramePr>
          <p:cNvPr id="52" name="Table 7">
            <a:extLst>
              <a:ext uri="{FF2B5EF4-FFF2-40B4-BE49-F238E27FC236}">
                <a16:creationId xmlns:a16="http://schemas.microsoft.com/office/drawing/2014/main" id="{851BA212-D268-48A2-B028-C129C7AE8507}"/>
              </a:ext>
            </a:extLst>
          </p:cNvPr>
          <p:cNvGraphicFramePr>
            <a:graphicFrameLocks noGrp="1"/>
          </p:cNvGraphicFramePr>
          <p:nvPr>
            <p:extLst>
              <p:ext uri="{D42A27DB-BD31-4B8C-83A1-F6EECF244321}">
                <p14:modId xmlns:p14="http://schemas.microsoft.com/office/powerpoint/2010/main" val="2016966046"/>
              </p:ext>
            </p:extLst>
          </p:nvPr>
        </p:nvGraphicFramePr>
        <p:xfrm>
          <a:off x="812506" y="3363239"/>
          <a:ext cx="3149754" cy="274320"/>
        </p:xfrm>
        <a:graphic>
          <a:graphicData uri="http://schemas.openxmlformats.org/drawingml/2006/table">
            <a:tbl>
              <a:tblPr firstRow="1" bandRow="1">
                <a:tableStyleId>{5C22544A-7EE6-4342-B048-85BDC9FD1C3A}</a:tableStyleId>
              </a:tblPr>
              <a:tblGrid>
                <a:gridCol w="1574877">
                  <a:extLst>
                    <a:ext uri="{9D8B030D-6E8A-4147-A177-3AD203B41FA5}">
                      <a16:colId xmlns:a16="http://schemas.microsoft.com/office/drawing/2014/main" val="1112781764"/>
                    </a:ext>
                  </a:extLst>
                </a:gridCol>
                <a:gridCol w="1574877">
                  <a:extLst>
                    <a:ext uri="{9D8B030D-6E8A-4147-A177-3AD203B41FA5}">
                      <a16:colId xmlns:a16="http://schemas.microsoft.com/office/drawing/2014/main" val="3218693504"/>
                    </a:ext>
                  </a:extLst>
                </a:gridCol>
              </a:tblGrid>
              <a:tr h="274320">
                <a:tc>
                  <a:txBody>
                    <a:bodyPr/>
                    <a:lstStyle/>
                    <a:p>
                      <a:r>
                        <a:rPr lang="en-US" sz="1200" b="0">
                          <a:latin typeface="Century Gothic" panose="020B0502020202020204" pitchFamily="34" charset="0"/>
                        </a:rPr>
                        <a:t>System Test</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tc>
                  <a:txBody>
                    <a:bodyPr/>
                    <a:lstStyle/>
                    <a:p>
                      <a:pPr algn="r"/>
                      <a:r>
                        <a:rPr lang="en-US" sz="1200" b="0">
                          <a:latin typeface="Century Gothic" panose="020B0502020202020204" pitchFamily="34" charset="0"/>
                        </a:rPr>
                        <a:t>On Schedule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extLst>
                  <a:ext uri="{0D108BD9-81ED-4DB2-BD59-A6C34878D82A}">
                    <a16:rowId xmlns:a16="http://schemas.microsoft.com/office/drawing/2014/main" val="895199311"/>
                  </a:ext>
                </a:extLst>
              </a:tr>
            </a:tbl>
          </a:graphicData>
        </a:graphic>
      </p:graphicFrame>
      <p:sp>
        <p:nvSpPr>
          <p:cNvPr id="37" name="TextBox 36">
            <a:extLst>
              <a:ext uri="{FF2B5EF4-FFF2-40B4-BE49-F238E27FC236}">
                <a16:creationId xmlns:a16="http://schemas.microsoft.com/office/drawing/2014/main" id="{3F55DBC5-888E-48C3-AE57-16A5E287708B}"/>
              </a:ext>
            </a:extLst>
          </p:cNvPr>
          <p:cNvSpPr txBox="1"/>
          <p:nvPr/>
        </p:nvSpPr>
        <p:spPr>
          <a:xfrm>
            <a:off x="819602" y="1872860"/>
            <a:ext cx="4170817" cy="246221"/>
          </a:xfrm>
          <a:prstGeom prst="rect">
            <a:avLst/>
          </a:prstGeom>
          <a:noFill/>
        </p:spPr>
        <p:txBody>
          <a:bodyPr wrap="square" rtlCol="0">
            <a:spAutoFit/>
          </a:bodyPr>
          <a:lstStyle/>
          <a:p>
            <a:r>
              <a:rPr lang="en-US" sz="1000">
                <a:solidFill>
                  <a:srgbClr val="1A3292"/>
                </a:solidFill>
                <a:latin typeface="Century Gothic" panose="020B0502020202020204" pitchFamily="34" charset="0"/>
              </a:rPr>
              <a:t>End Date: 06/11/2021</a:t>
            </a:r>
          </a:p>
        </p:txBody>
      </p:sp>
      <p:graphicFrame>
        <p:nvGraphicFramePr>
          <p:cNvPr id="36" name="Table 7">
            <a:extLst>
              <a:ext uri="{FF2B5EF4-FFF2-40B4-BE49-F238E27FC236}">
                <a16:creationId xmlns:a16="http://schemas.microsoft.com/office/drawing/2014/main" id="{76FCEC0B-F3CF-4E2E-BB31-939A6598652C}"/>
              </a:ext>
            </a:extLst>
          </p:cNvPr>
          <p:cNvGraphicFramePr>
            <a:graphicFrameLocks noGrp="1"/>
          </p:cNvGraphicFramePr>
          <p:nvPr>
            <p:extLst>
              <p:ext uri="{D42A27DB-BD31-4B8C-83A1-F6EECF244321}">
                <p14:modId xmlns:p14="http://schemas.microsoft.com/office/powerpoint/2010/main" val="1429975468"/>
              </p:ext>
            </p:extLst>
          </p:nvPr>
        </p:nvGraphicFramePr>
        <p:xfrm>
          <a:off x="7626631" y="1995970"/>
          <a:ext cx="4206240" cy="274320"/>
        </p:xfrm>
        <a:graphic>
          <a:graphicData uri="http://schemas.openxmlformats.org/drawingml/2006/table">
            <a:tbl>
              <a:tblPr firstRow="1" bandRow="1">
                <a:tableStyleId>{5C22544A-7EE6-4342-B048-85BDC9FD1C3A}</a:tableStyleId>
              </a:tblPr>
              <a:tblGrid>
                <a:gridCol w="2969679">
                  <a:extLst>
                    <a:ext uri="{9D8B030D-6E8A-4147-A177-3AD203B41FA5}">
                      <a16:colId xmlns:a16="http://schemas.microsoft.com/office/drawing/2014/main" val="1112781764"/>
                    </a:ext>
                  </a:extLst>
                </a:gridCol>
                <a:gridCol w="1236561">
                  <a:extLst>
                    <a:ext uri="{9D8B030D-6E8A-4147-A177-3AD203B41FA5}">
                      <a16:colId xmlns:a16="http://schemas.microsoft.com/office/drawing/2014/main" val="3218693504"/>
                    </a:ext>
                  </a:extLst>
                </a:gridCol>
              </a:tblGrid>
              <a:tr h="274320">
                <a:tc>
                  <a:txBody>
                    <a:bodyPr/>
                    <a:lstStyle/>
                    <a:p>
                      <a:r>
                        <a:rPr lang="en-US" sz="1200" b="0">
                          <a:latin typeface="Century Gothic" panose="020B0502020202020204" pitchFamily="34" charset="0"/>
                        </a:rPr>
                        <a:t>Converted Data Test</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tc>
                  <a:txBody>
                    <a:bodyPr/>
                    <a:lstStyle/>
                    <a:p>
                      <a:pPr algn="r"/>
                      <a:r>
                        <a:rPr lang="en-US" sz="1200" b="0">
                          <a:latin typeface="Century Gothic" panose="020B0502020202020204" pitchFamily="34" charset="0"/>
                        </a:rPr>
                        <a:t>On Schedule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extLst>
                  <a:ext uri="{0D108BD9-81ED-4DB2-BD59-A6C34878D82A}">
                    <a16:rowId xmlns:a16="http://schemas.microsoft.com/office/drawing/2014/main" val="895199311"/>
                  </a:ext>
                </a:extLst>
              </a:tr>
            </a:tbl>
          </a:graphicData>
        </a:graphic>
      </p:graphicFrame>
      <p:pic>
        <p:nvPicPr>
          <p:cNvPr id="38" name="Picture 37">
            <a:extLst>
              <a:ext uri="{FF2B5EF4-FFF2-40B4-BE49-F238E27FC236}">
                <a16:creationId xmlns:a16="http://schemas.microsoft.com/office/drawing/2014/main" id="{09E9FD91-AE5D-4221-901A-7C148254DB86}"/>
              </a:ext>
            </a:extLst>
          </p:cNvPr>
          <p:cNvPicPr/>
          <p:nvPr/>
        </p:nvPicPr>
        <p:blipFill>
          <a:blip r:embed="rId3">
            <a:extLst>
              <a:ext uri="{28A0092B-C50C-407E-A947-70E740481C1C}">
                <a14:useLocalDpi xmlns:a14="http://schemas.microsoft.com/office/drawing/2010/main" val="0"/>
              </a:ext>
            </a:extLst>
          </a:blip>
          <a:stretch>
            <a:fillRect/>
          </a:stretch>
        </p:blipFill>
        <p:spPr>
          <a:xfrm>
            <a:off x="807450" y="2125538"/>
            <a:ext cx="6400800" cy="1142365"/>
          </a:xfrm>
          <a:prstGeom prst="rect">
            <a:avLst/>
          </a:prstGeom>
        </p:spPr>
      </p:pic>
      <p:pic>
        <p:nvPicPr>
          <p:cNvPr id="6" name="Picture 5">
            <a:extLst>
              <a:ext uri="{FF2B5EF4-FFF2-40B4-BE49-F238E27FC236}">
                <a16:creationId xmlns:a16="http://schemas.microsoft.com/office/drawing/2014/main" id="{4BF8616C-CE69-4CCF-9D3E-2A5F3A314134}"/>
              </a:ext>
            </a:extLst>
          </p:cNvPr>
          <p:cNvPicPr>
            <a:picLocks noChangeAspect="1"/>
          </p:cNvPicPr>
          <p:nvPr/>
        </p:nvPicPr>
        <p:blipFill>
          <a:blip r:embed="rId4"/>
          <a:stretch>
            <a:fillRect/>
          </a:stretch>
        </p:blipFill>
        <p:spPr>
          <a:xfrm>
            <a:off x="7607364" y="3423341"/>
            <a:ext cx="4305531" cy="765428"/>
          </a:xfrm>
          <a:prstGeom prst="rect">
            <a:avLst/>
          </a:prstGeom>
        </p:spPr>
      </p:pic>
      <p:pic>
        <p:nvPicPr>
          <p:cNvPr id="8" name="Picture 7">
            <a:extLst>
              <a:ext uri="{FF2B5EF4-FFF2-40B4-BE49-F238E27FC236}">
                <a16:creationId xmlns:a16="http://schemas.microsoft.com/office/drawing/2014/main" id="{9EB66CC0-686E-401B-9547-998407DF2F38}"/>
              </a:ext>
            </a:extLst>
          </p:cNvPr>
          <p:cNvPicPr>
            <a:picLocks noChangeAspect="1"/>
          </p:cNvPicPr>
          <p:nvPr/>
        </p:nvPicPr>
        <p:blipFill>
          <a:blip r:embed="rId5"/>
          <a:stretch>
            <a:fillRect/>
          </a:stretch>
        </p:blipFill>
        <p:spPr>
          <a:xfrm>
            <a:off x="7619850" y="888231"/>
            <a:ext cx="3810330" cy="990686"/>
          </a:xfrm>
          <a:prstGeom prst="rect">
            <a:avLst/>
          </a:prstGeom>
        </p:spPr>
      </p:pic>
      <p:pic>
        <p:nvPicPr>
          <p:cNvPr id="40" name="Picture 39">
            <a:extLst>
              <a:ext uri="{FF2B5EF4-FFF2-40B4-BE49-F238E27FC236}">
                <a16:creationId xmlns:a16="http://schemas.microsoft.com/office/drawing/2014/main" id="{0725BF3C-E152-4AA9-BF21-91CA4C326DD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43014" y="3831700"/>
            <a:ext cx="2991642" cy="1868298"/>
          </a:xfrm>
          <a:prstGeom prst="rect">
            <a:avLst/>
          </a:prstGeom>
        </p:spPr>
      </p:pic>
      <p:sp>
        <p:nvSpPr>
          <p:cNvPr id="33" name="TextBox 32">
            <a:extLst>
              <a:ext uri="{FF2B5EF4-FFF2-40B4-BE49-F238E27FC236}">
                <a16:creationId xmlns:a16="http://schemas.microsoft.com/office/drawing/2014/main" id="{50902581-7AD9-FE48-B337-1AB48E495D9E}"/>
              </a:ext>
            </a:extLst>
          </p:cNvPr>
          <p:cNvSpPr txBox="1"/>
          <p:nvPr/>
        </p:nvSpPr>
        <p:spPr>
          <a:xfrm>
            <a:off x="819602" y="5381318"/>
            <a:ext cx="3145207" cy="1015663"/>
          </a:xfrm>
          <a:prstGeom prst="rect">
            <a:avLst/>
          </a:prstGeom>
          <a:noFill/>
        </p:spPr>
        <p:txBody>
          <a:bodyPr wrap="square" rtlCol="0">
            <a:spAutoFit/>
          </a:bodyPr>
          <a:lstStyle/>
          <a:p>
            <a:r>
              <a:rPr lang="en-US" sz="1000">
                <a:solidFill>
                  <a:srgbClr val="1A3292"/>
                </a:solidFill>
                <a:latin typeface="Century Gothic" panose="020B0502020202020204" pitchFamily="34" charset="0"/>
              </a:rPr>
              <a:t>Increment: 2</a:t>
            </a:r>
          </a:p>
          <a:p>
            <a:r>
              <a:rPr lang="en-US" sz="1000">
                <a:solidFill>
                  <a:srgbClr val="1A3292"/>
                </a:solidFill>
                <a:latin typeface="Century Gothic" panose="020B0502020202020204" pitchFamily="34" charset="0"/>
              </a:rPr>
              <a:t>Cycle: 2</a:t>
            </a:r>
          </a:p>
          <a:p>
            <a:r>
              <a:rPr lang="en-US" sz="1000">
                <a:solidFill>
                  <a:srgbClr val="1A3292"/>
                </a:solidFill>
                <a:latin typeface="Century Gothic" panose="020B0502020202020204" pitchFamily="34" charset="0"/>
              </a:rPr>
              <a:t>Start: 05/28/2021</a:t>
            </a:r>
          </a:p>
          <a:p>
            <a:r>
              <a:rPr lang="en-US" sz="1000">
                <a:solidFill>
                  <a:srgbClr val="1A3292"/>
                </a:solidFill>
                <a:latin typeface="Century Gothic" panose="020B0502020202020204" pitchFamily="34" charset="0"/>
              </a:rPr>
              <a:t>End: 07/16/2021</a:t>
            </a:r>
          </a:p>
          <a:p>
            <a:r>
              <a:rPr lang="en-US" sz="1000">
                <a:solidFill>
                  <a:srgbClr val="1A3292"/>
                </a:solidFill>
                <a:latin typeface="Century Gothic" panose="020B0502020202020204" pitchFamily="34" charset="0"/>
              </a:rPr>
              <a:t>Target Pass Rate: 60%</a:t>
            </a:r>
          </a:p>
          <a:p>
            <a:r>
              <a:rPr lang="en-US" sz="1000">
                <a:solidFill>
                  <a:srgbClr val="1A3292"/>
                </a:solidFill>
                <a:latin typeface="Century Gothic" panose="020B0502020202020204" pitchFamily="34" charset="0"/>
              </a:rPr>
              <a:t>Actual Pass Rate: 68%</a:t>
            </a:r>
          </a:p>
        </p:txBody>
      </p:sp>
    </p:spTree>
    <p:extLst>
      <p:ext uri="{BB962C8B-B14F-4D97-AF65-F5344CB8AC3E}">
        <p14:creationId xmlns:p14="http://schemas.microsoft.com/office/powerpoint/2010/main" val="2750543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8463B6E3-2B2C-417E-AD15-CF65494CC207}"/>
              </a:ext>
            </a:extLst>
          </p:cNvPr>
          <p:cNvGraphicFramePr>
            <a:graphicFrameLocks noGrp="1"/>
          </p:cNvGraphicFramePr>
          <p:nvPr/>
        </p:nvGraphicFramePr>
        <p:xfrm>
          <a:off x="659492" y="0"/>
          <a:ext cx="11532507" cy="6858000"/>
        </p:xfrm>
        <a:graphic>
          <a:graphicData uri="http://schemas.openxmlformats.org/drawingml/2006/table">
            <a:tbl>
              <a:tblPr firstRow="1" bandRow="1">
                <a:tableStyleId>{5C22544A-7EE6-4342-B048-85BDC9FD1C3A}</a:tableStyleId>
              </a:tblPr>
              <a:tblGrid>
                <a:gridCol w="3844169">
                  <a:extLst>
                    <a:ext uri="{9D8B030D-6E8A-4147-A177-3AD203B41FA5}">
                      <a16:colId xmlns:a16="http://schemas.microsoft.com/office/drawing/2014/main" val="495126358"/>
                    </a:ext>
                  </a:extLst>
                </a:gridCol>
                <a:gridCol w="3844169">
                  <a:extLst>
                    <a:ext uri="{9D8B030D-6E8A-4147-A177-3AD203B41FA5}">
                      <a16:colId xmlns:a16="http://schemas.microsoft.com/office/drawing/2014/main" val="2174011618"/>
                    </a:ext>
                  </a:extLst>
                </a:gridCol>
                <a:gridCol w="3844169">
                  <a:extLst>
                    <a:ext uri="{9D8B030D-6E8A-4147-A177-3AD203B41FA5}">
                      <a16:colId xmlns:a16="http://schemas.microsoft.com/office/drawing/2014/main" val="3557969397"/>
                    </a:ext>
                  </a:extLst>
                </a:gridCol>
              </a:tblGrid>
              <a:tr h="3429000">
                <a:tc rowSpan="2">
                  <a:txBody>
                    <a:bodyPr/>
                    <a:lstStyle/>
                    <a:p>
                      <a:endParaRPr lang="en-US"/>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endParaRPr lang="en-US"/>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AFAFA"/>
                    </a:solidFill>
                  </a:tcPr>
                </a:tc>
                <a:tc>
                  <a:txBody>
                    <a:bodyPr/>
                    <a:lstStyle/>
                    <a:p>
                      <a:endParaRPr lang="en-US"/>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541098749"/>
                  </a:ext>
                </a:extLst>
              </a:tr>
              <a:tr h="3429000">
                <a:tc vMerge="1">
                  <a:txBody>
                    <a:bodyPr/>
                    <a:lstStyle/>
                    <a:p>
                      <a:endParaRPr lang="en-US"/>
                    </a:p>
                  </a:txBody>
                  <a:tcPr/>
                </a:tc>
                <a:tc gridSpan="2">
                  <a:txBody>
                    <a:bodyPr/>
                    <a:lstStyle/>
                    <a:p>
                      <a:endParaRPr lang="en-US"/>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lumMod val="95000"/>
                      </a:schemeClr>
                    </a:solidFill>
                  </a:tcPr>
                </a:tc>
                <a:tc hMerge="1">
                  <a:txBody>
                    <a:bodyPr/>
                    <a:lstStyle/>
                    <a:p>
                      <a:endParaRPr lang="en-US"/>
                    </a:p>
                  </a:txBody>
                  <a:tcPr/>
                </a:tc>
                <a:extLst>
                  <a:ext uri="{0D108BD9-81ED-4DB2-BD59-A6C34878D82A}">
                    <a16:rowId xmlns:a16="http://schemas.microsoft.com/office/drawing/2014/main" val="3268245016"/>
                  </a:ext>
                </a:extLst>
              </a:tr>
            </a:tbl>
          </a:graphicData>
        </a:graphic>
      </p:graphicFrame>
      <p:sp>
        <p:nvSpPr>
          <p:cNvPr id="12" name="TextBox 11">
            <a:extLst>
              <a:ext uri="{FF2B5EF4-FFF2-40B4-BE49-F238E27FC236}">
                <a16:creationId xmlns:a16="http://schemas.microsoft.com/office/drawing/2014/main" id="{467E7675-AE81-8D4F-A35A-F69D3E07E2FB}"/>
              </a:ext>
            </a:extLst>
          </p:cNvPr>
          <p:cNvSpPr txBox="1"/>
          <p:nvPr/>
        </p:nvSpPr>
        <p:spPr>
          <a:xfrm>
            <a:off x="724184" y="14572"/>
            <a:ext cx="2323072" cy="338554"/>
          </a:xfrm>
          <a:prstGeom prst="rect">
            <a:avLst/>
          </a:prstGeom>
          <a:noFill/>
        </p:spPr>
        <p:txBody>
          <a:bodyPr wrap="square" rtlCol="0">
            <a:spAutoFit/>
          </a:bodyPr>
          <a:lstStyle/>
          <a:p>
            <a:r>
              <a:rPr lang="en-US" sz="1600">
                <a:solidFill>
                  <a:srgbClr val="1A3292"/>
                </a:solidFill>
                <a:latin typeface="Century Gothic" panose="020B0502020202020204" pitchFamily="34" charset="0"/>
              </a:rPr>
              <a:t>Integration Readiness</a:t>
            </a:r>
          </a:p>
        </p:txBody>
      </p:sp>
      <p:sp>
        <p:nvSpPr>
          <p:cNvPr id="14" name="TextBox 13">
            <a:extLst>
              <a:ext uri="{FF2B5EF4-FFF2-40B4-BE49-F238E27FC236}">
                <a16:creationId xmlns:a16="http://schemas.microsoft.com/office/drawing/2014/main" id="{5D290CBD-4C33-7D48-A706-D930480CC609}"/>
              </a:ext>
            </a:extLst>
          </p:cNvPr>
          <p:cNvSpPr txBox="1"/>
          <p:nvPr/>
        </p:nvSpPr>
        <p:spPr>
          <a:xfrm>
            <a:off x="4664543" y="3523844"/>
            <a:ext cx="2000869" cy="338554"/>
          </a:xfrm>
          <a:prstGeom prst="rect">
            <a:avLst/>
          </a:prstGeom>
          <a:noFill/>
        </p:spPr>
        <p:txBody>
          <a:bodyPr wrap="none" rtlCol="0">
            <a:spAutoFit/>
          </a:bodyPr>
          <a:lstStyle/>
          <a:p>
            <a:r>
              <a:rPr lang="en-US" sz="1600">
                <a:solidFill>
                  <a:srgbClr val="1A3292"/>
                </a:solidFill>
                <a:latin typeface="Century Gothic" panose="020B0502020202020204" pitchFamily="34" charset="0"/>
              </a:rPr>
              <a:t>Training Readiness</a:t>
            </a:r>
          </a:p>
        </p:txBody>
      </p:sp>
      <p:sp>
        <p:nvSpPr>
          <p:cNvPr id="31" name="Rectangle 30">
            <a:extLst>
              <a:ext uri="{FF2B5EF4-FFF2-40B4-BE49-F238E27FC236}">
                <a16:creationId xmlns:a16="http://schemas.microsoft.com/office/drawing/2014/main" id="{7818F23C-E59D-9242-951F-3B6E4663818A}"/>
              </a:ext>
            </a:extLst>
          </p:cNvPr>
          <p:cNvSpPr/>
          <p:nvPr/>
        </p:nvSpPr>
        <p:spPr>
          <a:xfrm>
            <a:off x="0" y="0"/>
            <a:ext cx="659683" cy="6858000"/>
          </a:xfrm>
          <a:prstGeom prst="rect">
            <a:avLst/>
          </a:prstGeom>
          <a:solidFill>
            <a:srgbClr val="1A3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32" name="TextBox 31">
            <a:extLst>
              <a:ext uri="{FF2B5EF4-FFF2-40B4-BE49-F238E27FC236}">
                <a16:creationId xmlns:a16="http://schemas.microsoft.com/office/drawing/2014/main" id="{E839FE7F-EF4F-4742-9CBA-B02B649E8FCC}"/>
              </a:ext>
            </a:extLst>
          </p:cNvPr>
          <p:cNvSpPr txBox="1"/>
          <p:nvPr/>
        </p:nvSpPr>
        <p:spPr>
          <a:xfrm rot="16200000">
            <a:off x="-1387935" y="3039282"/>
            <a:ext cx="3435556" cy="461665"/>
          </a:xfrm>
          <a:prstGeom prst="rect">
            <a:avLst/>
          </a:prstGeom>
          <a:noFill/>
        </p:spPr>
        <p:txBody>
          <a:bodyPr wrap="none" rtlCol="0">
            <a:spAutoFit/>
          </a:bodyPr>
          <a:lstStyle/>
          <a:p>
            <a:r>
              <a:rPr lang="en-US" sz="2400">
                <a:solidFill>
                  <a:schemeClr val="bg1"/>
                </a:solidFill>
                <a:latin typeface="Century Gothic" panose="020B0502020202020204" pitchFamily="34" charset="0"/>
              </a:rPr>
              <a:t>BenefitsCal Readiness</a:t>
            </a:r>
          </a:p>
        </p:txBody>
      </p:sp>
      <p:sp>
        <p:nvSpPr>
          <p:cNvPr id="69" name="TextBox 68">
            <a:extLst>
              <a:ext uri="{FF2B5EF4-FFF2-40B4-BE49-F238E27FC236}">
                <a16:creationId xmlns:a16="http://schemas.microsoft.com/office/drawing/2014/main" id="{59061EB1-9614-5C4A-B1A7-32D2B4B494B9}"/>
              </a:ext>
            </a:extLst>
          </p:cNvPr>
          <p:cNvSpPr txBox="1"/>
          <p:nvPr/>
        </p:nvSpPr>
        <p:spPr>
          <a:xfrm>
            <a:off x="8566041" y="13196"/>
            <a:ext cx="2821606" cy="338554"/>
          </a:xfrm>
          <a:prstGeom prst="rect">
            <a:avLst/>
          </a:prstGeom>
          <a:noFill/>
        </p:spPr>
        <p:txBody>
          <a:bodyPr wrap="none" rtlCol="0">
            <a:spAutoFit/>
          </a:bodyPr>
          <a:lstStyle/>
          <a:p>
            <a:r>
              <a:rPr lang="en-US" sz="1600">
                <a:solidFill>
                  <a:srgbClr val="1A3292"/>
                </a:solidFill>
                <a:latin typeface="Century Gothic" panose="020B0502020202020204" pitchFamily="34" charset="0"/>
              </a:rPr>
              <a:t>Implementation Readiness</a:t>
            </a:r>
          </a:p>
        </p:txBody>
      </p:sp>
      <p:sp>
        <p:nvSpPr>
          <p:cNvPr id="70" name="TextBox 69">
            <a:extLst>
              <a:ext uri="{FF2B5EF4-FFF2-40B4-BE49-F238E27FC236}">
                <a16:creationId xmlns:a16="http://schemas.microsoft.com/office/drawing/2014/main" id="{06563D65-7C84-E140-825B-2AAE7F80FA92}"/>
              </a:ext>
            </a:extLst>
          </p:cNvPr>
          <p:cNvSpPr txBox="1"/>
          <p:nvPr/>
        </p:nvSpPr>
        <p:spPr>
          <a:xfrm>
            <a:off x="4700924" y="6439"/>
            <a:ext cx="2066591" cy="338554"/>
          </a:xfrm>
          <a:prstGeom prst="rect">
            <a:avLst/>
          </a:prstGeom>
          <a:noFill/>
        </p:spPr>
        <p:txBody>
          <a:bodyPr wrap="none" rtlCol="0">
            <a:spAutoFit/>
          </a:bodyPr>
          <a:lstStyle/>
          <a:p>
            <a:r>
              <a:rPr lang="en-US" sz="1600">
                <a:solidFill>
                  <a:srgbClr val="1A3292"/>
                </a:solidFill>
                <a:latin typeface="Century Gothic" panose="020B0502020202020204" pitchFamily="34" charset="0"/>
              </a:rPr>
              <a:t>Change Readiness</a:t>
            </a:r>
          </a:p>
        </p:txBody>
      </p:sp>
      <p:sp>
        <p:nvSpPr>
          <p:cNvPr id="73" name="TextBox 72">
            <a:extLst>
              <a:ext uri="{FF2B5EF4-FFF2-40B4-BE49-F238E27FC236}">
                <a16:creationId xmlns:a16="http://schemas.microsoft.com/office/drawing/2014/main" id="{E1070955-BCD8-FC4F-8AA6-0481D833D2F5}"/>
              </a:ext>
            </a:extLst>
          </p:cNvPr>
          <p:cNvSpPr txBox="1"/>
          <p:nvPr/>
        </p:nvSpPr>
        <p:spPr>
          <a:xfrm>
            <a:off x="810916" y="5359828"/>
            <a:ext cx="3474720" cy="246221"/>
          </a:xfrm>
          <a:prstGeom prst="rect">
            <a:avLst/>
          </a:prstGeom>
          <a:noFill/>
        </p:spPr>
        <p:txBody>
          <a:bodyPr wrap="square" rtlCol="0">
            <a:spAutoFit/>
          </a:bodyPr>
          <a:lstStyle/>
          <a:p>
            <a:r>
              <a:rPr lang="en-US" sz="1000">
                <a:solidFill>
                  <a:srgbClr val="1A3292"/>
                </a:solidFill>
                <a:latin typeface="Century Gothic" panose="020B0502020202020204" pitchFamily="34" charset="0"/>
              </a:rPr>
              <a:t>End Date: 07/16/2021</a:t>
            </a:r>
          </a:p>
        </p:txBody>
      </p:sp>
      <p:sp>
        <p:nvSpPr>
          <p:cNvPr id="75" name="TextBox 74">
            <a:extLst>
              <a:ext uri="{FF2B5EF4-FFF2-40B4-BE49-F238E27FC236}">
                <a16:creationId xmlns:a16="http://schemas.microsoft.com/office/drawing/2014/main" id="{27F280FF-4B59-024C-A383-2F4E0ACF8910}"/>
              </a:ext>
            </a:extLst>
          </p:cNvPr>
          <p:cNvSpPr txBox="1"/>
          <p:nvPr/>
        </p:nvSpPr>
        <p:spPr>
          <a:xfrm>
            <a:off x="8566042" y="2296767"/>
            <a:ext cx="3477693" cy="246221"/>
          </a:xfrm>
          <a:prstGeom prst="rect">
            <a:avLst/>
          </a:prstGeom>
          <a:noFill/>
        </p:spPr>
        <p:txBody>
          <a:bodyPr wrap="square" rtlCol="0">
            <a:spAutoFit/>
          </a:bodyPr>
          <a:lstStyle/>
          <a:p>
            <a:r>
              <a:rPr lang="en-US" sz="1000">
                <a:solidFill>
                  <a:srgbClr val="1A3292"/>
                </a:solidFill>
                <a:latin typeface="Century Gothic" panose="020B0502020202020204" pitchFamily="34" charset="0"/>
              </a:rPr>
              <a:t>End Date: 09/03/2021</a:t>
            </a:r>
          </a:p>
        </p:txBody>
      </p:sp>
      <p:sp>
        <p:nvSpPr>
          <p:cNvPr id="102" name="TextBox 101">
            <a:extLst>
              <a:ext uri="{FF2B5EF4-FFF2-40B4-BE49-F238E27FC236}">
                <a16:creationId xmlns:a16="http://schemas.microsoft.com/office/drawing/2014/main" id="{45F63D56-3E24-D343-B0B3-2B100A20FE17}"/>
              </a:ext>
            </a:extLst>
          </p:cNvPr>
          <p:cNvSpPr txBox="1"/>
          <p:nvPr/>
        </p:nvSpPr>
        <p:spPr>
          <a:xfrm>
            <a:off x="4664542" y="2296767"/>
            <a:ext cx="3446624" cy="246221"/>
          </a:xfrm>
          <a:prstGeom prst="rect">
            <a:avLst/>
          </a:prstGeom>
          <a:noFill/>
        </p:spPr>
        <p:txBody>
          <a:bodyPr wrap="square" rtlCol="0">
            <a:spAutoFit/>
          </a:bodyPr>
          <a:lstStyle/>
          <a:p>
            <a:r>
              <a:rPr lang="en-US" sz="1000">
                <a:solidFill>
                  <a:srgbClr val="1A3292"/>
                </a:solidFill>
                <a:latin typeface="Century Gothic" panose="020B0502020202020204" pitchFamily="34" charset="0"/>
              </a:rPr>
              <a:t>End Date: 09/20/2021</a:t>
            </a:r>
          </a:p>
        </p:txBody>
      </p:sp>
      <p:sp>
        <p:nvSpPr>
          <p:cNvPr id="103" name="TextBox 102">
            <a:extLst>
              <a:ext uri="{FF2B5EF4-FFF2-40B4-BE49-F238E27FC236}">
                <a16:creationId xmlns:a16="http://schemas.microsoft.com/office/drawing/2014/main" id="{5E934966-85EA-5148-AE20-7254546B245D}"/>
              </a:ext>
            </a:extLst>
          </p:cNvPr>
          <p:cNvSpPr txBox="1"/>
          <p:nvPr/>
        </p:nvSpPr>
        <p:spPr>
          <a:xfrm>
            <a:off x="4664542" y="686566"/>
            <a:ext cx="3474720" cy="246221"/>
          </a:xfrm>
          <a:prstGeom prst="rect">
            <a:avLst/>
          </a:prstGeom>
          <a:noFill/>
        </p:spPr>
        <p:txBody>
          <a:bodyPr wrap="square" rtlCol="0">
            <a:spAutoFit/>
          </a:bodyPr>
          <a:lstStyle/>
          <a:p>
            <a:r>
              <a:rPr lang="en-US" sz="1000">
                <a:solidFill>
                  <a:srgbClr val="1A3292"/>
                </a:solidFill>
                <a:latin typeface="Century Gothic" panose="020B0502020202020204" pitchFamily="34" charset="0"/>
              </a:rPr>
              <a:t>End Date: 09/20/2021</a:t>
            </a:r>
          </a:p>
        </p:txBody>
      </p:sp>
      <p:sp>
        <p:nvSpPr>
          <p:cNvPr id="104" name="TextBox 103">
            <a:extLst>
              <a:ext uri="{FF2B5EF4-FFF2-40B4-BE49-F238E27FC236}">
                <a16:creationId xmlns:a16="http://schemas.microsoft.com/office/drawing/2014/main" id="{32527036-056D-2D48-A9AF-0D497D357A37}"/>
              </a:ext>
            </a:extLst>
          </p:cNvPr>
          <p:cNvSpPr txBox="1"/>
          <p:nvPr/>
        </p:nvSpPr>
        <p:spPr>
          <a:xfrm>
            <a:off x="8569015" y="1496858"/>
            <a:ext cx="3468774" cy="246221"/>
          </a:xfrm>
          <a:prstGeom prst="rect">
            <a:avLst/>
          </a:prstGeom>
          <a:noFill/>
        </p:spPr>
        <p:txBody>
          <a:bodyPr wrap="square" rtlCol="0">
            <a:spAutoFit/>
          </a:bodyPr>
          <a:lstStyle/>
          <a:p>
            <a:r>
              <a:rPr lang="en-US" sz="1000">
                <a:solidFill>
                  <a:srgbClr val="1A3292"/>
                </a:solidFill>
                <a:latin typeface="Century Gothic" panose="020B0502020202020204" pitchFamily="34" charset="0"/>
              </a:rPr>
              <a:t>End Date: 09/27/2021</a:t>
            </a:r>
          </a:p>
        </p:txBody>
      </p:sp>
      <p:sp>
        <p:nvSpPr>
          <p:cNvPr id="105" name="TextBox 104">
            <a:extLst>
              <a:ext uri="{FF2B5EF4-FFF2-40B4-BE49-F238E27FC236}">
                <a16:creationId xmlns:a16="http://schemas.microsoft.com/office/drawing/2014/main" id="{1532BA13-948C-8C4B-8C60-CE13AF505244}"/>
              </a:ext>
            </a:extLst>
          </p:cNvPr>
          <p:cNvSpPr txBox="1"/>
          <p:nvPr/>
        </p:nvSpPr>
        <p:spPr>
          <a:xfrm>
            <a:off x="8566041" y="684871"/>
            <a:ext cx="3312237" cy="246221"/>
          </a:xfrm>
          <a:prstGeom prst="rect">
            <a:avLst/>
          </a:prstGeom>
          <a:noFill/>
        </p:spPr>
        <p:txBody>
          <a:bodyPr wrap="square" rtlCol="0">
            <a:spAutoFit/>
          </a:bodyPr>
          <a:lstStyle/>
          <a:p>
            <a:r>
              <a:rPr lang="en-US" sz="1000">
                <a:solidFill>
                  <a:srgbClr val="1A3292"/>
                </a:solidFill>
                <a:latin typeface="Century Gothic" panose="020B0502020202020204" pitchFamily="34" charset="0"/>
              </a:rPr>
              <a:t>End Date: 09/10/2021</a:t>
            </a:r>
          </a:p>
        </p:txBody>
      </p:sp>
      <p:sp>
        <p:nvSpPr>
          <p:cNvPr id="106" name="TextBox 105">
            <a:extLst>
              <a:ext uri="{FF2B5EF4-FFF2-40B4-BE49-F238E27FC236}">
                <a16:creationId xmlns:a16="http://schemas.microsoft.com/office/drawing/2014/main" id="{D6F4D9A4-0904-004A-BE1E-78F29E4050A9}"/>
              </a:ext>
            </a:extLst>
          </p:cNvPr>
          <p:cNvSpPr txBox="1"/>
          <p:nvPr/>
        </p:nvSpPr>
        <p:spPr>
          <a:xfrm>
            <a:off x="8569015" y="4168370"/>
            <a:ext cx="3468774" cy="246221"/>
          </a:xfrm>
          <a:prstGeom prst="rect">
            <a:avLst/>
          </a:prstGeom>
          <a:noFill/>
        </p:spPr>
        <p:txBody>
          <a:bodyPr wrap="square" rtlCol="0">
            <a:spAutoFit/>
          </a:bodyPr>
          <a:lstStyle/>
          <a:p>
            <a:r>
              <a:rPr lang="en-US" sz="1000">
                <a:solidFill>
                  <a:srgbClr val="1A3292"/>
                </a:solidFill>
                <a:latin typeface="Century Gothic" panose="020B0502020202020204" pitchFamily="34" charset="0"/>
              </a:rPr>
              <a:t>End Date: 09/17/2021</a:t>
            </a:r>
          </a:p>
        </p:txBody>
      </p:sp>
      <p:sp>
        <p:nvSpPr>
          <p:cNvPr id="107" name="TextBox 106">
            <a:extLst>
              <a:ext uri="{FF2B5EF4-FFF2-40B4-BE49-F238E27FC236}">
                <a16:creationId xmlns:a16="http://schemas.microsoft.com/office/drawing/2014/main" id="{0081C5E3-7EA3-154E-9824-3A965A2C85B1}"/>
              </a:ext>
            </a:extLst>
          </p:cNvPr>
          <p:cNvSpPr txBox="1"/>
          <p:nvPr/>
        </p:nvSpPr>
        <p:spPr>
          <a:xfrm>
            <a:off x="4670487" y="4168370"/>
            <a:ext cx="3468775" cy="246221"/>
          </a:xfrm>
          <a:prstGeom prst="rect">
            <a:avLst/>
          </a:prstGeom>
          <a:noFill/>
        </p:spPr>
        <p:txBody>
          <a:bodyPr wrap="square" rtlCol="0">
            <a:spAutoFit/>
          </a:bodyPr>
          <a:lstStyle/>
          <a:p>
            <a:r>
              <a:rPr lang="en-US" sz="1000">
                <a:solidFill>
                  <a:srgbClr val="1A3292"/>
                </a:solidFill>
                <a:latin typeface="Century Gothic" panose="020B0502020202020204" pitchFamily="34" charset="0"/>
              </a:rPr>
              <a:t>End Date: 05/28/2021</a:t>
            </a:r>
          </a:p>
        </p:txBody>
      </p:sp>
      <p:sp>
        <p:nvSpPr>
          <p:cNvPr id="108" name="TextBox 107">
            <a:extLst>
              <a:ext uri="{FF2B5EF4-FFF2-40B4-BE49-F238E27FC236}">
                <a16:creationId xmlns:a16="http://schemas.microsoft.com/office/drawing/2014/main" id="{387E3843-7D0B-ED47-89A8-E177DA1DCA01}"/>
              </a:ext>
            </a:extLst>
          </p:cNvPr>
          <p:cNvSpPr txBox="1"/>
          <p:nvPr/>
        </p:nvSpPr>
        <p:spPr>
          <a:xfrm>
            <a:off x="4664542" y="5367523"/>
            <a:ext cx="3566161" cy="246221"/>
          </a:xfrm>
          <a:prstGeom prst="rect">
            <a:avLst/>
          </a:prstGeom>
          <a:noFill/>
        </p:spPr>
        <p:txBody>
          <a:bodyPr wrap="square" rtlCol="0">
            <a:spAutoFit/>
          </a:bodyPr>
          <a:lstStyle/>
          <a:p>
            <a:r>
              <a:rPr lang="en-US" sz="1000">
                <a:solidFill>
                  <a:srgbClr val="1A3292"/>
                </a:solidFill>
                <a:latin typeface="Century Gothic" panose="020B0502020202020204" pitchFamily="34" charset="0"/>
              </a:rPr>
              <a:t>End Date: 07/30/2021</a:t>
            </a:r>
          </a:p>
        </p:txBody>
      </p:sp>
      <p:sp>
        <p:nvSpPr>
          <p:cNvPr id="109" name="TextBox 108">
            <a:extLst>
              <a:ext uri="{FF2B5EF4-FFF2-40B4-BE49-F238E27FC236}">
                <a16:creationId xmlns:a16="http://schemas.microsoft.com/office/drawing/2014/main" id="{C6C5042F-84A8-5242-A863-B7470CAA6C34}"/>
              </a:ext>
            </a:extLst>
          </p:cNvPr>
          <p:cNvSpPr txBox="1"/>
          <p:nvPr/>
        </p:nvSpPr>
        <p:spPr>
          <a:xfrm>
            <a:off x="816861" y="4160675"/>
            <a:ext cx="3468775" cy="246221"/>
          </a:xfrm>
          <a:prstGeom prst="rect">
            <a:avLst/>
          </a:prstGeom>
          <a:noFill/>
        </p:spPr>
        <p:txBody>
          <a:bodyPr wrap="square" rtlCol="0">
            <a:spAutoFit/>
          </a:bodyPr>
          <a:lstStyle/>
          <a:p>
            <a:r>
              <a:rPr lang="en-US" sz="1000">
                <a:solidFill>
                  <a:srgbClr val="1A3292"/>
                </a:solidFill>
                <a:latin typeface="Century Gothic" panose="020B0502020202020204" pitchFamily="34" charset="0"/>
              </a:rPr>
              <a:t>End Date: 07/16/2021</a:t>
            </a:r>
          </a:p>
        </p:txBody>
      </p:sp>
      <p:graphicFrame>
        <p:nvGraphicFramePr>
          <p:cNvPr id="47" name="Table 7">
            <a:extLst>
              <a:ext uri="{FF2B5EF4-FFF2-40B4-BE49-F238E27FC236}">
                <a16:creationId xmlns:a16="http://schemas.microsoft.com/office/drawing/2014/main" id="{F4B61E52-B5B1-4D4B-ADF4-A9510980D06C}"/>
              </a:ext>
            </a:extLst>
          </p:cNvPr>
          <p:cNvGraphicFramePr>
            <a:graphicFrameLocks noGrp="1"/>
          </p:cNvGraphicFramePr>
          <p:nvPr/>
        </p:nvGraphicFramePr>
        <p:xfrm>
          <a:off x="810916" y="5089499"/>
          <a:ext cx="3474720" cy="274320"/>
        </p:xfrm>
        <a:graphic>
          <a:graphicData uri="http://schemas.openxmlformats.org/drawingml/2006/table">
            <a:tbl>
              <a:tblPr firstRow="1" bandRow="1">
                <a:tableStyleId>{5C22544A-7EE6-4342-B048-85BDC9FD1C3A}</a:tableStyleId>
              </a:tblPr>
              <a:tblGrid>
                <a:gridCol w="2028537">
                  <a:extLst>
                    <a:ext uri="{9D8B030D-6E8A-4147-A177-3AD203B41FA5}">
                      <a16:colId xmlns:a16="http://schemas.microsoft.com/office/drawing/2014/main" val="1112781764"/>
                    </a:ext>
                  </a:extLst>
                </a:gridCol>
                <a:gridCol w="1446183">
                  <a:extLst>
                    <a:ext uri="{9D8B030D-6E8A-4147-A177-3AD203B41FA5}">
                      <a16:colId xmlns:a16="http://schemas.microsoft.com/office/drawing/2014/main" val="3218693504"/>
                    </a:ext>
                  </a:extLst>
                </a:gridCol>
              </a:tblGrid>
              <a:tr h="274320">
                <a:tc>
                  <a:txBody>
                    <a:bodyPr/>
                    <a:lstStyle/>
                    <a:p>
                      <a:r>
                        <a:rPr lang="en-US" sz="1200" b="0">
                          <a:latin typeface="Century Gothic" panose="020B0502020202020204" pitchFamily="34" charset="0"/>
                        </a:rPr>
                        <a:t>Interface Partner Test</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tc>
                  <a:txBody>
                    <a:bodyPr/>
                    <a:lstStyle/>
                    <a:p>
                      <a:pPr algn="r"/>
                      <a:r>
                        <a:rPr lang="en-US" sz="1200" b="0">
                          <a:latin typeface="Century Gothic" panose="020B0502020202020204" pitchFamily="34" charset="0"/>
                        </a:rPr>
                        <a:t>On Schedule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extLst>
                  <a:ext uri="{0D108BD9-81ED-4DB2-BD59-A6C34878D82A}">
                    <a16:rowId xmlns:a16="http://schemas.microsoft.com/office/drawing/2014/main" val="895199311"/>
                  </a:ext>
                </a:extLst>
              </a:tr>
            </a:tbl>
          </a:graphicData>
        </a:graphic>
      </p:graphicFrame>
      <p:graphicFrame>
        <p:nvGraphicFramePr>
          <p:cNvPr id="48" name="Table 7">
            <a:extLst>
              <a:ext uri="{FF2B5EF4-FFF2-40B4-BE49-F238E27FC236}">
                <a16:creationId xmlns:a16="http://schemas.microsoft.com/office/drawing/2014/main" id="{16F50F58-A356-41FA-8FAD-AD854BCB497D}"/>
              </a:ext>
            </a:extLst>
          </p:cNvPr>
          <p:cNvGraphicFramePr>
            <a:graphicFrameLocks noGrp="1"/>
          </p:cNvGraphicFramePr>
          <p:nvPr>
            <p:extLst>
              <p:ext uri="{D42A27DB-BD31-4B8C-83A1-F6EECF244321}">
                <p14:modId xmlns:p14="http://schemas.microsoft.com/office/powerpoint/2010/main" val="4257901327"/>
              </p:ext>
            </p:extLst>
          </p:nvPr>
        </p:nvGraphicFramePr>
        <p:xfrm>
          <a:off x="4664542" y="2022447"/>
          <a:ext cx="3474720" cy="274320"/>
        </p:xfrm>
        <a:graphic>
          <a:graphicData uri="http://schemas.openxmlformats.org/drawingml/2006/table">
            <a:tbl>
              <a:tblPr firstRow="1" bandRow="1">
                <a:tableStyleId>{5C22544A-7EE6-4342-B048-85BDC9FD1C3A}</a:tableStyleId>
              </a:tblPr>
              <a:tblGrid>
                <a:gridCol w="1737360">
                  <a:extLst>
                    <a:ext uri="{9D8B030D-6E8A-4147-A177-3AD203B41FA5}">
                      <a16:colId xmlns:a16="http://schemas.microsoft.com/office/drawing/2014/main" val="1112781764"/>
                    </a:ext>
                  </a:extLst>
                </a:gridCol>
                <a:gridCol w="1737360">
                  <a:extLst>
                    <a:ext uri="{9D8B030D-6E8A-4147-A177-3AD203B41FA5}">
                      <a16:colId xmlns:a16="http://schemas.microsoft.com/office/drawing/2014/main" val="3218693504"/>
                    </a:ext>
                  </a:extLst>
                </a:gridCol>
              </a:tblGrid>
              <a:tr h="274320">
                <a:tc>
                  <a:txBody>
                    <a:bodyPr/>
                    <a:lstStyle/>
                    <a:p>
                      <a:r>
                        <a:rPr lang="en-US" sz="1200" b="0">
                          <a:solidFill>
                            <a:srgbClr val="262626"/>
                          </a:solidFill>
                          <a:latin typeface="Century Gothic" panose="020B0502020202020204" pitchFamily="34" charset="0"/>
                        </a:rPr>
                        <a:t>Partner Readiness</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BFBFBF"/>
                    </a:solidFill>
                  </a:tcPr>
                </a:tc>
                <a:tc>
                  <a:txBody>
                    <a:bodyPr/>
                    <a:lstStyle/>
                    <a:p>
                      <a:pPr algn="r"/>
                      <a:r>
                        <a:rPr lang="en-US" sz="1200" b="0">
                          <a:solidFill>
                            <a:srgbClr val="262626"/>
                          </a:solidFill>
                          <a:latin typeface="Century Gothic" panose="020B0502020202020204" pitchFamily="34" charset="0"/>
                        </a:rPr>
                        <a:t>Not Started</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BFBFBF"/>
                    </a:solidFill>
                  </a:tcPr>
                </a:tc>
                <a:extLst>
                  <a:ext uri="{0D108BD9-81ED-4DB2-BD59-A6C34878D82A}">
                    <a16:rowId xmlns:a16="http://schemas.microsoft.com/office/drawing/2014/main" val="895199311"/>
                  </a:ext>
                </a:extLst>
              </a:tr>
            </a:tbl>
          </a:graphicData>
        </a:graphic>
      </p:graphicFrame>
      <p:graphicFrame>
        <p:nvGraphicFramePr>
          <p:cNvPr id="50" name="Table 7">
            <a:extLst>
              <a:ext uri="{FF2B5EF4-FFF2-40B4-BE49-F238E27FC236}">
                <a16:creationId xmlns:a16="http://schemas.microsoft.com/office/drawing/2014/main" id="{DA796549-F18C-4901-9427-86C131EA879D}"/>
              </a:ext>
            </a:extLst>
          </p:cNvPr>
          <p:cNvGraphicFramePr>
            <a:graphicFrameLocks noGrp="1"/>
          </p:cNvGraphicFramePr>
          <p:nvPr>
            <p:extLst>
              <p:ext uri="{D42A27DB-BD31-4B8C-83A1-F6EECF244321}">
                <p14:modId xmlns:p14="http://schemas.microsoft.com/office/powerpoint/2010/main" val="323326144"/>
              </p:ext>
            </p:extLst>
          </p:nvPr>
        </p:nvGraphicFramePr>
        <p:xfrm>
          <a:off x="4664543" y="5084753"/>
          <a:ext cx="3566160" cy="274320"/>
        </p:xfrm>
        <a:graphic>
          <a:graphicData uri="http://schemas.openxmlformats.org/drawingml/2006/table">
            <a:tbl>
              <a:tblPr firstRow="1" bandRow="1">
                <a:tableStyleId>{5C22544A-7EE6-4342-B048-85BDC9FD1C3A}</a:tableStyleId>
              </a:tblPr>
              <a:tblGrid>
                <a:gridCol w="1828800">
                  <a:extLst>
                    <a:ext uri="{9D8B030D-6E8A-4147-A177-3AD203B41FA5}">
                      <a16:colId xmlns:a16="http://schemas.microsoft.com/office/drawing/2014/main" val="1112781764"/>
                    </a:ext>
                  </a:extLst>
                </a:gridCol>
                <a:gridCol w="1737360">
                  <a:extLst>
                    <a:ext uri="{9D8B030D-6E8A-4147-A177-3AD203B41FA5}">
                      <a16:colId xmlns:a16="http://schemas.microsoft.com/office/drawing/2014/main" val="3218693504"/>
                    </a:ext>
                  </a:extLst>
                </a:gridCol>
              </a:tblGrid>
              <a:tr h="274320">
                <a:tc>
                  <a:txBody>
                    <a:bodyPr/>
                    <a:lstStyle/>
                    <a:p>
                      <a:r>
                        <a:rPr lang="en-US" sz="1200" b="0">
                          <a:latin typeface="Century Gothic" panose="020B0502020202020204" pitchFamily="34" charset="0"/>
                        </a:rPr>
                        <a:t>Training Materials</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tc>
                  <a:txBody>
                    <a:bodyPr/>
                    <a:lstStyle/>
                    <a:p>
                      <a:pPr algn="r"/>
                      <a:r>
                        <a:rPr lang="en-US" sz="1200" b="0">
                          <a:latin typeface="Century Gothic" panose="020B0502020202020204" pitchFamily="34" charset="0"/>
                        </a:rPr>
                        <a:t>On Schedule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extLst>
                  <a:ext uri="{0D108BD9-81ED-4DB2-BD59-A6C34878D82A}">
                    <a16:rowId xmlns:a16="http://schemas.microsoft.com/office/drawing/2014/main" val="895199311"/>
                  </a:ext>
                </a:extLst>
              </a:tr>
            </a:tbl>
          </a:graphicData>
        </a:graphic>
      </p:graphicFrame>
      <p:graphicFrame>
        <p:nvGraphicFramePr>
          <p:cNvPr id="51" name="Table 7">
            <a:extLst>
              <a:ext uri="{FF2B5EF4-FFF2-40B4-BE49-F238E27FC236}">
                <a16:creationId xmlns:a16="http://schemas.microsoft.com/office/drawing/2014/main" id="{AF5D7D75-B227-4B75-BE3E-61B0B6CB1513}"/>
              </a:ext>
            </a:extLst>
          </p:cNvPr>
          <p:cNvGraphicFramePr>
            <a:graphicFrameLocks noGrp="1"/>
          </p:cNvGraphicFramePr>
          <p:nvPr>
            <p:extLst>
              <p:ext uri="{D42A27DB-BD31-4B8C-83A1-F6EECF244321}">
                <p14:modId xmlns:p14="http://schemas.microsoft.com/office/powerpoint/2010/main" val="1942459960"/>
              </p:ext>
            </p:extLst>
          </p:nvPr>
        </p:nvGraphicFramePr>
        <p:xfrm>
          <a:off x="8569015" y="3893063"/>
          <a:ext cx="3474720" cy="274320"/>
        </p:xfrm>
        <a:graphic>
          <a:graphicData uri="http://schemas.openxmlformats.org/drawingml/2006/table">
            <a:tbl>
              <a:tblPr firstRow="1" bandRow="1">
                <a:tableStyleId>{5C22544A-7EE6-4342-B048-85BDC9FD1C3A}</a:tableStyleId>
              </a:tblPr>
              <a:tblGrid>
                <a:gridCol w="1737360">
                  <a:extLst>
                    <a:ext uri="{9D8B030D-6E8A-4147-A177-3AD203B41FA5}">
                      <a16:colId xmlns:a16="http://schemas.microsoft.com/office/drawing/2014/main" val="1112781764"/>
                    </a:ext>
                  </a:extLst>
                </a:gridCol>
                <a:gridCol w="1737360">
                  <a:extLst>
                    <a:ext uri="{9D8B030D-6E8A-4147-A177-3AD203B41FA5}">
                      <a16:colId xmlns:a16="http://schemas.microsoft.com/office/drawing/2014/main" val="3218693504"/>
                    </a:ext>
                  </a:extLst>
                </a:gridCol>
              </a:tblGrid>
              <a:tr h="274320">
                <a:tc>
                  <a:txBody>
                    <a:bodyPr/>
                    <a:lstStyle/>
                    <a:p>
                      <a:r>
                        <a:rPr lang="en-US" sz="1200" b="0">
                          <a:latin typeface="Century Gothic" panose="020B0502020202020204" pitchFamily="34" charset="0"/>
                        </a:rPr>
                        <a:t>Training Delivery</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tc>
                  <a:txBody>
                    <a:bodyPr/>
                    <a:lstStyle/>
                    <a:p>
                      <a:pPr algn="r"/>
                      <a:r>
                        <a:rPr lang="en-US" sz="1200" b="0">
                          <a:latin typeface="Century Gothic" panose="020B0502020202020204" pitchFamily="34" charset="0"/>
                        </a:rPr>
                        <a:t>On Schedule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extLst>
                  <a:ext uri="{0D108BD9-81ED-4DB2-BD59-A6C34878D82A}">
                    <a16:rowId xmlns:a16="http://schemas.microsoft.com/office/drawing/2014/main" val="895199311"/>
                  </a:ext>
                </a:extLst>
              </a:tr>
            </a:tbl>
          </a:graphicData>
        </a:graphic>
      </p:graphicFrame>
      <p:graphicFrame>
        <p:nvGraphicFramePr>
          <p:cNvPr id="52" name="Table 7">
            <a:extLst>
              <a:ext uri="{FF2B5EF4-FFF2-40B4-BE49-F238E27FC236}">
                <a16:creationId xmlns:a16="http://schemas.microsoft.com/office/drawing/2014/main" id="{B90316DB-4CA2-45EB-BCBE-B490A2F36BC7}"/>
              </a:ext>
            </a:extLst>
          </p:cNvPr>
          <p:cNvGraphicFramePr>
            <a:graphicFrameLocks noGrp="1"/>
          </p:cNvGraphicFramePr>
          <p:nvPr/>
        </p:nvGraphicFramePr>
        <p:xfrm>
          <a:off x="8566042" y="2022011"/>
          <a:ext cx="3474720" cy="274320"/>
        </p:xfrm>
        <a:graphic>
          <a:graphicData uri="http://schemas.openxmlformats.org/drawingml/2006/table">
            <a:tbl>
              <a:tblPr firstRow="1" bandRow="1">
                <a:tableStyleId>{5C22544A-7EE6-4342-B048-85BDC9FD1C3A}</a:tableStyleId>
              </a:tblPr>
              <a:tblGrid>
                <a:gridCol w="1737360">
                  <a:extLst>
                    <a:ext uri="{9D8B030D-6E8A-4147-A177-3AD203B41FA5}">
                      <a16:colId xmlns:a16="http://schemas.microsoft.com/office/drawing/2014/main" val="1112781764"/>
                    </a:ext>
                  </a:extLst>
                </a:gridCol>
                <a:gridCol w="1737360">
                  <a:extLst>
                    <a:ext uri="{9D8B030D-6E8A-4147-A177-3AD203B41FA5}">
                      <a16:colId xmlns:a16="http://schemas.microsoft.com/office/drawing/2014/main" val="3218693504"/>
                    </a:ext>
                  </a:extLst>
                </a:gridCol>
              </a:tblGrid>
              <a:tr h="274320">
                <a:tc>
                  <a:txBody>
                    <a:bodyPr/>
                    <a:lstStyle/>
                    <a:p>
                      <a:r>
                        <a:rPr lang="en-US" sz="1200" b="0">
                          <a:latin typeface="Century Gothic" panose="020B0502020202020204" pitchFamily="34" charset="0"/>
                        </a:rPr>
                        <a:t>System Operations</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tc>
                  <a:txBody>
                    <a:bodyPr/>
                    <a:lstStyle/>
                    <a:p>
                      <a:pPr algn="r"/>
                      <a:r>
                        <a:rPr lang="en-US" sz="1200" b="0">
                          <a:latin typeface="Century Gothic" panose="020B0502020202020204" pitchFamily="34" charset="0"/>
                        </a:rPr>
                        <a:t>On Schedule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extLst>
                  <a:ext uri="{0D108BD9-81ED-4DB2-BD59-A6C34878D82A}">
                    <a16:rowId xmlns:a16="http://schemas.microsoft.com/office/drawing/2014/main" val="895199311"/>
                  </a:ext>
                </a:extLst>
              </a:tr>
            </a:tbl>
          </a:graphicData>
        </a:graphic>
      </p:graphicFrame>
      <p:graphicFrame>
        <p:nvGraphicFramePr>
          <p:cNvPr id="54" name="Table 7">
            <a:extLst>
              <a:ext uri="{FF2B5EF4-FFF2-40B4-BE49-F238E27FC236}">
                <a16:creationId xmlns:a16="http://schemas.microsoft.com/office/drawing/2014/main" id="{78D92D96-B1E5-4952-8C0C-3614EEED84F7}"/>
              </a:ext>
            </a:extLst>
          </p:cNvPr>
          <p:cNvGraphicFramePr>
            <a:graphicFrameLocks noGrp="1"/>
          </p:cNvGraphicFramePr>
          <p:nvPr>
            <p:extLst>
              <p:ext uri="{D42A27DB-BD31-4B8C-83A1-F6EECF244321}">
                <p14:modId xmlns:p14="http://schemas.microsoft.com/office/powerpoint/2010/main" val="3529912318"/>
              </p:ext>
            </p:extLst>
          </p:nvPr>
        </p:nvGraphicFramePr>
        <p:xfrm>
          <a:off x="8566042" y="410455"/>
          <a:ext cx="3474720" cy="274320"/>
        </p:xfrm>
        <a:graphic>
          <a:graphicData uri="http://schemas.openxmlformats.org/drawingml/2006/table">
            <a:tbl>
              <a:tblPr firstRow="1" bandRow="1">
                <a:tableStyleId>{5C22544A-7EE6-4342-B048-85BDC9FD1C3A}</a:tableStyleId>
              </a:tblPr>
              <a:tblGrid>
                <a:gridCol w="1737360">
                  <a:extLst>
                    <a:ext uri="{9D8B030D-6E8A-4147-A177-3AD203B41FA5}">
                      <a16:colId xmlns:a16="http://schemas.microsoft.com/office/drawing/2014/main" val="1112781764"/>
                    </a:ext>
                  </a:extLst>
                </a:gridCol>
                <a:gridCol w="1737360">
                  <a:extLst>
                    <a:ext uri="{9D8B030D-6E8A-4147-A177-3AD203B41FA5}">
                      <a16:colId xmlns:a16="http://schemas.microsoft.com/office/drawing/2014/main" val="3218693504"/>
                    </a:ext>
                  </a:extLst>
                </a:gridCol>
              </a:tblGrid>
              <a:tr h="274320">
                <a:tc>
                  <a:txBody>
                    <a:bodyPr/>
                    <a:lstStyle/>
                    <a:p>
                      <a:r>
                        <a:rPr lang="en-US" sz="1200" b="0">
                          <a:solidFill>
                            <a:srgbClr val="262626"/>
                          </a:solidFill>
                          <a:latin typeface="Century Gothic" panose="020B0502020202020204" pitchFamily="34" charset="0"/>
                        </a:rPr>
                        <a:t>Service Desk</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BFBFBF"/>
                    </a:solidFill>
                  </a:tcPr>
                </a:tc>
                <a:tc>
                  <a:txBody>
                    <a:bodyPr/>
                    <a:lstStyle/>
                    <a:p>
                      <a:pPr algn="r"/>
                      <a:r>
                        <a:rPr lang="en-US" sz="1200" b="0">
                          <a:solidFill>
                            <a:srgbClr val="262626"/>
                          </a:solidFill>
                          <a:latin typeface="Century Gothic" panose="020B0502020202020204" pitchFamily="34" charset="0"/>
                        </a:rPr>
                        <a:t>Not Started</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BFBFBF"/>
                    </a:solidFill>
                  </a:tcPr>
                </a:tc>
                <a:extLst>
                  <a:ext uri="{0D108BD9-81ED-4DB2-BD59-A6C34878D82A}">
                    <a16:rowId xmlns:a16="http://schemas.microsoft.com/office/drawing/2014/main" val="895199311"/>
                  </a:ext>
                </a:extLst>
              </a:tr>
            </a:tbl>
          </a:graphicData>
        </a:graphic>
      </p:graphicFrame>
      <p:graphicFrame>
        <p:nvGraphicFramePr>
          <p:cNvPr id="56" name="Table 7">
            <a:extLst>
              <a:ext uri="{FF2B5EF4-FFF2-40B4-BE49-F238E27FC236}">
                <a16:creationId xmlns:a16="http://schemas.microsoft.com/office/drawing/2014/main" id="{C595F472-6693-41B4-A616-8A098035BD16}"/>
              </a:ext>
            </a:extLst>
          </p:cNvPr>
          <p:cNvGraphicFramePr>
            <a:graphicFrameLocks noGrp="1"/>
          </p:cNvGraphicFramePr>
          <p:nvPr/>
        </p:nvGraphicFramePr>
        <p:xfrm>
          <a:off x="4664542" y="412246"/>
          <a:ext cx="3474720" cy="274320"/>
        </p:xfrm>
        <a:graphic>
          <a:graphicData uri="http://schemas.openxmlformats.org/drawingml/2006/table">
            <a:tbl>
              <a:tblPr firstRow="1" bandRow="1">
                <a:tableStyleId>{5C22544A-7EE6-4342-B048-85BDC9FD1C3A}</a:tableStyleId>
              </a:tblPr>
              <a:tblGrid>
                <a:gridCol w="1737360">
                  <a:extLst>
                    <a:ext uri="{9D8B030D-6E8A-4147-A177-3AD203B41FA5}">
                      <a16:colId xmlns:a16="http://schemas.microsoft.com/office/drawing/2014/main" val="1112781764"/>
                    </a:ext>
                  </a:extLst>
                </a:gridCol>
                <a:gridCol w="1737360">
                  <a:extLst>
                    <a:ext uri="{9D8B030D-6E8A-4147-A177-3AD203B41FA5}">
                      <a16:colId xmlns:a16="http://schemas.microsoft.com/office/drawing/2014/main" val="3218693504"/>
                    </a:ext>
                  </a:extLst>
                </a:gridCol>
              </a:tblGrid>
              <a:tr h="274320">
                <a:tc>
                  <a:txBody>
                    <a:bodyPr/>
                    <a:lstStyle/>
                    <a:p>
                      <a:r>
                        <a:rPr lang="en-US" sz="1200" b="0">
                          <a:latin typeface="Century Gothic" panose="020B0502020202020204" pitchFamily="34" charset="0"/>
                        </a:rPr>
                        <a:t>Communications</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tc>
                  <a:txBody>
                    <a:bodyPr/>
                    <a:lstStyle/>
                    <a:p>
                      <a:pPr algn="r"/>
                      <a:r>
                        <a:rPr lang="en-US" sz="1200" b="0">
                          <a:latin typeface="Century Gothic" panose="020B0502020202020204" pitchFamily="34" charset="0"/>
                        </a:rPr>
                        <a:t>On Schedule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extLst>
                  <a:ext uri="{0D108BD9-81ED-4DB2-BD59-A6C34878D82A}">
                    <a16:rowId xmlns:a16="http://schemas.microsoft.com/office/drawing/2014/main" val="895199311"/>
                  </a:ext>
                </a:extLst>
              </a:tr>
            </a:tbl>
          </a:graphicData>
        </a:graphic>
      </p:graphicFrame>
      <p:graphicFrame>
        <p:nvGraphicFramePr>
          <p:cNvPr id="57" name="Table 7">
            <a:extLst>
              <a:ext uri="{FF2B5EF4-FFF2-40B4-BE49-F238E27FC236}">
                <a16:creationId xmlns:a16="http://schemas.microsoft.com/office/drawing/2014/main" id="{0752EB3F-FF5C-437C-97AA-0A5002F71258}"/>
              </a:ext>
            </a:extLst>
          </p:cNvPr>
          <p:cNvGraphicFramePr>
            <a:graphicFrameLocks noGrp="1"/>
          </p:cNvGraphicFramePr>
          <p:nvPr/>
        </p:nvGraphicFramePr>
        <p:xfrm>
          <a:off x="810916" y="3893063"/>
          <a:ext cx="3474720" cy="274320"/>
        </p:xfrm>
        <a:graphic>
          <a:graphicData uri="http://schemas.openxmlformats.org/drawingml/2006/table">
            <a:tbl>
              <a:tblPr firstRow="1" bandRow="1">
                <a:tableStyleId>{5C22544A-7EE6-4342-B048-85BDC9FD1C3A}</a:tableStyleId>
              </a:tblPr>
              <a:tblGrid>
                <a:gridCol w="1928476">
                  <a:extLst>
                    <a:ext uri="{9D8B030D-6E8A-4147-A177-3AD203B41FA5}">
                      <a16:colId xmlns:a16="http://schemas.microsoft.com/office/drawing/2014/main" val="1112781764"/>
                    </a:ext>
                  </a:extLst>
                </a:gridCol>
                <a:gridCol w="1546244">
                  <a:extLst>
                    <a:ext uri="{9D8B030D-6E8A-4147-A177-3AD203B41FA5}">
                      <a16:colId xmlns:a16="http://schemas.microsoft.com/office/drawing/2014/main" val="3218693504"/>
                    </a:ext>
                  </a:extLst>
                </a:gridCol>
              </a:tblGrid>
              <a:tr h="274320">
                <a:tc>
                  <a:txBody>
                    <a:bodyPr/>
                    <a:lstStyle/>
                    <a:p>
                      <a:r>
                        <a:rPr lang="en-US" sz="1200" b="0">
                          <a:latin typeface="Century Gothic" panose="020B0502020202020204" pitchFamily="34" charset="0"/>
                        </a:rPr>
                        <a:t>System Test</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tc>
                  <a:txBody>
                    <a:bodyPr/>
                    <a:lstStyle/>
                    <a:p>
                      <a:pPr algn="r"/>
                      <a:r>
                        <a:rPr lang="en-US" sz="1200" b="0">
                          <a:latin typeface="Century Gothic" panose="020B0502020202020204" pitchFamily="34" charset="0"/>
                        </a:rPr>
                        <a:t>On Schedule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extLst>
                  <a:ext uri="{0D108BD9-81ED-4DB2-BD59-A6C34878D82A}">
                    <a16:rowId xmlns:a16="http://schemas.microsoft.com/office/drawing/2014/main" val="895199311"/>
                  </a:ext>
                </a:extLst>
              </a:tr>
            </a:tbl>
          </a:graphicData>
        </a:graphic>
      </p:graphicFrame>
      <p:graphicFrame>
        <p:nvGraphicFramePr>
          <p:cNvPr id="58" name="Table 7">
            <a:extLst>
              <a:ext uri="{FF2B5EF4-FFF2-40B4-BE49-F238E27FC236}">
                <a16:creationId xmlns:a16="http://schemas.microsoft.com/office/drawing/2014/main" id="{F2509FC1-8515-403B-BAB3-279C8B8763F8}"/>
              </a:ext>
            </a:extLst>
          </p:cNvPr>
          <p:cNvGraphicFramePr>
            <a:graphicFrameLocks noGrp="1"/>
          </p:cNvGraphicFramePr>
          <p:nvPr/>
        </p:nvGraphicFramePr>
        <p:xfrm>
          <a:off x="810916" y="2022447"/>
          <a:ext cx="3474720" cy="274320"/>
        </p:xfrm>
        <a:graphic>
          <a:graphicData uri="http://schemas.openxmlformats.org/drawingml/2006/table">
            <a:tbl>
              <a:tblPr firstRow="1" bandRow="1">
                <a:tableStyleId>{5C22544A-7EE6-4342-B048-85BDC9FD1C3A}</a:tableStyleId>
              </a:tblPr>
              <a:tblGrid>
                <a:gridCol w="1737360">
                  <a:extLst>
                    <a:ext uri="{9D8B030D-6E8A-4147-A177-3AD203B41FA5}">
                      <a16:colId xmlns:a16="http://schemas.microsoft.com/office/drawing/2014/main" val="1112781764"/>
                    </a:ext>
                  </a:extLst>
                </a:gridCol>
                <a:gridCol w="1737360">
                  <a:extLst>
                    <a:ext uri="{9D8B030D-6E8A-4147-A177-3AD203B41FA5}">
                      <a16:colId xmlns:a16="http://schemas.microsoft.com/office/drawing/2014/main" val="3218693504"/>
                    </a:ext>
                  </a:extLst>
                </a:gridCol>
              </a:tblGrid>
              <a:tr h="274320">
                <a:tc>
                  <a:txBody>
                    <a:bodyPr/>
                    <a:lstStyle/>
                    <a:p>
                      <a:r>
                        <a:rPr lang="en-US" sz="1200" b="0">
                          <a:latin typeface="Century Gothic" panose="020B0502020202020204" pitchFamily="34" charset="0"/>
                        </a:rPr>
                        <a:t>Development</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tc>
                  <a:txBody>
                    <a:bodyPr/>
                    <a:lstStyle/>
                    <a:p>
                      <a:pPr algn="r"/>
                      <a:r>
                        <a:rPr lang="en-US" sz="1200" b="0">
                          <a:latin typeface="Century Gothic" panose="020B0502020202020204" pitchFamily="34" charset="0"/>
                        </a:rPr>
                        <a:t>On Schedule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extLst>
                  <a:ext uri="{0D108BD9-81ED-4DB2-BD59-A6C34878D82A}">
                    <a16:rowId xmlns:a16="http://schemas.microsoft.com/office/drawing/2014/main" val="895199311"/>
                  </a:ext>
                </a:extLst>
              </a:tr>
            </a:tbl>
          </a:graphicData>
        </a:graphic>
      </p:graphicFrame>
      <p:graphicFrame>
        <p:nvGraphicFramePr>
          <p:cNvPr id="59" name="Table 7">
            <a:extLst>
              <a:ext uri="{FF2B5EF4-FFF2-40B4-BE49-F238E27FC236}">
                <a16:creationId xmlns:a16="http://schemas.microsoft.com/office/drawing/2014/main" id="{732A240B-6C7D-439E-86FB-212E92FDB839}"/>
              </a:ext>
            </a:extLst>
          </p:cNvPr>
          <p:cNvGraphicFramePr>
            <a:graphicFrameLocks noGrp="1"/>
          </p:cNvGraphicFramePr>
          <p:nvPr/>
        </p:nvGraphicFramePr>
        <p:xfrm>
          <a:off x="810916" y="410455"/>
          <a:ext cx="3474720" cy="274320"/>
        </p:xfrm>
        <a:graphic>
          <a:graphicData uri="http://schemas.openxmlformats.org/drawingml/2006/table">
            <a:tbl>
              <a:tblPr firstRow="1" bandRow="1">
                <a:tableStyleId>{5C22544A-7EE6-4342-B048-85BDC9FD1C3A}</a:tableStyleId>
              </a:tblPr>
              <a:tblGrid>
                <a:gridCol w="1737360">
                  <a:extLst>
                    <a:ext uri="{9D8B030D-6E8A-4147-A177-3AD203B41FA5}">
                      <a16:colId xmlns:a16="http://schemas.microsoft.com/office/drawing/2014/main" val="1112781764"/>
                    </a:ext>
                  </a:extLst>
                </a:gridCol>
                <a:gridCol w="1737360">
                  <a:extLst>
                    <a:ext uri="{9D8B030D-6E8A-4147-A177-3AD203B41FA5}">
                      <a16:colId xmlns:a16="http://schemas.microsoft.com/office/drawing/2014/main" val="3218693504"/>
                    </a:ext>
                  </a:extLst>
                </a:gridCol>
              </a:tblGrid>
              <a:tr h="274320">
                <a:tc>
                  <a:txBody>
                    <a:bodyPr/>
                    <a:lstStyle/>
                    <a:p>
                      <a:r>
                        <a:rPr lang="en-US" sz="1200" b="0">
                          <a:latin typeface="Century Gothic" panose="020B0502020202020204" pitchFamily="34" charset="0"/>
                        </a:rPr>
                        <a:t>Design</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1A3292"/>
                    </a:solidFill>
                  </a:tcPr>
                </a:tc>
                <a:tc>
                  <a:txBody>
                    <a:bodyPr/>
                    <a:lstStyle/>
                    <a:p>
                      <a:pPr algn="r"/>
                      <a:r>
                        <a:rPr lang="en-US" sz="1200" b="0">
                          <a:latin typeface="Century Gothic" panose="020B0502020202020204" pitchFamily="34" charset="0"/>
                        </a:rPr>
                        <a:t>Complete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1A3292"/>
                    </a:solidFill>
                  </a:tcPr>
                </a:tc>
                <a:extLst>
                  <a:ext uri="{0D108BD9-81ED-4DB2-BD59-A6C34878D82A}">
                    <a16:rowId xmlns:a16="http://schemas.microsoft.com/office/drawing/2014/main" val="895199311"/>
                  </a:ext>
                </a:extLst>
              </a:tr>
            </a:tbl>
          </a:graphicData>
        </a:graphic>
      </p:graphicFrame>
      <p:graphicFrame>
        <p:nvGraphicFramePr>
          <p:cNvPr id="60" name="Table 7">
            <a:extLst>
              <a:ext uri="{FF2B5EF4-FFF2-40B4-BE49-F238E27FC236}">
                <a16:creationId xmlns:a16="http://schemas.microsoft.com/office/drawing/2014/main" id="{E36EC66B-1CF8-47DD-8FDF-548E8527F837}"/>
              </a:ext>
            </a:extLst>
          </p:cNvPr>
          <p:cNvGraphicFramePr>
            <a:graphicFrameLocks noGrp="1"/>
          </p:cNvGraphicFramePr>
          <p:nvPr>
            <p:extLst>
              <p:ext uri="{D42A27DB-BD31-4B8C-83A1-F6EECF244321}">
                <p14:modId xmlns:p14="http://schemas.microsoft.com/office/powerpoint/2010/main" val="1847963339"/>
              </p:ext>
            </p:extLst>
          </p:nvPr>
        </p:nvGraphicFramePr>
        <p:xfrm>
          <a:off x="4664542" y="3893063"/>
          <a:ext cx="3474720" cy="274320"/>
        </p:xfrm>
        <a:graphic>
          <a:graphicData uri="http://schemas.openxmlformats.org/drawingml/2006/table">
            <a:tbl>
              <a:tblPr firstRow="1" bandRow="1">
                <a:tableStyleId>{5C22544A-7EE6-4342-B048-85BDC9FD1C3A}</a:tableStyleId>
              </a:tblPr>
              <a:tblGrid>
                <a:gridCol w="1737360">
                  <a:extLst>
                    <a:ext uri="{9D8B030D-6E8A-4147-A177-3AD203B41FA5}">
                      <a16:colId xmlns:a16="http://schemas.microsoft.com/office/drawing/2014/main" val="1112781764"/>
                    </a:ext>
                  </a:extLst>
                </a:gridCol>
                <a:gridCol w="1737360">
                  <a:extLst>
                    <a:ext uri="{9D8B030D-6E8A-4147-A177-3AD203B41FA5}">
                      <a16:colId xmlns:a16="http://schemas.microsoft.com/office/drawing/2014/main" val="3218693504"/>
                    </a:ext>
                  </a:extLst>
                </a:gridCol>
              </a:tblGrid>
              <a:tr h="274320">
                <a:tc>
                  <a:txBody>
                    <a:bodyPr/>
                    <a:lstStyle/>
                    <a:p>
                      <a:r>
                        <a:rPr lang="en-US" sz="1200" b="0">
                          <a:latin typeface="Century Gothic" panose="020B0502020202020204" pitchFamily="34" charset="0"/>
                        </a:rPr>
                        <a:t>Training Plan</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1A3292"/>
                    </a:solidFill>
                  </a:tcPr>
                </a:tc>
                <a:tc>
                  <a:txBody>
                    <a:bodyPr/>
                    <a:lstStyle/>
                    <a:p>
                      <a:pPr algn="r"/>
                      <a:r>
                        <a:rPr lang="en-US" sz="1200" b="0">
                          <a:latin typeface="Century Gothic" panose="020B0502020202020204" pitchFamily="34" charset="0"/>
                        </a:rPr>
                        <a:t>Complete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1A3292"/>
                    </a:solidFill>
                  </a:tcPr>
                </a:tc>
                <a:extLst>
                  <a:ext uri="{0D108BD9-81ED-4DB2-BD59-A6C34878D82A}">
                    <a16:rowId xmlns:a16="http://schemas.microsoft.com/office/drawing/2014/main" val="895199311"/>
                  </a:ext>
                </a:extLst>
              </a:tr>
            </a:tbl>
          </a:graphicData>
        </a:graphic>
      </p:graphicFrame>
      <p:sp>
        <p:nvSpPr>
          <p:cNvPr id="3" name="TextBox 2">
            <a:extLst>
              <a:ext uri="{FF2B5EF4-FFF2-40B4-BE49-F238E27FC236}">
                <a16:creationId xmlns:a16="http://schemas.microsoft.com/office/drawing/2014/main" id="{36BC0E79-0D5A-489A-970A-9BC57BEC43F0}"/>
              </a:ext>
            </a:extLst>
          </p:cNvPr>
          <p:cNvSpPr txBox="1"/>
          <p:nvPr/>
        </p:nvSpPr>
        <p:spPr>
          <a:xfrm>
            <a:off x="810916" y="684775"/>
            <a:ext cx="3474720" cy="246221"/>
          </a:xfrm>
          <a:prstGeom prst="rect">
            <a:avLst/>
          </a:prstGeom>
          <a:noFill/>
        </p:spPr>
        <p:txBody>
          <a:bodyPr wrap="square" rtlCol="0">
            <a:spAutoFit/>
          </a:bodyPr>
          <a:lstStyle/>
          <a:p>
            <a:r>
              <a:rPr lang="en-US" sz="1000">
                <a:solidFill>
                  <a:srgbClr val="1A3292"/>
                </a:solidFill>
                <a:latin typeface="Century Gothic" panose="020B0502020202020204" pitchFamily="34" charset="0"/>
              </a:rPr>
              <a:t>End Date: 03/10/2021</a:t>
            </a:r>
          </a:p>
        </p:txBody>
      </p:sp>
      <p:graphicFrame>
        <p:nvGraphicFramePr>
          <p:cNvPr id="53" name="Table 7">
            <a:extLst>
              <a:ext uri="{FF2B5EF4-FFF2-40B4-BE49-F238E27FC236}">
                <a16:creationId xmlns:a16="http://schemas.microsoft.com/office/drawing/2014/main" id="{9BDA9E49-8DE3-43DA-A11C-68A53A3DA96E}"/>
              </a:ext>
            </a:extLst>
          </p:cNvPr>
          <p:cNvGraphicFramePr>
            <a:graphicFrameLocks noGrp="1"/>
          </p:cNvGraphicFramePr>
          <p:nvPr>
            <p:extLst>
              <p:ext uri="{D42A27DB-BD31-4B8C-83A1-F6EECF244321}">
                <p14:modId xmlns:p14="http://schemas.microsoft.com/office/powerpoint/2010/main" val="2699134633"/>
              </p:ext>
            </p:extLst>
          </p:nvPr>
        </p:nvGraphicFramePr>
        <p:xfrm>
          <a:off x="8566041" y="1217846"/>
          <a:ext cx="3474720" cy="274320"/>
        </p:xfrm>
        <a:graphic>
          <a:graphicData uri="http://schemas.openxmlformats.org/drawingml/2006/table">
            <a:tbl>
              <a:tblPr firstRow="1" bandRow="1">
                <a:tableStyleId>{5C22544A-7EE6-4342-B048-85BDC9FD1C3A}</a:tableStyleId>
              </a:tblPr>
              <a:tblGrid>
                <a:gridCol w="2044809">
                  <a:extLst>
                    <a:ext uri="{9D8B030D-6E8A-4147-A177-3AD203B41FA5}">
                      <a16:colId xmlns:a16="http://schemas.microsoft.com/office/drawing/2014/main" val="1112781764"/>
                    </a:ext>
                  </a:extLst>
                </a:gridCol>
                <a:gridCol w="1429911">
                  <a:extLst>
                    <a:ext uri="{9D8B030D-6E8A-4147-A177-3AD203B41FA5}">
                      <a16:colId xmlns:a16="http://schemas.microsoft.com/office/drawing/2014/main" val="3218693504"/>
                    </a:ext>
                  </a:extLst>
                </a:gridCol>
              </a:tblGrid>
              <a:tr h="274320">
                <a:tc>
                  <a:txBody>
                    <a:bodyPr/>
                    <a:lstStyle/>
                    <a:p>
                      <a:r>
                        <a:rPr lang="en-US" sz="1200" b="0">
                          <a:latin typeface="Century Gothic" panose="020B0502020202020204" pitchFamily="34" charset="0"/>
                        </a:rPr>
                        <a:t>Prod Deployment Plans</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tc>
                  <a:txBody>
                    <a:bodyPr/>
                    <a:lstStyle/>
                    <a:p>
                      <a:pPr algn="r"/>
                      <a:r>
                        <a:rPr lang="en-US" sz="1200" b="0">
                          <a:latin typeface="Century Gothic" panose="020B0502020202020204" pitchFamily="34" charset="0"/>
                        </a:rPr>
                        <a:t>On Schedule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extLst>
                  <a:ext uri="{0D108BD9-81ED-4DB2-BD59-A6C34878D82A}">
                    <a16:rowId xmlns:a16="http://schemas.microsoft.com/office/drawing/2014/main" val="895199311"/>
                  </a:ext>
                </a:extLst>
              </a:tr>
            </a:tbl>
          </a:graphicData>
        </a:graphic>
      </p:graphicFrame>
      <p:sp>
        <p:nvSpPr>
          <p:cNvPr id="33" name="TextBox 32">
            <a:extLst>
              <a:ext uri="{FF2B5EF4-FFF2-40B4-BE49-F238E27FC236}">
                <a16:creationId xmlns:a16="http://schemas.microsoft.com/office/drawing/2014/main" id="{4837D5A1-792A-483A-B740-EFB77D8BDBB3}"/>
              </a:ext>
            </a:extLst>
          </p:cNvPr>
          <p:cNvSpPr txBox="1"/>
          <p:nvPr/>
        </p:nvSpPr>
        <p:spPr>
          <a:xfrm>
            <a:off x="810916" y="2318158"/>
            <a:ext cx="3468775" cy="246221"/>
          </a:xfrm>
          <a:prstGeom prst="rect">
            <a:avLst/>
          </a:prstGeom>
          <a:noFill/>
        </p:spPr>
        <p:txBody>
          <a:bodyPr wrap="square" rtlCol="0">
            <a:spAutoFit/>
          </a:bodyPr>
          <a:lstStyle/>
          <a:p>
            <a:r>
              <a:rPr lang="en-US" sz="1000">
                <a:solidFill>
                  <a:srgbClr val="1A3292"/>
                </a:solidFill>
                <a:latin typeface="Century Gothic" panose="020B0502020202020204" pitchFamily="34" charset="0"/>
              </a:rPr>
              <a:t>End Date: 06/11/2021</a:t>
            </a:r>
          </a:p>
        </p:txBody>
      </p:sp>
      <p:pic>
        <p:nvPicPr>
          <p:cNvPr id="7" name="Picture 6">
            <a:extLst>
              <a:ext uri="{FF2B5EF4-FFF2-40B4-BE49-F238E27FC236}">
                <a16:creationId xmlns:a16="http://schemas.microsoft.com/office/drawing/2014/main" id="{DD2E889E-DDAD-4DEE-B109-EF855C85A948}"/>
              </a:ext>
            </a:extLst>
          </p:cNvPr>
          <p:cNvPicPr>
            <a:picLocks noChangeAspect="1"/>
          </p:cNvPicPr>
          <p:nvPr/>
        </p:nvPicPr>
        <p:blipFill>
          <a:blip r:embed="rId2"/>
          <a:stretch>
            <a:fillRect/>
          </a:stretch>
        </p:blipFill>
        <p:spPr>
          <a:xfrm>
            <a:off x="810916" y="2721854"/>
            <a:ext cx="3475334" cy="734038"/>
          </a:xfrm>
          <a:prstGeom prst="rect">
            <a:avLst/>
          </a:prstGeom>
        </p:spPr>
      </p:pic>
      <p:pic>
        <p:nvPicPr>
          <p:cNvPr id="11" name="Picture 10">
            <a:extLst>
              <a:ext uri="{FF2B5EF4-FFF2-40B4-BE49-F238E27FC236}">
                <a16:creationId xmlns:a16="http://schemas.microsoft.com/office/drawing/2014/main" id="{F9FAE195-3E53-436D-8ECC-4491BA1611C7}"/>
              </a:ext>
            </a:extLst>
          </p:cNvPr>
          <p:cNvPicPr>
            <a:picLocks noChangeAspect="1"/>
          </p:cNvPicPr>
          <p:nvPr/>
        </p:nvPicPr>
        <p:blipFill>
          <a:blip r:embed="rId3"/>
          <a:stretch>
            <a:fillRect/>
          </a:stretch>
        </p:blipFill>
        <p:spPr>
          <a:xfrm>
            <a:off x="4664542" y="1011209"/>
            <a:ext cx="3468774" cy="737845"/>
          </a:xfrm>
          <a:prstGeom prst="rect">
            <a:avLst/>
          </a:prstGeom>
        </p:spPr>
      </p:pic>
      <p:pic>
        <p:nvPicPr>
          <p:cNvPr id="5" name="Picture 4">
            <a:extLst>
              <a:ext uri="{FF2B5EF4-FFF2-40B4-BE49-F238E27FC236}">
                <a16:creationId xmlns:a16="http://schemas.microsoft.com/office/drawing/2014/main" id="{1AB84FBC-98DD-49EB-9DD6-5C05DA73B078}"/>
              </a:ext>
            </a:extLst>
          </p:cNvPr>
          <p:cNvPicPr>
            <a:picLocks noChangeAspect="1"/>
          </p:cNvPicPr>
          <p:nvPr/>
        </p:nvPicPr>
        <p:blipFill>
          <a:blip r:embed="rId4"/>
          <a:stretch>
            <a:fillRect/>
          </a:stretch>
        </p:blipFill>
        <p:spPr>
          <a:xfrm>
            <a:off x="4700924" y="5606049"/>
            <a:ext cx="3529779" cy="996701"/>
          </a:xfrm>
          <a:prstGeom prst="rect">
            <a:avLst/>
          </a:prstGeom>
        </p:spPr>
      </p:pic>
      <p:pic>
        <p:nvPicPr>
          <p:cNvPr id="6" name="Picture 5">
            <a:extLst>
              <a:ext uri="{FF2B5EF4-FFF2-40B4-BE49-F238E27FC236}">
                <a16:creationId xmlns:a16="http://schemas.microsoft.com/office/drawing/2014/main" id="{418C89A7-FEEF-4549-A500-245437957A2C}"/>
              </a:ext>
            </a:extLst>
          </p:cNvPr>
          <p:cNvPicPr>
            <a:picLocks noChangeAspect="1"/>
          </p:cNvPicPr>
          <p:nvPr/>
        </p:nvPicPr>
        <p:blipFill>
          <a:blip r:embed="rId5"/>
          <a:stretch>
            <a:fillRect/>
          </a:stretch>
        </p:blipFill>
        <p:spPr>
          <a:xfrm>
            <a:off x="8566041" y="2564380"/>
            <a:ext cx="3550346" cy="734038"/>
          </a:xfrm>
          <a:prstGeom prst="rect">
            <a:avLst/>
          </a:prstGeom>
        </p:spPr>
      </p:pic>
    </p:spTree>
    <p:extLst>
      <p:ext uri="{BB962C8B-B14F-4D97-AF65-F5344CB8AC3E}">
        <p14:creationId xmlns:p14="http://schemas.microsoft.com/office/powerpoint/2010/main" val="2551505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35B90711-A36F-4731-929F-EFF0052163D2}"/>
              </a:ext>
            </a:extLst>
          </p:cNvPr>
          <p:cNvGraphicFramePr>
            <a:graphicFrameLocks noGrp="1"/>
          </p:cNvGraphicFramePr>
          <p:nvPr>
            <p:extLst>
              <p:ext uri="{D42A27DB-BD31-4B8C-83A1-F6EECF244321}">
                <p14:modId xmlns:p14="http://schemas.microsoft.com/office/powerpoint/2010/main" val="3240626125"/>
              </p:ext>
            </p:extLst>
          </p:nvPr>
        </p:nvGraphicFramePr>
        <p:xfrm>
          <a:off x="659685" y="0"/>
          <a:ext cx="11532315" cy="6851276"/>
        </p:xfrm>
        <a:graphic>
          <a:graphicData uri="http://schemas.openxmlformats.org/drawingml/2006/table">
            <a:tbl>
              <a:tblPr firstRow="1" bandRow="1">
                <a:tableStyleId>{5C22544A-7EE6-4342-B048-85BDC9FD1C3A}</a:tableStyleId>
              </a:tblPr>
              <a:tblGrid>
                <a:gridCol w="3844105">
                  <a:extLst>
                    <a:ext uri="{9D8B030D-6E8A-4147-A177-3AD203B41FA5}">
                      <a16:colId xmlns:a16="http://schemas.microsoft.com/office/drawing/2014/main" val="1195697146"/>
                    </a:ext>
                  </a:extLst>
                </a:gridCol>
                <a:gridCol w="3844105">
                  <a:extLst>
                    <a:ext uri="{9D8B030D-6E8A-4147-A177-3AD203B41FA5}">
                      <a16:colId xmlns:a16="http://schemas.microsoft.com/office/drawing/2014/main" val="2501798998"/>
                    </a:ext>
                  </a:extLst>
                </a:gridCol>
                <a:gridCol w="3844105">
                  <a:extLst>
                    <a:ext uri="{9D8B030D-6E8A-4147-A177-3AD203B41FA5}">
                      <a16:colId xmlns:a16="http://schemas.microsoft.com/office/drawing/2014/main" val="4001701284"/>
                    </a:ext>
                  </a:extLst>
                </a:gridCol>
              </a:tblGrid>
              <a:tr h="6851276">
                <a:tc>
                  <a:txBody>
                    <a:bodyPr/>
                    <a:lstStyle/>
                    <a:p>
                      <a:endParaRPr lang="en-US">
                        <a:latin typeface="Century Gothic" panose="020B0502020202020204" pitchFamily="34" charset="0"/>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endParaRPr lang="en-US">
                        <a:latin typeface="Century Gothic" panose="020B0502020202020204" pitchFamily="34" charset="0"/>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endParaRPr lang="en-US">
                        <a:latin typeface="Century Gothic" panose="020B0502020202020204" pitchFamily="34" charset="0"/>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1537693665"/>
                  </a:ext>
                </a:extLst>
              </a:tr>
            </a:tbl>
          </a:graphicData>
        </a:graphic>
      </p:graphicFrame>
      <p:sp>
        <p:nvSpPr>
          <p:cNvPr id="11" name="TextBox 10">
            <a:extLst>
              <a:ext uri="{FF2B5EF4-FFF2-40B4-BE49-F238E27FC236}">
                <a16:creationId xmlns:a16="http://schemas.microsoft.com/office/drawing/2014/main" id="{B4E635DA-15B5-FF4B-A540-883520392117}"/>
              </a:ext>
            </a:extLst>
          </p:cNvPr>
          <p:cNvSpPr txBox="1"/>
          <p:nvPr/>
        </p:nvSpPr>
        <p:spPr>
          <a:xfrm>
            <a:off x="825711" y="8549"/>
            <a:ext cx="3429635" cy="584775"/>
          </a:xfrm>
          <a:prstGeom prst="rect">
            <a:avLst/>
          </a:prstGeom>
          <a:noFill/>
        </p:spPr>
        <p:txBody>
          <a:bodyPr wrap="square" rtlCol="0">
            <a:spAutoFit/>
          </a:bodyPr>
          <a:lstStyle/>
          <a:p>
            <a:r>
              <a:rPr lang="en-US" sz="1600">
                <a:solidFill>
                  <a:srgbClr val="1A3292"/>
                </a:solidFill>
                <a:latin typeface="Century Gothic" panose="020B0502020202020204" pitchFamily="34" charset="0"/>
              </a:rPr>
              <a:t>Fulfillment Platform Software Readiness</a:t>
            </a:r>
          </a:p>
        </p:txBody>
      </p:sp>
      <p:sp>
        <p:nvSpPr>
          <p:cNvPr id="14" name="TextBox 13">
            <a:extLst>
              <a:ext uri="{FF2B5EF4-FFF2-40B4-BE49-F238E27FC236}">
                <a16:creationId xmlns:a16="http://schemas.microsoft.com/office/drawing/2014/main" id="{5D290CBD-4C33-7D48-A706-D930480CC609}"/>
              </a:ext>
            </a:extLst>
          </p:cNvPr>
          <p:cNvSpPr txBox="1"/>
          <p:nvPr/>
        </p:nvSpPr>
        <p:spPr>
          <a:xfrm>
            <a:off x="8562186" y="12982"/>
            <a:ext cx="3200400" cy="338554"/>
          </a:xfrm>
          <a:prstGeom prst="rect">
            <a:avLst/>
          </a:prstGeom>
          <a:noFill/>
        </p:spPr>
        <p:txBody>
          <a:bodyPr wrap="square" rtlCol="0">
            <a:spAutoFit/>
          </a:bodyPr>
          <a:lstStyle/>
          <a:p>
            <a:r>
              <a:rPr lang="en-US" sz="1600">
                <a:solidFill>
                  <a:srgbClr val="1A3292"/>
                </a:solidFill>
                <a:latin typeface="Century Gothic" panose="020B0502020202020204" pitchFamily="34" charset="0"/>
              </a:rPr>
              <a:t>Print Centers Readiness</a:t>
            </a:r>
          </a:p>
        </p:txBody>
      </p:sp>
      <p:sp>
        <p:nvSpPr>
          <p:cNvPr id="24" name="TextBox 23">
            <a:extLst>
              <a:ext uri="{FF2B5EF4-FFF2-40B4-BE49-F238E27FC236}">
                <a16:creationId xmlns:a16="http://schemas.microsoft.com/office/drawing/2014/main" id="{FF9F325B-7CD9-024A-B691-DFBCCF3721C0}"/>
              </a:ext>
            </a:extLst>
          </p:cNvPr>
          <p:cNvSpPr txBox="1"/>
          <p:nvPr/>
        </p:nvSpPr>
        <p:spPr>
          <a:xfrm>
            <a:off x="4697076" y="9141"/>
            <a:ext cx="2356735" cy="338554"/>
          </a:xfrm>
          <a:prstGeom prst="rect">
            <a:avLst/>
          </a:prstGeom>
          <a:noFill/>
        </p:spPr>
        <p:txBody>
          <a:bodyPr wrap="square" rtlCol="0">
            <a:spAutoFit/>
          </a:bodyPr>
          <a:lstStyle/>
          <a:p>
            <a:r>
              <a:rPr lang="en-US" sz="1600">
                <a:solidFill>
                  <a:srgbClr val="1A3292"/>
                </a:solidFill>
                <a:latin typeface="Century Gothic" panose="020B0502020202020204" pitchFamily="34" charset="0"/>
              </a:rPr>
              <a:t>Integration Readiness</a:t>
            </a:r>
          </a:p>
        </p:txBody>
      </p:sp>
      <p:sp>
        <p:nvSpPr>
          <p:cNvPr id="31" name="Rectangle 30">
            <a:extLst>
              <a:ext uri="{FF2B5EF4-FFF2-40B4-BE49-F238E27FC236}">
                <a16:creationId xmlns:a16="http://schemas.microsoft.com/office/drawing/2014/main" id="{7818F23C-E59D-9242-951F-3B6E4663818A}"/>
              </a:ext>
            </a:extLst>
          </p:cNvPr>
          <p:cNvSpPr/>
          <p:nvPr/>
        </p:nvSpPr>
        <p:spPr>
          <a:xfrm>
            <a:off x="0" y="0"/>
            <a:ext cx="659683" cy="6858000"/>
          </a:xfrm>
          <a:prstGeom prst="rect">
            <a:avLst/>
          </a:prstGeom>
          <a:solidFill>
            <a:srgbClr val="1A3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32" name="TextBox 31">
            <a:extLst>
              <a:ext uri="{FF2B5EF4-FFF2-40B4-BE49-F238E27FC236}">
                <a16:creationId xmlns:a16="http://schemas.microsoft.com/office/drawing/2014/main" id="{E839FE7F-EF4F-4742-9CBA-B02B649E8FCC}"/>
              </a:ext>
            </a:extLst>
          </p:cNvPr>
          <p:cNvSpPr txBox="1"/>
          <p:nvPr/>
        </p:nvSpPr>
        <p:spPr>
          <a:xfrm rot="16200000">
            <a:off x="-3099160" y="3198166"/>
            <a:ext cx="6858001" cy="461665"/>
          </a:xfrm>
          <a:prstGeom prst="rect">
            <a:avLst/>
          </a:prstGeom>
          <a:noFill/>
        </p:spPr>
        <p:txBody>
          <a:bodyPr wrap="square" rtlCol="0">
            <a:spAutoFit/>
          </a:bodyPr>
          <a:lstStyle/>
          <a:p>
            <a:pPr algn="ctr"/>
            <a:r>
              <a:rPr lang="en-US" sz="2400">
                <a:solidFill>
                  <a:schemeClr val="bg1"/>
                </a:solidFill>
                <a:latin typeface="Century Gothic" panose="020B0502020202020204" pitchFamily="34" charset="0"/>
              </a:rPr>
              <a:t>Central Print Readiness</a:t>
            </a:r>
          </a:p>
        </p:txBody>
      </p:sp>
      <p:graphicFrame>
        <p:nvGraphicFramePr>
          <p:cNvPr id="7" name="Table 7">
            <a:extLst>
              <a:ext uri="{FF2B5EF4-FFF2-40B4-BE49-F238E27FC236}">
                <a16:creationId xmlns:a16="http://schemas.microsoft.com/office/drawing/2014/main" id="{3D1F92BF-C163-4DB5-BFD3-4A0A1DCF34E4}"/>
              </a:ext>
            </a:extLst>
          </p:cNvPr>
          <p:cNvGraphicFramePr>
            <a:graphicFrameLocks noGrp="1"/>
          </p:cNvGraphicFramePr>
          <p:nvPr>
            <p:extLst>
              <p:ext uri="{D42A27DB-BD31-4B8C-83A1-F6EECF244321}">
                <p14:modId xmlns:p14="http://schemas.microsoft.com/office/powerpoint/2010/main" val="2873540067"/>
              </p:ext>
            </p:extLst>
          </p:nvPr>
        </p:nvGraphicFramePr>
        <p:xfrm>
          <a:off x="825712" y="737528"/>
          <a:ext cx="3429634" cy="548640"/>
        </p:xfrm>
        <a:graphic>
          <a:graphicData uri="http://schemas.openxmlformats.org/drawingml/2006/table">
            <a:tbl>
              <a:tblPr firstRow="1" bandRow="1">
                <a:tableStyleId>{5C22544A-7EE6-4342-B048-85BDC9FD1C3A}</a:tableStyleId>
              </a:tblPr>
              <a:tblGrid>
                <a:gridCol w="1714817">
                  <a:extLst>
                    <a:ext uri="{9D8B030D-6E8A-4147-A177-3AD203B41FA5}">
                      <a16:colId xmlns:a16="http://schemas.microsoft.com/office/drawing/2014/main" val="1112781764"/>
                    </a:ext>
                  </a:extLst>
                </a:gridCol>
                <a:gridCol w="1714817">
                  <a:extLst>
                    <a:ext uri="{9D8B030D-6E8A-4147-A177-3AD203B41FA5}">
                      <a16:colId xmlns:a16="http://schemas.microsoft.com/office/drawing/2014/main" val="3218693504"/>
                    </a:ext>
                  </a:extLst>
                </a:gridCol>
              </a:tblGrid>
              <a:tr h="274320">
                <a:tc>
                  <a:txBody>
                    <a:bodyPr/>
                    <a:lstStyle/>
                    <a:p>
                      <a:r>
                        <a:rPr lang="en-US" sz="1200" b="0">
                          <a:latin typeface="Century Gothic" panose="020B0502020202020204" pitchFamily="34" charset="0"/>
                        </a:rPr>
                        <a:t>Requirements</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tc>
                  <a:txBody>
                    <a:bodyPr/>
                    <a:lstStyle/>
                    <a:p>
                      <a:pPr algn="r"/>
                      <a:r>
                        <a:rPr lang="en-US" sz="1200" b="0">
                          <a:latin typeface="Century Gothic" panose="020B0502020202020204" pitchFamily="34" charset="0"/>
                        </a:rPr>
                        <a:t>On Schedule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extLst>
                  <a:ext uri="{0D108BD9-81ED-4DB2-BD59-A6C34878D82A}">
                    <a16:rowId xmlns:a16="http://schemas.microsoft.com/office/drawing/2014/main" val="895199311"/>
                  </a:ext>
                </a:extLst>
              </a:tr>
              <a:tr h="274320">
                <a:tc>
                  <a:txBody>
                    <a:bodyPr/>
                    <a:lstStyle/>
                    <a:p>
                      <a:r>
                        <a:rPr lang="en-US" sz="1000" b="0">
                          <a:solidFill>
                            <a:srgbClr val="1A3292"/>
                          </a:solidFill>
                          <a:latin typeface="Century Gothic" panose="020B0502020202020204" pitchFamily="34" charset="0"/>
                        </a:rPr>
                        <a:t>Start Date: 04/16/2021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000" b="0">
                          <a:solidFill>
                            <a:srgbClr val="1A3292"/>
                          </a:solidFill>
                          <a:latin typeface="Century Gothic" panose="020B0502020202020204" pitchFamily="34" charset="0"/>
                        </a:rPr>
                        <a:t>End Date: 06/30/2021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818401115"/>
                  </a:ext>
                </a:extLst>
              </a:tr>
            </a:tbl>
          </a:graphicData>
        </a:graphic>
      </p:graphicFrame>
      <p:graphicFrame>
        <p:nvGraphicFramePr>
          <p:cNvPr id="52" name="Table 7">
            <a:extLst>
              <a:ext uri="{FF2B5EF4-FFF2-40B4-BE49-F238E27FC236}">
                <a16:creationId xmlns:a16="http://schemas.microsoft.com/office/drawing/2014/main" id="{6276AD90-1393-44C9-B808-7BA706489304}"/>
              </a:ext>
            </a:extLst>
          </p:cNvPr>
          <p:cNvGraphicFramePr>
            <a:graphicFrameLocks noGrp="1"/>
          </p:cNvGraphicFramePr>
          <p:nvPr>
            <p:extLst>
              <p:ext uri="{D42A27DB-BD31-4B8C-83A1-F6EECF244321}">
                <p14:modId xmlns:p14="http://schemas.microsoft.com/office/powerpoint/2010/main" val="4200288876"/>
              </p:ext>
            </p:extLst>
          </p:nvPr>
        </p:nvGraphicFramePr>
        <p:xfrm>
          <a:off x="825712" y="1286168"/>
          <a:ext cx="3429634" cy="548640"/>
        </p:xfrm>
        <a:graphic>
          <a:graphicData uri="http://schemas.openxmlformats.org/drawingml/2006/table">
            <a:tbl>
              <a:tblPr firstRow="1" bandRow="1">
                <a:tableStyleId>{5C22544A-7EE6-4342-B048-85BDC9FD1C3A}</a:tableStyleId>
              </a:tblPr>
              <a:tblGrid>
                <a:gridCol w="1714817">
                  <a:extLst>
                    <a:ext uri="{9D8B030D-6E8A-4147-A177-3AD203B41FA5}">
                      <a16:colId xmlns:a16="http://schemas.microsoft.com/office/drawing/2014/main" val="1112781764"/>
                    </a:ext>
                  </a:extLst>
                </a:gridCol>
                <a:gridCol w="1714817">
                  <a:extLst>
                    <a:ext uri="{9D8B030D-6E8A-4147-A177-3AD203B41FA5}">
                      <a16:colId xmlns:a16="http://schemas.microsoft.com/office/drawing/2014/main" val="3218693504"/>
                    </a:ext>
                  </a:extLst>
                </a:gridCol>
              </a:tblGrid>
              <a:tr h="274320">
                <a:tc>
                  <a:txBody>
                    <a:bodyPr/>
                    <a:lstStyle/>
                    <a:p>
                      <a:r>
                        <a:rPr lang="en-US" sz="1200" b="0">
                          <a:latin typeface="Century Gothic" panose="020B0502020202020204" pitchFamily="34" charset="0"/>
                        </a:rPr>
                        <a:t>Specifications</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0">
                          <a:latin typeface="Century Gothic" panose="020B0502020202020204" pitchFamily="34" charset="0"/>
                        </a:rPr>
                        <a:t>On Schedule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extLst>
                  <a:ext uri="{0D108BD9-81ED-4DB2-BD59-A6C34878D82A}">
                    <a16:rowId xmlns:a16="http://schemas.microsoft.com/office/drawing/2014/main" val="895199311"/>
                  </a:ext>
                </a:extLst>
              </a:tr>
              <a:tr h="274320">
                <a:tc>
                  <a:txBody>
                    <a:bodyPr/>
                    <a:lstStyle/>
                    <a:p>
                      <a:r>
                        <a:rPr lang="en-US" sz="1000" b="0">
                          <a:solidFill>
                            <a:srgbClr val="1A3292"/>
                          </a:solidFill>
                          <a:latin typeface="Century Gothic" panose="020B0502020202020204" pitchFamily="34" charset="0"/>
                        </a:rPr>
                        <a:t>Start Date: 04/16/2021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000" b="0">
                          <a:solidFill>
                            <a:srgbClr val="1A3292"/>
                          </a:solidFill>
                          <a:latin typeface="Century Gothic" panose="020B0502020202020204" pitchFamily="34" charset="0"/>
                        </a:rPr>
                        <a:t>End Date: 06/30/2021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98537905"/>
                  </a:ext>
                </a:extLst>
              </a:tr>
            </a:tbl>
          </a:graphicData>
        </a:graphic>
      </p:graphicFrame>
      <p:graphicFrame>
        <p:nvGraphicFramePr>
          <p:cNvPr id="56" name="Table 7">
            <a:extLst>
              <a:ext uri="{FF2B5EF4-FFF2-40B4-BE49-F238E27FC236}">
                <a16:creationId xmlns:a16="http://schemas.microsoft.com/office/drawing/2014/main" id="{26BA8FB2-B5F5-47D3-98D7-74E5652A2FB6}"/>
              </a:ext>
            </a:extLst>
          </p:cNvPr>
          <p:cNvGraphicFramePr>
            <a:graphicFrameLocks noGrp="1"/>
          </p:cNvGraphicFramePr>
          <p:nvPr>
            <p:extLst>
              <p:ext uri="{D42A27DB-BD31-4B8C-83A1-F6EECF244321}">
                <p14:modId xmlns:p14="http://schemas.microsoft.com/office/powerpoint/2010/main" val="2421272809"/>
              </p:ext>
            </p:extLst>
          </p:nvPr>
        </p:nvGraphicFramePr>
        <p:xfrm>
          <a:off x="830090" y="1834808"/>
          <a:ext cx="3427030" cy="548640"/>
        </p:xfrm>
        <a:graphic>
          <a:graphicData uri="http://schemas.openxmlformats.org/drawingml/2006/table">
            <a:tbl>
              <a:tblPr firstRow="1" bandRow="1">
                <a:tableStyleId>{5C22544A-7EE6-4342-B048-85BDC9FD1C3A}</a:tableStyleId>
              </a:tblPr>
              <a:tblGrid>
                <a:gridCol w="1713301">
                  <a:extLst>
                    <a:ext uri="{9D8B030D-6E8A-4147-A177-3AD203B41FA5}">
                      <a16:colId xmlns:a16="http://schemas.microsoft.com/office/drawing/2014/main" val="1112781764"/>
                    </a:ext>
                  </a:extLst>
                </a:gridCol>
                <a:gridCol w="1713729">
                  <a:extLst>
                    <a:ext uri="{9D8B030D-6E8A-4147-A177-3AD203B41FA5}">
                      <a16:colId xmlns:a16="http://schemas.microsoft.com/office/drawing/2014/main" val="3218693504"/>
                    </a:ext>
                  </a:extLst>
                </a:gridCol>
              </a:tblGrid>
              <a:tr h="274320">
                <a:tc>
                  <a:txBody>
                    <a:bodyPr/>
                    <a:lstStyle/>
                    <a:p>
                      <a:r>
                        <a:rPr lang="en-US" sz="1200" b="0">
                          <a:solidFill>
                            <a:srgbClr val="262626"/>
                          </a:solidFill>
                          <a:latin typeface="Century Gothic" panose="020B0502020202020204" pitchFamily="34" charset="0"/>
                        </a:rPr>
                        <a:t>Configuration</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BFBFBF"/>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0">
                          <a:solidFill>
                            <a:srgbClr val="262626"/>
                          </a:solidFill>
                          <a:latin typeface="Century Gothic" panose="020B0502020202020204" pitchFamily="34" charset="0"/>
                        </a:rPr>
                        <a:t>Not Started</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BFBFBF"/>
                    </a:solidFill>
                  </a:tcPr>
                </a:tc>
                <a:extLst>
                  <a:ext uri="{0D108BD9-81ED-4DB2-BD59-A6C34878D82A}">
                    <a16:rowId xmlns:a16="http://schemas.microsoft.com/office/drawing/2014/main" val="895199311"/>
                  </a:ext>
                </a:extLst>
              </a:tr>
              <a:tr h="274320">
                <a:tc>
                  <a:txBody>
                    <a:bodyPr/>
                    <a:lstStyle/>
                    <a:p>
                      <a:r>
                        <a:rPr lang="en-US" sz="1000" b="0">
                          <a:solidFill>
                            <a:srgbClr val="1A3292"/>
                          </a:solidFill>
                          <a:latin typeface="Century Gothic" panose="020B0502020202020204" pitchFamily="34" charset="0"/>
                        </a:rPr>
                        <a:t>Start Date: 07/01/2021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000" b="0">
                          <a:solidFill>
                            <a:srgbClr val="1A3292"/>
                          </a:solidFill>
                          <a:latin typeface="Century Gothic" panose="020B0502020202020204" pitchFamily="34" charset="0"/>
                        </a:rPr>
                        <a:t>End Date: 8/26/2021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911202797"/>
                  </a:ext>
                </a:extLst>
              </a:tr>
            </a:tbl>
          </a:graphicData>
        </a:graphic>
      </p:graphicFrame>
      <p:graphicFrame>
        <p:nvGraphicFramePr>
          <p:cNvPr id="58" name="Table 7">
            <a:extLst>
              <a:ext uri="{FF2B5EF4-FFF2-40B4-BE49-F238E27FC236}">
                <a16:creationId xmlns:a16="http://schemas.microsoft.com/office/drawing/2014/main" id="{8CE7D84E-F56B-4F71-821D-F83D1482FE97}"/>
              </a:ext>
            </a:extLst>
          </p:cNvPr>
          <p:cNvGraphicFramePr>
            <a:graphicFrameLocks noGrp="1"/>
          </p:cNvGraphicFramePr>
          <p:nvPr>
            <p:extLst>
              <p:ext uri="{D42A27DB-BD31-4B8C-83A1-F6EECF244321}">
                <p14:modId xmlns:p14="http://schemas.microsoft.com/office/powerpoint/2010/main" val="3652600522"/>
              </p:ext>
            </p:extLst>
          </p:nvPr>
        </p:nvGraphicFramePr>
        <p:xfrm>
          <a:off x="4697076" y="737528"/>
          <a:ext cx="3427029" cy="548640"/>
        </p:xfrm>
        <a:graphic>
          <a:graphicData uri="http://schemas.openxmlformats.org/drawingml/2006/table">
            <a:tbl>
              <a:tblPr firstRow="1" bandRow="1">
                <a:tableStyleId>{5C22544A-7EE6-4342-B048-85BDC9FD1C3A}</a:tableStyleId>
              </a:tblPr>
              <a:tblGrid>
                <a:gridCol w="1722374">
                  <a:extLst>
                    <a:ext uri="{9D8B030D-6E8A-4147-A177-3AD203B41FA5}">
                      <a16:colId xmlns:a16="http://schemas.microsoft.com/office/drawing/2014/main" val="1112781764"/>
                    </a:ext>
                  </a:extLst>
                </a:gridCol>
                <a:gridCol w="1704655">
                  <a:extLst>
                    <a:ext uri="{9D8B030D-6E8A-4147-A177-3AD203B41FA5}">
                      <a16:colId xmlns:a16="http://schemas.microsoft.com/office/drawing/2014/main" val="3218693504"/>
                    </a:ext>
                  </a:extLst>
                </a:gridCol>
              </a:tblGrid>
              <a:tr h="274320">
                <a:tc>
                  <a:txBody>
                    <a:bodyPr/>
                    <a:lstStyle/>
                    <a:p>
                      <a:r>
                        <a:rPr lang="en-US" sz="1200" b="0">
                          <a:latin typeface="Century Gothic" panose="020B0502020202020204" pitchFamily="34" charset="0"/>
                        </a:rPr>
                        <a:t>Design</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1A3292"/>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0">
                          <a:latin typeface="Century Gothic" panose="020B0502020202020204" pitchFamily="34" charset="0"/>
                        </a:rPr>
                        <a:t>Complete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1A3292"/>
                    </a:solidFill>
                  </a:tcPr>
                </a:tc>
                <a:extLst>
                  <a:ext uri="{0D108BD9-81ED-4DB2-BD59-A6C34878D82A}">
                    <a16:rowId xmlns:a16="http://schemas.microsoft.com/office/drawing/2014/main" val="895199311"/>
                  </a:ext>
                </a:extLst>
              </a:tr>
              <a:tr h="274320">
                <a:tc>
                  <a:txBody>
                    <a:bodyPr/>
                    <a:lstStyle/>
                    <a:p>
                      <a:r>
                        <a:rPr lang="en-US" sz="1000" b="0">
                          <a:solidFill>
                            <a:srgbClr val="1A3292"/>
                          </a:solidFill>
                          <a:latin typeface="Century Gothic" panose="020B0502020202020204" pitchFamily="34" charset="0"/>
                        </a:rPr>
                        <a:t>Start Date: 04/16/2021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000" b="0">
                          <a:solidFill>
                            <a:srgbClr val="1A3292"/>
                          </a:solidFill>
                          <a:latin typeface="Century Gothic" panose="020B0502020202020204" pitchFamily="34" charset="0"/>
                        </a:rPr>
                        <a:t>End Date: 06/07/2021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563158915"/>
                  </a:ext>
                </a:extLst>
              </a:tr>
            </a:tbl>
          </a:graphicData>
        </a:graphic>
      </p:graphicFrame>
      <p:graphicFrame>
        <p:nvGraphicFramePr>
          <p:cNvPr id="60" name="Table 7">
            <a:extLst>
              <a:ext uri="{FF2B5EF4-FFF2-40B4-BE49-F238E27FC236}">
                <a16:creationId xmlns:a16="http://schemas.microsoft.com/office/drawing/2014/main" id="{BB49707C-4A21-4197-92F3-B9D1F43008D8}"/>
              </a:ext>
            </a:extLst>
          </p:cNvPr>
          <p:cNvGraphicFramePr>
            <a:graphicFrameLocks noGrp="1"/>
          </p:cNvGraphicFramePr>
          <p:nvPr>
            <p:extLst>
              <p:ext uri="{D42A27DB-BD31-4B8C-83A1-F6EECF244321}">
                <p14:modId xmlns:p14="http://schemas.microsoft.com/office/powerpoint/2010/main" val="3110352301"/>
              </p:ext>
            </p:extLst>
          </p:nvPr>
        </p:nvGraphicFramePr>
        <p:xfrm>
          <a:off x="8568237" y="736385"/>
          <a:ext cx="3427028" cy="731520"/>
        </p:xfrm>
        <a:graphic>
          <a:graphicData uri="http://schemas.openxmlformats.org/drawingml/2006/table">
            <a:tbl>
              <a:tblPr firstRow="1" bandRow="1">
                <a:tableStyleId>{5C22544A-7EE6-4342-B048-85BDC9FD1C3A}</a:tableStyleId>
              </a:tblPr>
              <a:tblGrid>
                <a:gridCol w="1828976">
                  <a:extLst>
                    <a:ext uri="{9D8B030D-6E8A-4147-A177-3AD203B41FA5}">
                      <a16:colId xmlns:a16="http://schemas.microsoft.com/office/drawing/2014/main" val="1112781764"/>
                    </a:ext>
                  </a:extLst>
                </a:gridCol>
                <a:gridCol w="1598052">
                  <a:extLst>
                    <a:ext uri="{9D8B030D-6E8A-4147-A177-3AD203B41FA5}">
                      <a16:colId xmlns:a16="http://schemas.microsoft.com/office/drawing/2014/main" val="3218693504"/>
                    </a:ext>
                  </a:extLst>
                </a:gridCol>
              </a:tblGrid>
              <a:tr h="274320">
                <a:tc>
                  <a:txBody>
                    <a:bodyPr/>
                    <a:lstStyle/>
                    <a:p>
                      <a:r>
                        <a:rPr lang="en-US" sz="1200" b="0">
                          <a:latin typeface="Century Gothic" panose="020B0502020202020204" pitchFamily="34" charset="0"/>
                        </a:rPr>
                        <a:t>Existing Print Centers Equipment Installed</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0">
                          <a:latin typeface="Century Gothic" panose="020B0502020202020204" pitchFamily="34" charset="0"/>
                        </a:rPr>
                        <a:t>On Schedule</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extLst>
                  <a:ext uri="{0D108BD9-81ED-4DB2-BD59-A6C34878D82A}">
                    <a16:rowId xmlns:a16="http://schemas.microsoft.com/office/drawing/2014/main" val="895199311"/>
                  </a:ext>
                </a:extLst>
              </a:tr>
              <a:tr h="274320">
                <a:tc>
                  <a:txBody>
                    <a:bodyPr/>
                    <a:lstStyle/>
                    <a:p>
                      <a:r>
                        <a:rPr lang="en-US" sz="1000" b="0">
                          <a:solidFill>
                            <a:srgbClr val="1A3292"/>
                          </a:solidFill>
                          <a:latin typeface="Century Gothic" panose="020B0502020202020204" pitchFamily="34" charset="0"/>
                        </a:rPr>
                        <a:t>Start Date: 06/01/2021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000" b="0">
                          <a:solidFill>
                            <a:srgbClr val="1A3292"/>
                          </a:solidFill>
                          <a:latin typeface="Century Gothic" panose="020B0502020202020204" pitchFamily="34" charset="0"/>
                        </a:rPr>
                        <a:t>End Date: 07/15/2021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31298139"/>
                  </a:ext>
                </a:extLst>
              </a:tr>
            </a:tbl>
          </a:graphicData>
        </a:graphic>
      </p:graphicFrame>
      <p:graphicFrame>
        <p:nvGraphicFramePr>
          <p:cNvPr id="61" name="Table 7">
            <a:extLst>
              <a:ext uri="{FF2B5EF4-FFF2-40B4-BE49-F238E27FC236}">
                <a16:creationId xmlns:a16="http://schemas.microsoft.com/office/drawing/2014/main" id="{6BA5E649-4293-4D73-B539-C13B2CEBED40}"/>
              </a:ext>
            </a:extLst>
          </p:cNvPr>
          <p:cNvGraphicFramePr>
            <a:graphicFrameLocks noGrp="1"/>
          </p:cNvGraphicFramePr>
          <p:nvPr>
            <p:extLst>
              <p:ext uri="{D42A27DB-BD31-4B8C-83A1-F6EECF244321}">
                <p14:modId xmlns:p14="http://schemas.microsoft.com/office/powerpoint/2010/main" val="657805608"/>
              </p:ext>
            </p:extLst>
          </p:nvPr>
        </p:nvGraphicFramePr>
        <p:xfrm>
          <a:off x="8568238" y="1467905"/>
          <a:ext cx="3427028" cy="731520"/>
        </p:xfrm>
        <a:graphic>
          <a:graphicData uri="http://schemas.openxmlformats.org/drawingml/2006/table">
            <a:tbl>
              <a:tblPr firstRow="1" bandRow="1">
                <a:tableStyleId>{5C22544A-7EE6-4342-B048-85BDC9FD1C3A}</a:tableStyleId>
              </a:tblPr>
              <a:tblGrid>
                <a:gridCol w="1710309">
                  <a:extLst>
                    <a:ext uri="{9D8B030D-6E8A-4147-A177-3AD203B41FA5}">
                      <a16:colId xmlns:a16="http://schemas.microsoft.com/office/drawing/2014/main" val="1112781764"/>
                    </a:ext>
                  </a:extLst>
                </a:gridCol>
                <a:gridCol w="1716719">
                  <a:extLst>
                    <a:ext uri="{9D8B030D-6E8A-4147-A177-3AD203B41FA5}">
                      <a16:colId xmlns:a16="http://schemas.microsoft.com/office/drawing/2014/main" val="3218693504"/>
                    </a:ext>
                  </a:extLst>
                </a:gridCol>
              </a:tblGrid>
              <a:tr h="344934">
                <a:tc>
                  <a:txBody>
                    <a:bodyPr/>
                    <a:lstStyle/>
                    <a:p>
                      <a:r>
                        <a:rPr lang="en-US" sz="1200" b="0">
                          <a:latin typeface="Century Gothic" panose="020B0502020202020204" pitchFamily="34" charset="0"/>
                        </a:rPr>
                        <a:t>New Printer Center Established</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0">
                          <a:latin typeface="Century Gothic" panose="020B0502020202020204" pitchFamily="34" charset="0"/>
                        </a:rPr>
                        <a:t>On Schedule</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extLst>
                  <a:ext uri="{0D108BD9-81ED-4DB2-BD59-A6C34878D82A}">
                    <a16:rowId xmlns:a16="http://schemas.microsoft.com/office/drawing/2014/main" val="895199311"/>
                  </a:ext>
                </a:extLst>
              </a:tr>
              <a:tr h="274320">
                <a:tc>
                  <a:txBody>
                    <a:bodyPr/>
                    <a:lstStyle/>
                    <a:p>
                      <a:r>
                        <a:rPr lang="en-US" sz="1000" b="0">
                          <a:solidFill>
                            <a:srgbClr val="1A3292"/>
                          </a:solidFill>
                          <a:latin typeface="Century Gothic" panose="020B0502020202020204" pitchFamily="34" charset="0"/>
                        </a:rPr>
                        <a:t>Start Date: 04/16/2021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000" b="0">
                          <a:solidFill>
                            <a:srgbClr val="1A3292"/>
                          </a:solidFill>
                          <a:latin typeface="Century Gothic" panose="020B0502020202020204" pitchFamily="34" charset="0"/>
                        </a:rPr>
                        <a:t>End Date: 07/30/2021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314614887"/>
                  </a:ext>
                </a:extLst>
              </a:tr>
            </a:tbl>
          </a:graphicData>
        </a:graphic>
      </p:graphicFrame>
      <p:graphicFrame>
        <p:nvGraphicFramePr>
          <p:cNvPr id="34" name="Table 7">
            <a:extLst>
              <a:ext uri="{FF2B5EF4-FFF2-40B4-BE49-F238E27FC236}">
                <a16:creationId xmlns:a16="http://schemas.microsoft.com/office/drawing/2014/main" id="{819CD534-69D1-417A-9A9D-16CEC4EC6F32}"/>
              </a:ext>
            </a:extLst>
          </p:cNvPr>
          <p:cNvGraphicFramePr>
            <a:graphicFrameLocks noGrp="1"/>
          </p:cNvGraphicFramePr>
          <p:nvPr>
            <p:extLst>
              <p:ext uri="{D42A27DB-BD31-4B8C-83A1-F6EECF244321}">
                <p14:modId xmlns:p14="http://schemas.microsoft.com/office/powerpoint/2010/main" val="2856348515"/>
              </p:ext>
            </p:extLst>
          </p:nvPr>
        </p:nvGraphicFramePr>
        <p:xfrm>
          <a:off x="4697076" y="1286168"/>
          <a:ext cx="3427029" cy="548640"/>
        </p:xfrm>
        <a:graphic>
          <a:graphicData uri="http://schemas.openxmlformats.org/drawingml/2006/table">
            <a:tbl>
              <a:tblPr firstRow="1" bandRow="1">
                <a:tableStyleId>{5C22544A-7EE6-4342-B048-85BDC9FD1C3A}</a:tableStyleId>
              </a:tblPr>
              <a:tblGrid>
                <a:gridCol w="1803970">
                  <a:extLst>
                    <a:ext uri="{9D8B030D-6E8A-4147-A177-3AD203B41FA5}">
                      <a16:colId xmlns:a16="http://schemas.microsoft.com/office/drawing/2014/main" val="1112781764"/>
                    </a:ext>
                  </a:extLst>
                </a:gridCol>
                <a:gridCol w="1623059">
                  <a:extLst>
                    <a:ext uri="{9D8B030D-6E8A-4147-A177-3AD203B41FA5}">
                      <a16:colId xmlns:a16="http://schemas.microsoft.com/office/drawing/2014/main" val="3218693504"/>
                    </a:ext>
                  </a:extLst>
                </a:gridCol>
              </a:tblGrid>
              <a:tr h="274320">
                <a:tc>
                  <a:txBody>
                    <a:bodyPr/>
                    <a:lstStyle/>
                    <a:p>
                      <a:r>
                        <a:rPr lang="en-US" sz="1200" b="0">
                          <a:solidFill>
                            <a:srgbClr val="262626"/>
                          </a:solidFill>
                          <a:latin typeface="Century Gothic" panose="020B0502020202020204" pitchFamily="34" charset="0"/>
                        </a:rPr>
                        <a:t>Development</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BFBFBF"/>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0">
                          <a:solidFill>
                            <a:srgbClr val="262626"/>
                          </a:solidFill>
                          <a:latin typeface="Century Gothic" panose="020B0502020202020204" pitchFamily="34" charset="0"/>
                        </a:rPr>
                        <a:t>Not Started</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BFBFBF"/>
                    </a:solidFill>
                  </a:tcPr>
                </a:tc>
                <a:extLst>
                  <a:ext uri="{0D108BD9-81ED-4DB2-BD59-A6C34878D82A}">
                    <a16:rowId xmlns:a16="http://schemas.microsoft.com/office/drawing/2014/main" val="895199311"/>
                  </a:ext>
                </a:extLst>
              </a:tr>
              <a:tr h="274320">
                <a:tc>
                  <a:txBody>
                    <a:bodyPr/>
                    <a:lstStyle/>
                    <a:p>
                      <a:r>
                        <a:rPr lang="en-US" sz="1000" b="0">
                          <a:solidFill>
                            <a:srgbClr val="1A3292"/>
                          </a:solidFill>
                          <a:latin typeface="Century Gothic" panose="020B0502020202020204" pitchFamily="34" charset="0"/>
                        </a:rPr>
                        <a:t>Start Date: 06/08/2021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000" b="0">
                          <a:solidFill>
                            <a:srgbClr val="1A3292"/>
                          </a:solidFill>
                          <a:latin typeface="Century Gothic" panose="020B0502020202020204" pitchFamily="34" charset="0"/>
                        </a:rPr>
                        <a:t>End Date: 07/30/2021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227968382"/>
                  </a:ext>
                </a:extLst>
              </a:tr>
            </a:tbl>
          </a:graphicData>
        </a:graphic>
      </p:graphicFrame>
      <p:graphicFrame>
        <p:nvGraphicFramePr>
          <p:cNvPr id="37" name="Table 7">
            <a:extLst>
              <a:ext uri="{FF2B5EF4-FFF2-40B4-BE49-F238E27FC236}">
                <a16:creationId xmlns:a16="http://schemas.microsoft.com/office/drawing/2014/main" id="{B6647657-6B85-4969-BA0E-0BF419FE585F}"/>
              </a:ext>
            </a:extLst>
          </p:cNvPr>
          <p:cNvGraphicFramePr>
            <a:graphicFrameLocks noGrp="1"/>
          </p:cNvGraphicFramePr>
          <p:nvPr>
            <p:extLst>
              <p:ext uri="{D42A27DB-BD31-4B8C-83A1-F6EECF244321}">
                <p14:modId xmlns:p14="http://schemas.microsoft.com/office/powerpoint/2010/main" val="3962996779"/>
              </p:ext>
            </p:extLst>
          </p:nvPr>
        </p:nvGraphicFramePr>
        <p:xfrm>
          <a:off x="4697076" y="1834808"/>
          <a:ext cx="3427029" cy="548640"/>
        </p:xfrm>
        <a:graphic>
          <a:graphicData uri="http://schemas.openxmlformats.org/drawingml/2006/table">
            <a:tbl>
              <a:tblPr firstRow="1" bandRow="1">
                <a:tableStyleId>{5C22544A-7EE6-4342-B048-85BDC9FD1C3A}</a:tableStyleId>
              </a:tblPr>
              <a:tblGrid>
                <a:gridCol w="1722374">
                  <a:extLst>
                    <a:ext uri="{9D8B030D-6E8A-4147-A177-3AD203B41FA5}">
                      <a16:colId xmlns:a16="http://schemas.microsoft.com/office/drawing/2014/main" val="1112781764"/>
                    </a:ext>
                  </a:extLst>
                </a:gridCol>
                <a:gridCol w="1704655">
                  <a:extLst>
                    <a:ext uri="{9D8B030D-6E8A-4147-A177-3AD203B41FA5}">
                      <a16:colId xmlns:a16="http://schemas.microsoft.com/office/drawing/2014/main" val="3218693504"/>
                    </a:ext>
                  </a:extLst>
                </a:gridCol>
              </a:tblGrid>
              <a:tr h="274320">
                <a:tc>
                  <a:txBody>
                    <a:bodyPr/>
                    <a:lstStyle/>
                    <a:p>
                      <a:r>
                        <a:rPr lang="en-US" sz="1200" b="0">
                          <a:solidFill>
                            <a:srgbClr val="262626"/>
                          </a:solidFill>
                          <a:latin typeface="Century Gothic" panose="020B0502020202020204" pitchFamily="34" charset="0"/>
                        </a:rPr>
                        <a:t>Test</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BFBFBF"/>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0">
                          <a:solidFill>
                            <a:srgbClr val="262626"/>
                          </a:solidFill>
                          <a:latin typeface="Century Gothic" panose="020B0502020202020204" pitchFamily="34" charset="0"/>
                        </a:rPr>
                        <a:t>Not Started</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BFBFBF"/>
                    </a:solidFill>
                  </a:tcPr>
                </a:tc>
                <a:extLst>
                  <a:ext uri="{0D108BD9-81ED-4DB2-BD59-A6C34878D82A}">
                    <a16:rowId xmlns:a16="http://schemas.microsoft.com/office/drawing/2014/main" val="895199311"/>
                  </a:ext>
                </a:extLst>
              </a:tr>
              <a:tr h="274320">
                <a:tc>
                  <a:txBody>
                    <a:bodyPr/>
                    <a:lstStyle/>
                    <a:p>
                      <a:r>
                        <a:rPr lang="en-US" sz="1000" b="0">
                          <a:solidFill>
                            <a:srgbClr val="1A3292"/>
                          </a:solidFill>
                          <a:latin typeface="Century Gothic" panose="020B0502020202020204" pitchFamily="34" charset="0"/>
                        </a:rPr>
                        <a:t>Start Date: 08/01/2021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000" b="0">
                          <a:solidFill>
                            <a:srgbClr val="1A3292"/>
                          </a:solidFill>
                          <a:latin typeface="Century Gothic" panose="020B0502020202020204" pitchFamily="34" charset="0"/>
                        </a:rPr>
                        <a:t>End Date: 08/27/2021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915099221"/>
                  </a:ext>
                </a:extLst>
              </a:tr>
            </a:tbl>
          </a:graphicData>
        </a:graphic>
      </p:graphicFrame>
      <p:graphicFrame>
        <p:nvGraphicFramePr>
          <p:cNvPr id="39" name="Table 7">
            <a:extLst>
              <a:ext uri="{FF2B5EF4-FFF2-40B4-BE49-F238E27FC236}">
                <a16:creationId xmlns:a16="http://schemas.microsoft.com/office/drawing/2014/main" id="{589146F2-9337-4A38-B2E9-F15017657ACB}"/>
              </a:ext>
            </a:extLst>
          </p:cNvPr>
          <p:cNvGraphicFramePr>
            <a:graphicFrameLocks noGrp="1"/>
          </p:cNvGraphicFramePr>
          <p:nvPr>
            <p:extLst>
              <p:ext uri="{D42A27DB-BD31-4B8C-83A1-F6EECF244321}">
                <p14:modId xmlns:p14="http://schemas.microsoft.com/office/powerpoint/2010/main" val="2602372276"/>
              </p:ext>
            </p:extLst>
          </p:nvPr>
        </p:nvGraphicFramePr>
        <p:xfrm>
          <a:off x="4697076" y="2383448"/>
          <a:ext cx="3427029" cy="548640"/>
        </p:xfrm>
        <a:graphic>
          <a:graphicData uri="http://schemas.openxmlformats.org/drawingml/2006/table">
            <a:tbl>
              <a:tblPr firstRow="1" bandRow="1">
                <a:tableStyleId>{5C22544A-7EE6-4342-B048-85BDC9FD1C3A}</a:tableStyleId>
              </a:tblPr>
              <a:tblGrid>
                <a:gridCol w="1793771">
                  <a:extLst>
                    <a:ext uri="{9D8B030D-6E8A-4147-A177-3AD203B41FA5}">
                      <a16:colId xmlns:a16="http://schemas.microsoft.com/office/drawing/2014/main" val="1112781764"/>
                    </a:ext>
                  </a:extLst>
                </a:gridCol>
                <a:gridCol w="1633258">
                  <a:extLst>
                    <a:ext uri="{9D8B030D-6E8A-4147-A177-3AD203B41FA5}">
                      <a16:colId xmlns:a16="http://schemas.microsoft.com/office/drawing/2014/main" val="3218693504"/>
                    </a:ext>
                  </a:extLst>
                </a:gridCol>
              </a:tblGrid>
              <a:tr h="274320">
                <a:tc>
                  <a:txBody>
                    <a:bodyPr/>
                    <a:lstStyle/>
                    <a:p>
                      <a:r>
                        <a:rPr lang="en-US" sz="1200" b="0">
                          <a:solidFill>
                            <a:srgbClr val="262626"/>
                          </a:solidFill>
                          <a:latin typeface="Century Gothic" panose="020B0502020202020204" pitchFamily="34" charset="0"/>
                        </a:rPr>
                        <a:t>Connectivity Test</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BFBFBF"/>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0">
                          <a:solidFill>
                            <a:srgbClr val="262626"/>
                          </a:solidFill>
                          <a:latin typeface="Century Gothic" panose="020B0502020202020204" pitchFamily="34" charset="0"/>
                        </a:rPr>
                        <a:t>Not Started</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BFBFBF"/>
                    </a:solidFill>
                  </a:tcPr>
                </a:tc>
                <a:extLst>
                  <a:ext uri="{0D108BD9-81ED-4DB2-BD59-A6C34878D82A}">
                    <a16:rowId xmlns:a16="http://schemas.microsoft.com/office/drawing/2014/main" val="895199311"/>
                  </a:ext>
                </a:extLst>
              </a:tr>
              <a:tr h="274320">
                <a:tc>
                  <a:txBody>
                    <a:bodyPr/>
                    <a:lstStyle/>
                    <a:p>
                      <a:r>
                        <a:rPr lang="en-US" sz="1000" b="0">
                          <a:solidFill>
                            <a:srgbClr val="1A3292"/>
                          </a:solidFill>
                          <a:latin typeface="Century Gothic" panose="020B0502020202020204" pitchFamily="34" charset="0"/>
                        </a:rPr>
                        <a:t>Start Date: 07/15/2021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000" b="0">
                          <a:solidFill>
                            <a:srgbClr val="1A3292"/>
                          </a:solidFill>
                          <a:latin typeface="Century Gothic" panose="020B0502020202020204" pitchFamily="34" charset="0"/>
                        </a:rPr>
                        <a:t>End Date: 07/30/2021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207294607"/>
                  </a:ext>
                </a:extLst>
              </a:tr>
            </a:tbl>
          </a:graphicData>
        </a:graphic>
      </p:graphicFrame>
      <p:graphicFrame>
        <p:nvGraphicFramePr>
          <p:cNvPr id="40" name="Table 7">
            <a:extLst>
              <a:ext uri="{FF2B5EF4-FFF2-40B4-BE49-F238E27FC236}">
                <a16:creationId xmlns:a16="http://schemas.microsoft.com/office/drawing/2014/main" id="{134C32C5-DC5B-44DC-BA84-335D802BB99A}"/>
              </a:ext>
            </a:extLst>
          </p:cNvPr>
          <p:cNvGraphicFramePr>
            <a:graphicFrameLocks noGrp="1"/>
          </p:cNvGraphicFramePr>
          <p:nvPr>
            <p:extLst>
              <p:ext uri="{D42A27DB-BD31-4B8C-83A1-F6EECF244321}">
                <p14:modId xmlns:p14="http://schemas.microsoft.com/office/powerpoint/2010/main" val="3750175942"/>
              </p:ext>
            </p:extLst>
          </p:nvPr>
        </p:nvGraphicFramePr>
        <p:xfrm>
          <a:off x="8568238" y="2199425"/>
          <a:ext cx="3427027" cy="548640"/>
        </p:xfrm>
        <a:graphic>
          <a:graphicData uri="http://schemas.openxmlformats.org/drawingml/2006/table">
            <a:tbl>
              <a:tblPr firstRow="1" bandRow="1">
                <a:tableStyleId>{5C22544A-7EE6-4342-B048-85BDC9FD1C3A}</a:tableStyleId>
              </a:tblPr>
              <a:tblGrid>
                <a:gridCol w="1797026">
                  <a:extLst>
                    <a:ext uri="{9D8B030D-6E8A-4147-A177-3AD203B41FA5}">
                      <a16:colId xmlns:a16="http://schemas.microsoft.com/office/drawing/2014/main" val="1112781764"/>
                    </a:ext>
                  </a:extLst>
                </a:gridCol>
                <a:gridCol w="1630001">
                  <a:extLst>
                    <a:ext uri="{9D8B030D-6E8A-4147-A177-3AD203B41FA5}">
                      <a16:colId xmlns:a16="http://schemas.microsoft.com/office/drawing/2014/main" val="3218693504"/>
                    </a:ext>
                  </a:extLst>
                </a:gridCol>
              </a:tblGrid>
              <a:tr h="274320">
                <a:tc>
                  <a:txBody>
                    <a:bodyPr/>
                    <a:lstStyle/>
                    <a:p>
                      <a:r>
                        <a:rPr lang="en-US" sz="1200" b="0">
                          <a:solidFill>
                            <a:srgbClr val="262626"/>
                          </a:solidFill>
                          <a:latin typeface="Century Gothic" panose="020B0502020202020204" pitchFamily="34" charset="0"/>
                        </a:rPr>
                        <a:t>Production Testing</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BFBFBF"/>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0">
                          <a:solidFill>
                            <a:srgbClr val="262626"/>
                          </a:solidFill>
                          <a:latin typeface="Century Gothic" panose="020B0502020202020204" pitchFamily="34" charset="0"/>
                        </a:rPr>
                        <a:t>Not Started</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BFBFBF"/>
                    </a:solidFill>
                  </a:tcPr>
                </a:tc>
                <a:extLst>
                  <a:ext uri="{0D108BD9-81ED-4DB2-BD59-A6C34878D82A}">
                    <a16:rowId xmlns:a16="http://schemas.microsoft.com/office/drawing/2014/main" val="895199311"/>
                  </a:ext>
                </a:extLst>
              </a:tr>
              <a:tr h="274320">
                <a:tc>
                  <a:txBody>
                    <a:bodyPr/>
                    <a:lstStyle/>
                    <a:p>
                      <a:r>
                        <a:rPr lang="en-US" sz="1000" b="0">
                          <a:solidFill>
                            <a:srgbClr val="1A3292"/>
                          </a:solidFill>
                          <a:latin typeface="Century Gothic" panose="020B0502020202020204" pitchFamily="34" charset="0"/>
                        </a:rPr>
                        <a:t>Start Date: 08/05/2021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000" b="0">
                          <a:solidFill>
                            <a:srgbClr val="1A3292"/>
                          </a:solidFill>
                          <a:latin typeface="Century Gothic" panose="020B0502020202020204" pitchFamily="34" charset="0"/>
                        </a:rPr>
                        <a:t>End Date: 08/25/2021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632912310"/>
                  </a:ext>
                </a:extLst>
              </a:tr>
            </a:tbl>
          </a:graphicData>
        </a:graphic>
      </p:graphicFrame>
      <p:sp>
        <p:nvSpPr>
          <p:cNvPr id="3" name="TextBox 2">
            <a:extLst>
              <a:ext uri="{FF2B5EF4-FFF2-40B4-BE49-F238E27FC236}">
                <a16:creationId xmlns:a16="http://schemas.microsoft.com/office/drawing/2014/main" id="{421C95CD-7BF8-44B4-9389-D351FA9109CF}"/>
              </a:ext>
            </a:extLst>
          </p:cNvPr>
          <p:cNvSpPr txBox="1"/>
          <p:nvPr/>
        </p:nvSpPr>
        <p:spPr>
          <a:xfrm>
            <a:off x="831512" y="2493611"/>
            <a:ext cx="3421431" cy="2968057"/>
          </a:xfrm>
          <a:prstGeom prst="rect">
            <a:avLst/>
          </a:prstGeom>
          <a:noFill/>
          <a:ln>
            <a:solidFill>
              <a:srgbClr val="1A3292"/>
            </a:solidFill>
          </a:ln>
        </p:spPr>
        <p:txBody>
          <a:bodyPr wrap="square" rtlCol="0">
            <a:spAutoFit/>
          </a:bodyPr>
          <a:lstStyle/>
          <a:p>
            <a:pPr marL="0" marR="0">
              <a:lnSpc>
                <a:spcPct val="115000"/>
              </a:lnSpc>
              <a:spcBef>
                <a:spcPts val="300"/>
              </a:spcBef>
              <a:spcAft>
                <a:spcPts val="600"/>
              </a:spcAft>
            </a:pPr>
            <a:r>
              <a:rPr lang="en-US" sz="1200">
                <a:solidFill>
                  <a:srgbClr val="000000"/>
                </a:solidFill>
                <a:effectLst/>
                <a:latin typeface="Century Gothic" panose="020B0502020202020204" pitchFamily="34" charset="0"/>
                <a:ea typeface="PMingLiU" panose="02020500000000000000" pitchFamily="18" charset="-120"/>
                <a:cs typeface="Times New Roman" panose="02020603050405020304" pitchFamily="18" charset="0"/>
              </a:rPr>
              <a:t>The Fulfillment Platform is a Software as a Service (SaaS) integrated set of automation tools that assists with the workflow in the Print Centers and provides preprocessing and workflow management for all three Print Centers.</a:t>
            </a:r>
          </a:p>
          <a:p>
            <a:pPr marL="0" marR="0">
              <a:lnSpc>
                <a:spcPct val="115000"/>
              </a:lnSpc>
              <a:spcBef>
                <a:spcPts val="300"/>
              </a:spcBef>
              <a:spcAft>
                <a:spcPts val="600"/>
              </a:spcAft>
            </a:pPr>
            <a:r>
              <a:rPr lang="en-US" sz="1200">
                <a:solidFill>
                  <a:srgbClr val="000000"/>
                </a:solidFill>
                <a:effectLst/>
                <a:latin typeface="Century Gothic" panose="020B0502020202020204" pitchFamily="34" charset="0"/>
                <a:ea typeface="PMingLiU" panose="02020500000000000000" pitchFamily="18" charset="-120"/>
                <a:cs typeface="Times New Roman" panose="02020603050405020304" pitchFamily="18" charset="0"/>
              </a:rPr>
              <a:t>This readiness area identifies:</a:t>
            </a:r>
          </a:p>
          <a:p>
            <a:pPr marL="342900" marR="0" lvl="0" indent="-342900">
              <a:lnSpc>
                <a:spcPct val="115000"/>
              </a:lnSpc>
              <a:spcBef>
                <a:spcPts val="300"/>
              </a:spcBef>
              <a:spcAft>
                <a:spcPts val="600"/>
              </a:spcAft>
              <a:buFont typeface="+mj-lt"/>
              <a:buAutoNum type="arabicPeriod"/>
            </a:pPr>
            <a:r>
              <a:rPr lang="en-US" sz="1200">
                <a:solidFill>
                  <a:srgbClr val="000000"/>
                </a:solidFill>
                <a:effectLst/>
                <a:latin typeface="Century Gothic" panose="020B0502020202020204" pitchFamily="34" charset="0"/>
                <a:ea typeface="PMingLiU" panose="02020500000000000000" pitchFamily="18" charset="-120"/>
                <a:cs typeface="Times New Roman" panose="02020603050405020304" pitchFamily="18" charset="0"/>
              </a:rPr>
              <a:t>Configuration parameters for the Fulfillment Platform and executes on loading of the configurations</a:t>
            </a:r>
            <a:r>
              <a:rPr lang="en-US" sz="1200">
                <a:solidFill>
                  <a:srgbClr val="000000"/>
                </a:solidFill>
                <a:latin typeface="Century Gothic" panose="020B0502020202020204" pitchFamily="34" charset="0"/>
                <a:ea typeface="PMingLiU" panose="02020500000000000000" pitchFamily="18" charset="-120"/>
                <a:cs typeface="Times New Roman" panose="02020603050405020304" pitchFamily="18" charset="0"/>
              </a:rPr>
              <a:t>.</a:t>
            </a:r>
            <a:r>
              <a:rPr lang="en-US" sz="1200">
                <a:solidFill>
                  <a:srgbClr val="000000"/>
                </a:solidFill>
                <a:effectLst/>
                <a:latin typeface="Century Gothic" panose="020B0502020202020204" pitchFamily="34" charset="0"/>
                <a:ea typeface="PMingLiU" panose="02020500000000000000" pitchFamily="18" charset="-120"/>
                <a:cs typeface="Times New Roman" panose="02020603050405020304" pitchFamily="18" charset="0"/>
              </a:rPr>
              <a:t> </a:t>
            </a:r>
          </a:p>
          <a:p>
            <a:pPr marL="342900" marR="0" lvl="0" indent="-342900">
              <a:lnSpc>
                <a:spcPct val="115000"/>
              </a:lnSpc>
              <a:spcBef>
                <a:spcPts val="300"/>
              </a:spcBef>
              <a:spcAft>
                <a:spcPts val="600"/>
              </a:spcAft>
              <a:buFont typeface="+mj-lt"/>
              <a:buAutoNum type="arabicPeriod"/>
            </a:pPr>
            <a:r>
              <a:rPr lang="en-US" sz="1200">
                <a:solidFill>
                  <a:srgbClr val="000000"/>
                </a:solidFill>
                <a:effectLst/>
                <a:latin typeface="Century Gothic" panose="020B0502020202020204" pitchFamily="34" charset="0"/>
                <a:ea typeface="PMingLiU" panose="02020500000000000000" pitchFamily="18" charset="-120"/>
                <a:cs typeface="Times New Roman" panose="02020603050405020304" pitchFamily="18" charset="0"/>
              </a:rPr>
              <a:t>Fulfillment Platform users and adding those users.</a:t>
            </a:r>
          </a:p>
        </p:txBody>
      </p:sp>
      <p:sp>
        <p:nvSpPr>
          <p:cNvPr id="4" name="TextBox 3">
            <a:extLst>
              <a:ext uri="{FF2B5EF4-FFF2-40B4-BE49-F238E27FC236}">
                <a16:creationId xmlns:a16="http://schemas.microsoft.com/office/drawing/2014/main" id="{E0D1C17C-5FEB-4139-B7E1-FC65A235A3A9}"/>
              </a:ext>
            </a:extLst>
          </p:cNvPr>
          <p:cNvSpPr txBox="1"/>
          <p:nvPr/>
        </p:nvSpPr>
        <p:spPr>
          <a:xfrm>
            <a:off x="4692973" y="3022450"/>
            <a:ext cx="3421430" cy="2274020"/>
          </a:xfrm>
          <a:prstGeom prst="rect">
            <a:avLst/>
          </a:prstGeom>
          <a:noFill/>
          <a:ln>
            <a:solidFill>
              <a:srgbClr val="1A3292"/>
            </a:solidFill>
          </a:ln>
        </p:spPr>
        <p:txBody>
          <a:bodyPr wrap="square" rtlCol="0">
            <a:spAutoFit/>
          </a:bodyPr>
          <a:lstStyle/>
          <a:p>
            <a:pPr marL="0" marR="0">
              <a:lnSpc>
                <a:spcPct val="115000"/>
              </a:lnSpc>
              <a:spcBef>
                <a:spcPts val="300"/>
              </a:spcBef>
              <a:spcAft>
                <a:spcPts val="600"/>
              </a:spcAft>
            </a:pPr>
            <a:r>
              <a:rPr lang="en-US" sz="1200">
                <a:solidFill>
                  <a:srgbClr val="000000"/>
                </a:solidFill>
                <a:effectLst/>
                <a:latin typeface="Century Gothic" panose="020B0502020202020204" pitchFamily="34" charset="0"/>
                <a:ea typeface="PMingLiU" panose="02020500000000000000" pitchFamily="18" charset="-120"/>
                <a:cs typeface="Times New Roman" panose="02020603050405020304" pitchFamily="18" charset="0"/>
              </a:rPr>
              <a:t>This readiness area completes the design and development of the interface connectivity and print file parameters with the CalSAWS Application Maintenance Vendor. </a:t>
            </a:r>
          </a:p>
          <a:p>
            <a:pPr marL="0" marR="0" indent="0">
              <a:lnSpc>
                <a:spcPct val="115000"/>
              </a:lnSpc>
              <a:spcBef>
                <a:spcPts val="0"/>
              </a:spcBef>
              <a:spcAft>
                <a:spcPts val="600"/>
              </a:spcAft>
              <a:tabLst>
                <a:tab pos="0" algn="l"/>
                <a:tab pos="182880" algn="l"/>
                <a:tab pos="182880" algn="l"/>
              </a:tabLst>
            </a:pPr>
            <a:r>
              <a:rPr lang="en-US" sz="1200">
                <a:solidFill>
                  <a:srgbClr val="000000"/>
                </a:solidFill>
                <a:effectLst/>
                <a:latin typeface="Century Gothic" panose="020B0502020202020204" pitchFamily="34" charset="0"/>
                <a:ea typeface="PMingLiU" panose="02020500000000000000" pitchFamily="18" charset="-120"/>
                <a:cs typeface="Times New Roman" panose="02020603050405020304" pitchFamily="18" charset="0"/>
              </a:rPr>
              <a:t>During each phase, the interface and file formats</a:t>
            </a:r>
            <a:r>
              <a:rPr lang="en-US" sz="12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 needed to receive input for print and mail services are established and/or verified with the CalSAWS Application Maintenance Vendor. </a:t>
            </a:r>
            <a:endParaRPr lang="en-US" sz="1200">
              <a:solidFill>
                <a:srgbClr val="000000"/>
              </a:solidFill>
              <a:effectLst/>
              <a:latin typeface="Century Gothic" panose="020B0502020202020204" pitchFamily="34" charset="0"/>
              <a:ea typeface="PMingLiU" panose="02020500000000000000" pitchFamily="18" charset="-120"/>
              <a:cs typeface="Times New Roman" panose="02020603050405020304" pitchFamily="18" charset="0"/>
            </a:endParaRPr>
          </a:p>
        </p:txBody>
      </p:sp>
      <p:sp>
        <p:nvSpPr>
          <p:cNvPr id="8" name="TextBox 7">
            <a:extLst>
              <a:ext uri="{FF2B5EF4-FFF2-40B4-BE49-F238E27FC236}">
                <a16:creationId xmlns:a16="http://schemas.microsoft.com/office/drawing/2014/main" id="{EDBE0697-D181-4006-B719-BA247369FB65}"/>
              </a:ext>
            </a:extLst>
          </p:cNvPr>
          <p:cNvSpPr txBox="1"/>
          <p:nvPr/>
        </p:nvSpPr>
        <p:spPr>
          <a:xfrm>
            <a:off x="8562186" y="2930945"/>
            <a:ext cx="3419482" cy="922881"/>
          </a:xfrm>
          <a:prstGeom prst="rect">
            <a:avLst/>
          </a:prstGeom>
          <a:noFill/>
          <a:ln>
            <a:solidFill>
              <a:srgbClr val="1A3292"/>
            </a:solidFill>
          </a:ln>
        </p:spPr>
        <p:txBody>
          <a:bodyPr wrap="square" rtlCol="0">
            <a:spAutoFit/>
          </a:bodyPr>
          <a:lstStyle/>
          <a:p>
            <a:pPr marL="0" marR="0">
              <a:lnSpc>
                <a:spcPct val="115000"/>
              </a:lnSpc>
              <a:spcBef>
                <a:spcPts val="300"/>
              </a:spcBef>
              <a:spcAft>
                <a:spcPts val="600"/>
              </a:spcAft>
            </a:pPr>
            <a:r>
              <a:rPr lang="en-US" sz="1200">
                <a:solidFill>
                  <a:srgbClr val="000000"/>
                </a:solidFill>
                <a:effectLst/>
                <a:latin typeface="Century Gothic" panose="020B0502020202020204" pitchFamily="34" charset="0"/>
                <a:ea typeface="PMingLiU" panose="02020500000000000000" pitchFamily="18" charset="-120"/>
                <a:cs typeface="Times New Roman" panose="02020603050405020304" pitchFamily="18" charset="0"/>
              </a:rPr>
              <a:t>The print centers readiness area is intended to enhance two of the Primary/Backup Print Centers that are in operation today and establish a new third Print Center.</a:t>
            </a:r>
          </a:p>
        </p:txBody>
      </p:sp>
      <p:graphicFrame>
        <p:nvGraphicFramePr>
          <p:cNvPr id="9" name="Table 9">
            <a:extLst>
              <a:ext uri="{FF2B5EF4-FFF2-40B4-BE49-F238E27FC236}">
                <a16:creationId xmlns:a16="http://schemas.microsoft.com/office/drawing/2014/main" id="{B6825B10-6F41-4960-A43C-5B4D561175E4}"/>
              </a:ext>
            </a:extLst>
          </p:cNvPr>
          <p:cNvGraphicFramePr>
            <a:graphicFrameLocks noGrp="1"/>
          </p:cNvGraphicFramePr>
          <p:nvPr>
            <p:extLst>
              <p:ext uri="{D42A27DB-BD31-4B8C-83A1-F6EECF244321}">
                <p14:modId xmlns:p14="http://schemas.microsoft.com/office/powerpoint/2010/main" val="2891085387"/>
              </p:ext>
            </p:extLst>
          </p:nvPr>
        </p:nvGraphicFramePr>
        <p:xfrm>
          <a:off x="8562186" y="4237999"/>
          <a:ext cx="3427028" cy="1158240"/>
        </p:xfrm>
        <a:graphic>
          <a:graphicData uri="http://schemas.openxmlformats.org/drawingml/2006/table">
            <a:tbl>
              <a:tblPr firstRow="1" bandRow="1">
                <a:tableStyleId>{5C22544A-7EE6-4342-B048-85BDC9FD1C3A}</a:tableStyleId>
              </a:tblPr>
              <a:tblGrid>
                <a:gridCol w="2241750">
                  <a:extLst>
                    <a:ext uri="{9D8B030D-6E8A-4147-A177-3AD203B41FA5}">
                      <a16:colId xmlns:a16="http://schemas.microsoft.com/office/drawing/2014/main" val="3770087996"/>
                    </a:ext>
                  </a:extLst>
                </a:gridCol>
                <a:gridCol w="1185278">
                  <a:extLst>
                    <a:ext uri="{9D8B030D-6E8A-4147-A177-3AD203B41FA5}">
                      <a16:colId xmlns:a16="http://schemas.microsoft.com/office/drawing/2014/main" val="1946493144"/>
                    </a:ext>
                  </a:extLst>
                </a:gridCol>
              </a:tblGrid>
              <a:tr h="213399">
                <a:tc>
                  <a:txBody>
                    <a:bodyPr/>
                    <a:lstStyle/>
                    <a:p>
                      <a:pPr algn="ctr"/>
                      <a:r>
                        <a:rPr lang="en-US" sz="1200" b="0">
                          <a:latin typeface="Century Gothic" panose="020B0502020202020204" pitchFamily="34" charset="0"/>
                        </a:rPr>
                        <a:t>Existing Print Center Activity</a:t>
                      </a:r>
                    </a:p>
                  </a:txBody>
                  <a:tcP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1A3292"/>
                    </a:solidFill>
                  </a:tcPr>
                </a:tc>
                <a:tc>
                  <a:txBody>
                    <a:bodyPr/>
                    <a:lstStyle/>
                    <a:p>
                      <a:pPr algn="ctr"/>
                      <a:r>
                        <a:rPr lang="en-US" sz="1200" b="0">
                          <a:latin typeface="Century Gothic" panose="020B0502020202020204" pitchFamily="34" charset="0"/>
                        </a:rPr>
                        <a:t>Status</a:t>
                      </a:r>
                    </a:p>
                  </a:txBody>
                  <a:tcP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1A3292"/>
                    </a:solidFill>
                  </a:tcPr>
                </a:tc>
                <a:extLst>
                  <a:ext uri="{0D108BD9-81ED-4DB2-BD59-A6C34878D82A}">
                    <a16:rowId xmlns:a16="http://schemas.microsoft.com/office/drawing/2014/main" val="3978449074"/>
                  </a:ext>
                </a:extLst>
              </a:tr>
              <a:tr h="189688">
                <a:tc>
                  <a:txBody>
                    <a:bodyPr/>
                    <a:lstStyle/>
                    <a:p>
                      <a:r>
                        <a:rPr lang="en-US" sz="1000">
                          <a:latin typeface="Century Gothic" panose="020B0502020202020204" pitchFamily="34" charset="0"/>
                        </a:rPr>
                        <a:t>Establish Network Connectivity</a:t>
                      </a:r>
                    </a:p>
                  </a:txBody>
                  <a:tcPr>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On Schedule</a:t>
                      </a:r>
                    </a:p>
                  </a:txBody>
                  <a:tcPr>
                    <a:lnL w="6350" cap="flat" cmpd="sng" algn="ctr">
                      <a:solidFill>
                        <a:srgbClr val="1A3292"/>
                      </a:solidFill>
                      <a:prstDash val="solid"/>
                      <a:round/>
                      <a:headEnd type="none" w="med" len="med"/>
                      <a:tailEnd type="none" w="med" len="med"/>
                    </a:lnL>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noFill/>
                  </a:tcPr>
                </a:tc>
                <a:extLst>
                  <a:ext uri="{0D108BD9-81ED-4DB2-BD59-A6C34878D82A}">
                    <a16:rowId xmlns:a16="http://schemas.microsoft.com/office/drawing/2014/main" val="2636779457"/>
                  </a:ext>
                </a:extLst>
              </a:tr>
              <a:tr h="189688">
                <a:tc>
                  <a:txBody>
                    <a:bodyPr/>
                    <a:lstStyle/>
                    <a:p>
                      <a:r>
                        <a:rPr lang="en-US" sz="1000">
                          <a:latin typeface="Century Gothic" panose="020B0502020202020204" pitchFamily="34" charset="0"/>
                        </a:rPr>
                        <a:t>Extend the Fulfilment Platform</a:t>
                      </a:r>
                    </a:p>
                  </a:txBody>
                  <a:tcPr>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On Schedule</a:t>
                      </a:r>
                    </a:p>
                  </a:txBody>
                  <a:tcPr>
                    <a:lnL w="6350" cap="flat" cmpd="sng" algn="ctr">
                      <a:solidFill>
                        <a:srgbClr val="1A3292"/>
                      </a:solidFill>
                      <a:prstDash val="solid"/>
                      <a:round/>
                      <a:headEnd type="none" w="med" len="med"/>
                      <a:tailEnd type="none" w="med" len="med"/>
                    </a:lnL>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noFill/>
                  </a:tcPr>
                </a:tc>
                <a:extLst>
                  <a:ext uri="{0D108BD9-81ED-4DB2-BD59-A6C34878D82A}">
                    <a16:rowId xmlns:a16="http://schemas.microsoft.com/office/drawing/2014/main" val="2507836031"/>
                  </a:ext>
                </a:extLst>
              </a:tr>
              <a:tr h="189688">
                <a:tc>
                  <a:txBody>
                    <a:bodyPr/>
                    <a:lstStyle/>
                    <a:p>
                      <a:r>
                        <a:rPr lang="en-US" sz="1000">
                          <a:latin typeface="Century Gothic" panose="020B0502020202020204" pitchFamily="34" charset="0"/>
                        </a:rPr>
                        <a:t>Perform Equipment Replacement</a:t>
                      </a:r>
                    </a:p>
                  </a:txBody>
                  <a:tcPr>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On Schedule</a:t>
                      </a:r>
                    </a:p>
                  </a:txBody>
                  <a:tcPr>
                    <a:lnL w="6350" cap="flat" cmpd="sng" algn="ctr">
                      <a:solidFill>
                        <a:srgbClr val="1A3292"/>
                      </a:solidFill>
                      <a:prstDash val="solid"/>
                      <a:round/>
                      <a:headEnd type="none" w="med" len="med"/>
                      <a:tailEnd type="none" w="med" len="med"/>
                    </a:lnL>
                    <a:lnT w="6350" cap="flat" cmpd="sng" algn="ctr">
                      <a:solidFill>
                        <a:srgbClr val="1A3292"/>
                      </a:solidFill>
                      <a:prstDash val="solid"/>
                      <a:round/>
                      <a:headEnd type="none" w="med" len="med"/>
                      <a:tailEnd type="none" w="med" len="med"/>
                    </a:lnT>
                    <a:noFill/>
                  </a:tcPr>
                </a:tc>
                <a:extLst>
                  <a:ext uri="{0D108BD9-81ED-4DB2-BD59-A6C34878D82A}">
                    <a16:rowId xmlns:a16="http://schemas.microsoft.com/office/drawing/2014/main" val="1452331703"/>
                  </a:ext>
                </a:extLst>
              </a:tr>
            </a:tbl>
          </a:graphicData>
        </a:graphic>
      </p:graphicFrame>
      <p:graphicFrame>
        <p:nvGraphicFramePr>
          <p:cNvPr id="45" name="Table 9">
            <a:extLst>
              <a:ext uri="{FF2B5EF4-FFF2-40B4-BE49-F238E27FC236}">
                <a16:creationId xmlns:a16="http://schemas.microsoft.com/office/drawing/2014/main" id="{C2308B00-D71E-4803-88D4-770F2032ECD1}"/>
              </a:ext>
            </a:extLst>
          </p:cNvPr>
          <p:cNvGraphicFramePr>
            <a:graphicFrameLocks noGrp="1"/>
          </p:cNvGraphicFramePr>
          <p:nvPr>
            <p:extLst>
              <p:ext uri="{D42A27DB-BD31-4B8C-83A1-F6EECF244321}">
                <p14:modId xmlns:p14="http://schemas.microsoft.com/office/powerpoint/2010/main" val="3957059032"/>
              </p:ext>
            </p:extLst>
          </p:nvPr>
        </p:nvGraphicFramePr>
        <p:xfrm>
          <a:off x="8552032" y="5420611"/>
          <a:ext cx="3427028" cy="762000"/>
        </p:xfrm>
        <a:graphic>
          <a:graphicData uri="http://schemas.openxmlformats.org/drawingml/2006/table">
            <a:tbl>
              <a:tblPr firstRow="1" bandRow="1">
                <a:tableStyleId>{5C22544A-7EE6-4342-B048-85BDC9FD1C3A}</a:tableStyleId>
              </a:tblPr>
              <a:tblGrid>
                <a:gridCol w="2241750">
                  <a:extLst>
                    <a:ext uri="{9D8B030D-6E8A-4147-A177-3AD203B41FA5}">
                      <a16:colId xmlns:a16="http://schemas.microsoft.com/office/drawing/2014/main" val="3770087996"/>
                    </a:ext>
                  </a:extLst>
                </a:gridCol>
                <a:gridCol w="1185278">
                  <a:extLst>
                    <a:ext uri="{9D8B030D-6E8A-4147-A177-3AD203B41FA5}">
                      <a16:colId xmlns:a16="http://schemas.microsoft.com/office/drawing/2014/main" val="1946493144"/>
                    </a:ext>
                  </a:extLst>
                </a:gridCol>
              </a:tblGrid>
              <a:tr h="197510">
                <a:tc>
                  <a:txBody>
                    <a:bodyPr/>
                    <a:lstStyle/>
                    <a:p>
                      <a:pPr algn="ctr"/>
                      <a:r>
                        <a:rPr lang="en-US" sz="1200" b="0">
                          <a:latin typeface="Century Gothic" panose="020B0502020202020204" pitchFamily="34" charset="0"/>
                        </a:rPr>
                        <a:t>New Print Center Activity</a:t>
                      </a:r>
                    </a:p>
                  </a:txBody>
                  <a:tcP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1A3292"/>
                    </a:solidFill>
                  </a:tcPr>
                </a:tc>
                <a:tc>
                  <a:txBody>
                    <a:bodyPr/>
                    <a:lstStyle/>
                    <a:p>
                      <a:pPr algn="ctr"/>
                      <a:r>
                        <a:rPr lang="en-US" sz="1200" b="0">
                          <a:latin typeface="Century Gothic" panose="020B0502020202020204" pitchFamily="34" charset="0"/>
                        </a:rPr>
                        <a:t>Status</a:t>
                      </a:r>
                    </a:p>
                  </a:txBody>
                  <a:tcP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1A3292"/>
                    </a:solidFill>
                  </a:tcPr>
                </a:tc>
                <a:extLst>
                  <a:ext uri="{0D108BD9-81ED-4DB2-BD59-A6C34878D82A}">
                    <a16:rowId xmlns:a16="http://schemas.microsoft.com/office/drawing/2014/main" val="3978449074"/>
                  </a:ext>
                </a:extLst>
              </a:tr>
              <a:tr h="1755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a:latin typeface="Century Gothic" panose="020B0502020202020204" pitchFamily="34" charset="0"/>
                        </a:rPr>
                        <a:t>Equipment Purchase/Setup</a:t>
                      </a:r>
                    </a:p>
                  </a:txBody>
                  <a:tcPr>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On Schedule</a:t>
                      </a:r>
                    </a:p>
                  </a:txBody>
                  <a:tcPr>
                    <a:lnL w="6350" cap="flat" cmpd="sng" algn="ctr">
                      <a:solidFill>
                        <a:srgbClr val="1A3292"/>
                      </a:solidFill>
                      <a:prstDash val="solid"/>
                      <a:round/>
                      <a:headEnd type="none" w="med" len="med"/>
                      <a:tailEnd type="none" w="med" len="med"/>
                    </a:lnL>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noFill/>
                  </a:tcPr>
                </a:tc>
                <a:extLst>
                  <a:ext uri="{0D108BD9-81ED-4DB2-BD59-A6C34878D82A}">
                    <a16:rowId xmlns:a16="http://schemas.microsoft.com/office/drawing/2014/main" val="2636779457"/>
                  </a:ext>
                </a:extLst>
              </a:tr>
              <a:tr h="175565">
                <a:tc>
                  <a:txBody>
                    <a:bodyPr/>
                    <a:lstStyle/>
                    <a:p>
                      <a:r>
                        <a:rPr lang="en-US" sz="1000">
                          <a:latin typeface="Century Gothic" panose="020B0502020202020204" pitchFamily="34" charset="0"/>
                        </a:rPr>
                        <a:t>Component Testing</a:t>
                      </a:r>
                    </a:p>
                  </a:txBody>
                  <a:tcPr>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On Schedule</a:t>
                      </a:r>
                    </a:p>
                  </a:txBody>
                  <a:tcPr>
                    <a:lnL w="6350" cap="flat" cmpd="sng" algn="ctr">
                      <a:solidFill>
                        <a:srgbClr val="1A3292"/>
                      </a:solidFill>
                      <a:prstDash val="solid"/>
                      <a:round/>
                      <a:headEnd type="none" w="med" len="med"/>
                      <a:tailEnd type="none" w="med" len="med"/>
                    </a:lnL>
                    <a:lnT w="6350" cap="flat" cmpd="sng" algn="ctr">
                      <a:solidFill>
                        <a:srgbClr val="1A3292"/>
                      </a:solidFill>
                      <a:prstDash val="solid"/>
                      <a:round/>
                      <a:headEnd type="none" w="med" len="med"/>
                      <a:tailEnd type="none" w="med" len="med"/>
                    </a:lnT>
                    <a:noFill/>
                  </a:tcPr>
                </a:tc>
                <a:extLst>
                  <a:ext uri="{0D108BD9-81ED-4DB2-BD59-A6C34878D82A}">
                    <a16:rowId xmlns:a16="http://schemas.microsoft.com/office/drawing/2014/main" val="1201301874"/>
                  </a:ext>
                </a:extLst>
              </a:tr>
            </a:tbl>
          </a:graphicData>
        </a:graphic>
      </p:graphicFrame>
      <p:graphicFrame>
        <p:nvGraphicFramePr>
          <p:cNvPr id="46" name="Table 9">
            <a:extLst>
              <a:ext uri="{FF2B5EF4-FFF2-40B4-BE49-F238E27FC236}">
                <a16:creationId xmlns:a16="http://schemas.microsoft.com/office/drawing/2014/main" id="{94ACA949-FAE2-4059-9D81-F6F280F00276}"/>
              </a:ext>
            </a:extLst>
          </p:cNvPr>
          <p:cNvGraphicFramePr>
            <a:graphicFrameLocks noGrp="1"/>
          </p:cNvGraphicFramePr>
          <p:nvPr>
            <p:extLst>
              <p:ext uri="{D42A27DB-BD31-4B8C-83A1-F6EECF244321}">
                <p14:modId xmlns:p14="http://schemas.microsoft.com/office/powerpoint/2010/main" val="808804215"/>
              </p:ext>
            </p:extLst>
          </p:nvPr>
        </p:nvGraphicFramePr>
        <p:xfrm>
          <a:off x="825712" y="5571832"/>
          <a:ext cx="3429635" cy="1127760"/>
        </p:xfrm>
        <a:graphic>
          <a:graphicData uri="http://schemas.openxmlformats.org/drawingml/2006/table">
            <a:tbl>
              <a:tblPr firstRow="1" bandRow="1">
                <a:tableStyleId>{5C22544A-7EE6-4342-B048-85BDC9FD1C3A}</a:tableStyleId>
              </a:tblPr>
              <a:tblGrid>
                <a:gridCol w="2243455">
                  <a:extLst>
                    <a:ext uri="{9D8B030D-6E8A-4147-A177-3AD203B41FA5}">
                      <a16:colId xmlns:a16="http://schemas.microsoft.com/office/drawing/2014/main" val="3770087996"/>
                    </a:ext>
                  </a:extLst>
                </a:gridCol>
                <a:gridCol w="1186180">
                  <a:extLst>
                    <a:ext uri="{9D8B030D-6E8A-4147-A177-3AD203B41FA5}">
                      <a16:colId xmlns:a16="http://schemas.microsoft.com/office/drawing/2014/main" val="1946493144"/>
                    </a:ext>
                  </a:extLst>
                </a:gridCol>
              </a:tblGrid>
              <a:tr h="197510">
                <a:tc>
                  <a:txBody>
                    <a:bodyPr/>
                    <a:lstStyle/>
                    <a:p>
                      <a:pPr algn="ctr"/>
                      <a:r>
                        <a:rPr lang="en-US" sz="1200" b="0">
                          <a:latin typeface="Century Gothic" panose="020B0502020202020204" pitchFamily="34" charset="0"/>
                        </a:rPr>
                        <a:t>Activity</a:t>
                      </a:r>
                    </a:p>
                  </a:txBody>
                  <a:tcP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1A3292"/>
                    </a:solidFill>
                  </a:tcPr>
                </a:tc>
                <a:tc>
                  <a:txBody>
                    <a:bodyPr/>
                    <a:lstStyle/>
                    <a:p>
                      <a:pPr algn="ctr"/>
                      <a:r>
                        <a:rPr lang="en-US" sz="1200" b="0">
                          <a:latin typeface="Century Gothic" panose="020B0502020202020204" pitchFamily="34" charset="0"/>
                        </a:rPr>
                        <a:t>Status</a:t>
                      </a:r>
                    </a:p>
                  </a:txBody>
                  <a:tcP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1A3292"/>
                    </a:solidFill>
                  </a:tcPr>
                </a:tc>
                <a:extLst>
                  <a:ext uri="{0D108BD9-81ED-4DB2-BD59-A6C34878D82A}">
                    <a16:rowId xmlns:a16="http://schemas.microsoft.com/office/drawing/2014/main" val="3978449074"/>
                  </a:ext>
                </a:extLst>
              </a:tr>
              <a:tr h="175565">
                <a:tc>
                  <a:txBody>
                    <a:bodyPr/>
                    <a:lstStyle/>
                    <a:p>
                      <a:pPr lvl="0"/>
                      <a:r>
                        <a:rPr lang="en-US" sz="1000" b="1" kern="1200">
                          <a:solidFill>
                            <a:schemeClr val="dk1"/>
                          </a:solidFill>
                          <a:effectLst/>
                          <a:latin typeface="Century Gothic" panose="020B0502020202020204" pitchFamily="34" charset="0"/>
                          <a:ea typeface="+mn-ea"/>
                          <a:cs typeface="+mn-cs"/>
                        </a:rPr>
                        <a:t>Configuration Meetings</a:t>
                      </a:r>
                      <a:r>
                        <a:rPr lang="en-US" sz="1000" kern="1200">
                          <a:solidFill>
                            <a:schemeClr val="dk1"/>
                          </a:solidFill>
                          <a:effectLst/>
                          <a:latin typeface="Century Gothic" panose="020B0502020202020204" pitchFamily="34" charset="0"/>
                          <a:ea typeface="+mn-ea"/>
                          <a:cs typeface="+mn-cs"/>
                        </a:rPr>
                        <a:t> — discuss print job configurations to be loaded into the Fulfillment Platform as rules for creating job work orders.</a:t>
                      </a:r>
                    </a:p>
                  </a:txBody>
                  <a:tcPr>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pPr algn="ctr"/>
                      <a:r>
                        <a:rPr lang="en-US" sz="1000">
                          <a:latin typeface="Century Gothic" panose="020B0502020202020204" pitchFamily="34" charset="0"/>
                        </a:rPr>
                        <a:t>On Schedule</a:t>
                      </a:r>
                    </a:p>
                  </a:txBody>
                  <a:tcPr anchor="ctr">
                    <a:lnL w="6350" cap="flat" cmpd="sng" algn="ctr">
                      <a:solidFill>
                        <a:srgbClr val="1A3292"/>
                      </a:solidFill>
                      <a:prstDash val="solid"/>
                      <a:round/>
                      <a:headEnd type="none" w="med" len="med"/>
                      <a:tailEnd type="none" w="med" len="med"/>
                    </a:lnL>
                    <a:lnT w="6350" cap="flat" cmpd="sng" algn="ctr">
                      <a:solidFill>
                        <a:srgbClr val="1A3292"/>
                      </a:solidFill>
                      <a:prstDash val="solid"/>
                      <a:round/>
                      <a:headEnd type="none" w="med" len="med"/>
                      <a:tailEnd type="none" w="med" len="med"/>
                    </a:lnT>
                    <a:lnB w="6350" cap="flat" cmpd="sng" algn="ctr">
                      <a:noFill/>
                      <a:prstDash val="solid"/>
                      <a:round/>
                      <a:headEnd type="none" w="med" len="med"/>
                      <a:tailEnd type="none" w="med" len="med"/>
                    </a:lnB>
                    <a:noFill/>
                  </a:tcPr>
                </a:tc>
                <a:extLst>
                  <a:ext uri="{0D108BD9-81ED-4DB2-BD59-A6C34878D82A}">
                    <a16:rowId xmlns:a16="http://schemas.microsoft.com/office/drawing/2014/main" val="2636779457"/>
                  </a:ext>
                </a:extLst>
              </a:tr>
            </a:tbl>
          </a:graphicData>
        </a:graphic>
      </p:graphicFrame>
      <p:graphicFrame>
        <p:nvGraphicFramePr>
          <p:cNvPr id="47" name="Table 9">
            <a:extLst>
              <a:ext uri="{FF2B5EF4-FFF2-40B4-BE49-F238E27FC236}">
                <a16:creationId xmlns:a16="http://schemas.microsoft.com/office/drawing/2014/main" id="{6F3513ED-9E2A-4711-BD3A-6C7B06A643F8}"/>
              </a:ext>
            </a:extLst>
          </p:cNvPr>
          <p:cNvGraphicFramePr>
            <a:graphicFrameLocks noGrp="1"/>
          </p:cNvGraphicFramePr>
          <p:nvPr>
            <p:extLst>
              <p:ext uri="{D42A27DB-BD31-4B8C-83A1-F6EECF244321}">
                <p14:modId xmlns:p14="http://schemas.microsoft.com/office/powerpoint/2010/main" val="4210899219"/>
              </p:ext>
            </p:extLst>
          </p:nvPr>
        </p:nvGraphicFramePr>
        <p:xfrm>
          <a:off x="4692973" y="5386832"/>
          <a:ext cx="3425080" cy="1371600"/>
        </p:xfrm>
        <a:graphic>
          <a:graphicData uri="http://schemas.openxmlformats.org/drawingml/2006/table">
            <a:tbl>
              <a:tblPr firstRow="1" bandRow="1">
                <a:tableStyleId>{5C22544A-7EE6-4342-B048-85BDC9FD1C3A}</a:tableStyleId>
              </a:tblPr>
              <a:tblGrid>
                <a:gridCol w="2472830">
                  <a:extLst>
                    <a:ext uri="{9D8B030D-6E8A-4147-A177-3AD203B41FA5}">
                      <a16:colId xmlns:a16="http://schemas.microsoft.com/office/drawing/2014/main" val="3770087996"/>
                    </a:ext>
                  </a:extLst>
                </a:gridCol>
                <a:gridCol w="952250">
                  <a:extLst>
                    <a:ext uri="{9D8B030D-6E8A-4147-A177-3AD203B41FA5}">
                      <a16:colId xmlns:a16="http://schemas.microsoft.com/office/drawing/2014/main" val="1946493144"/>
                    </a:ext>
                  </a:extLst>
                </a:gridCol>
              </a:tblGrid>
              <a:tr h="213399">
                <a:tc>
                  <a:txBody>
                    <a:bodyPr/>
                    <a:lstStyle/>
                    <a:p>
                      <a:pPr algn="ctr"/>
                      <a:r>
                        <a:rPr lang="en-US" sz="1200" b="0">
                          <a:latin typeface="Century Gothic" panose="020B0502020202020204" pitchFamily="34" charset="0"/>
                        </a:rPr>
                        <a:t>Activity</a:t>
                      </a:r>
                    </a:p>
                  </a:txBody>
                  <a:tcP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1A3292"/>
                    </a:solidFill>
                  </a:tcPr>
                </a:tc>
                <a:tc>
                  <a:txBody>
                    <a:bodyPr/>
                    <a:lstStyle/>
                    <a:p>
                      <a:pPr algn="ctr"/>
                      <a:r>
                        <a:rPr lang="en-US" sz="1200" b="0">
                          <a:latin typeface="Century Gothic" panose="020B0502020202020204" pitchFamily="34" charset="0"/>
                        </a:rPr>
                        <a:t>Status</a:t>
                      </a:r>
                    </a:p>
                  </a:txBody>
                  <a:tcP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1A3292"/>
                    </a:solidFill>
                  </a:tcPr>
                </a:tc>
                <a:extLst>
                  <a:ext uri="{0D108BD9-81ED-4DB2-BD59-A6C34878D82A}">
                    <a16:rowId xmlns:a16="http://schemas.microsoft.com/office/drawing/2014/main" val="3978449074"/>
                  </a:ext>
                </a:extLst>
              </a:tr>
              <a:tr h="189688">
                <a:tc>
                  <a:txBody>
                    <a:bodyPr/>
                    <a:lstStyle/>
                    <a:p>
                      <a:pPr lvl="0"/>
                      <a:r>
                        <a:rPr lang="en-US" sz="1000" b="1" kern="1200">
                          <a:solidFill>
                            <a:schemeClr val="dk1"/>
                          </a:solidFill>
                          <a:effectLst/>
                          <a:latin typeface="Century Gothic" panose="020B0502020202020204" pitchFamily="34" charset="0"/>
                          <a:ea typeface="+mn-ea"/>
                          <a:cs typeface="+mn-cs"/>
                        </a:rPr>
                        <a:t>Existing Documentation Review</a:t>
                      </a:r>
                      <a:r>
                        <a:rPr lang="en-US" sz="1000" kern="1200">
                          <a:solidFill>
                            <a:schemeClr val="dk1"/>
                          </a:solidFill>
                          <a:effectLst/>
                          <a:latin typeface="Century Gothic" panose="020B0502020202020204" pitchFamily="34" charset="0"/>
                          <a:ea typeface="+mn-ea"/>
                          <a:cs typeface="+mn-cs"/>
                        </a:rPr>
                        <a:t> —Print file documents by CalSAWS.</a:t>
                      </a:r>
                    </a:p>
                  </a:txBody>
                  <a:tcPr>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On Schedule</a:t>
                      </a:r>
                    </a:p>
                  </a:txBody>
                  <a:tcPr>
                    <a:lnL w="6350" cap="flat" cmpd="sng" algn="ctr">
                      <a:solidFill>
                        <a:srgbClr val="1A3292"/>
                      </a:solidFill>
                      <a:prstDash val="solid"/>
                      <a:round/>
                      <a:headEnd type="none" w="med" len="med"/>
                      <a:tailEnd type="none" w="med" len="med"/>
                    </a:lnL>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noFill/>
                  </a:tcPr>
                </a:tc>
                <a:extLst>
                  <a:ext uri="{0D108BD9-81ED-4DB2-BD59-A6C34878D82A}">
                    <a16:rowId xmlns:a16="http://schemas.microsoft.com/office/drawing/2014/main" val="2636779457"/>
                  </a:ext>
                </a:extLst>
              </a:tr>
              <a:tr h="189688">
                <a:tc>
                  <a:txBody>
                    <a:bodyPr/>
                    <a:lstStyle/>
                    <a:p>
                      <a:pPr lvl="0"/>
                      <a:r>
                        <a:rPr lang="en-US" sz="1000" b="1" kern="1200">
                          <a:solidFill>
                            <a:schemeClr val="dk1"/>
                          </a:solidFill>
                          <a:effectLst/>
                          <a:latin typeface="Century Gothic" panose="020B0502020202020204" pitchFamily="34" charset="0"/>
                          <a:ea typeface="+mn-ea"/>
                          <a:cs typeface="+mn-cs"/>
                        </a:rPr>
                        <a:t>Design Meetings</a:t>
                      </a:r>
                      <a:r>
                        <a:rPr lang="en-US" sz="1000" kern="1200">
                          <a:solidFill>
                            <a:schemeClr val="dk1"/>
                          </a:solidFill>
                          <a:effectLst/>
                          <a:latin typeface="Century Gothic" panose="020B0502020202020204" pitchFamily="34" charset="0"/>
                          <a:ea typeface="+mn-ea"/>
                          <a:cs typeface="+mn-cs"/>
                        </a:rPr>
                        <a:t> — Design and review meetings to discuss and create the design for file transfer and print jobs.</a:t>
                      </a:r>
                    </a:p>
                  </a:txBody>
                  <a:tcPr>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On Schedule</a:t>
                      </a:r>
                    </a:p>
                  </a:txBody>
                  <a:tcPr>
                    <a:lnL w="6350" cap="flat" cmpd="sng" algn="ctr">
                      <a:solidFill>
                        <a:srgbClr val="1A3292"/>
                      </a:solidFill>
                      <a:prstDash val="solid"/>
                      <a:round/>
                      <a:headEnd type="none" w="med" len="med"/>
                      <a:tailEnd type="none" w="med" len="med"/>
                    </a:lnL>
                    <a:lnT w="6350" cap="flat" cmpd="sng" algn="ctr">
                      <a:solidFill>
                        <a:srgbClr val="1A3292"/>
                      </a:solidFill>
                      <a:prstDash val="solid"/>
                      <a:round/>
                      <a:headEnd type="none" w="med" len="med"/>
                      <a:tailEnd type="none" w="med" len="med"/>
                    </a:lnT>
                    <a:lnB w="6350" cap="flat" cmpd="sng" algn="ctr">
                      <a:noFill/>
                      <a:prstDash val="solid"/>
                      <a:round/>
                      <a:headEnd type="none" w="med" len="med"/>
                      <a:tailEnd type="none" w="med" len="med"/>
                    </a:lnB>
                    <a:noFill/>
                  </a:tcPr>
                </a:tc>
                <a:extLst>
                  <a:ext uri="{0D108BD9-81ED-4DB2-BD59-A6C34878D82A}">
                    <a16:rowId xmlns:a16="http://schemas.microsoft.com/office/drawing/2014/main" val="2507836031"/>
                  </a:ext>
                </a:extLst>
              </a:tr>
            </a:tbl>
          </a:graphicData>
        </a:graphic>
      </p:graphicFrame>
    </p:spTree>
    <p:extLst>
      <p:ext uri="{BB962C8B-B14F-4D97-AF65-F5344CB8AC3E}">
        <p14:creationId xmlns:p14="http://schemas.microsoft.com/office/powerpoint/2010/main" val="27437780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35B90711-A36F-4731-929F-EFF0052163D2}"/>
              </a:ext>
            </a:extLst>
          </p:cNvPr>
          <p:cNvGraphicFramePr>
            <a:graphicFrameLocks noGrp="1"/>
          </p:cNvGraphicFramePr>
          <p:nvPr/>
        </p:nvGraphicFramePr>
        <p:xfrm>
          <a:off x="659685" y="0"/>
          <a:ext cx="11532315" cy="6851276"/>
        </p:xfrm>
        <a:graphic>
          <a:graphicData uri="http://schemas.openxmlformats.org/drawingml/2006/table">
            <a:tbl>
              <a:tblPr firstRow="1" bandRow="1">
                <a:tableStyleId>{5C22544A-7EE6-4342-B048-85BDC9FD1C3A}</a:tableStyleId>
              </a:tblPr>
              <a:tblGrid>
                <a:gridCol w="3844105">
                  <a:extLst>
                    <a:ext uri="{9D8B030D-6E8A-4147-A177-3AD203B41FA5}">
                      <a16:colId xmlns:a16="http://schemas.microsoft.com/office/drawing/2014/main" val="1195697146"/>
                    </a:ext>
                  </a:extLst>
                </a:gridCol>
                <a:gridCol w="3844105">
                  <a:extLst>
                    <a:ext uri="{9D8B030D-6E8A-4147-A177-3AD203B41FA5}">
                      <a16:colId xmlns:a16="http://schemas.microsoft.com/office/drawing/2014/main" val="2501798998"/>
                    </a:ext>
                  </a:extLst>
                </a:gridCol>
                <a:gridCol w="3844105">
                  <a:extLst>
                    <a:ext uri="{9D8B030D-6E8A-4147-A177-3AD203B41FA5}">
                      <a16:colId xmlns:a16="http://schemas.microsoft.com/office/drawing/2014/main" val="4001701284"/>
                    </a:ext>
                  </a:extLst>
                </a:gridCol>
              </a:tblGrid>
              <a:tr h="6851276">
                <a:tc>
                  <a:txBody>
                    <a:bodyPr/>
                    <a:lstStyle/>
                    <a:p>
                      <a:endParaRPr lang="en-US"/>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endParaRPr lang="en-US"/>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endParaRPr lang="en-US"/>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1537693665"/>
                  </a:ext>
                </a:extLst>
              </a:tr>
            </a:tbl>
          </a:graphicData>
        </a:graphic>
      </p:graphicFrame>
      <p:sp>
        <p:nvSpPr>
          <p:cNvPr id="11" name="TextBox 10">
            <a:extLst>
              <a:ext uri="{FF2B5EF4-FFF2-40B4-BE49-F238E27FC236}">
                <a16:creationId xmlns:a16="http://schemas.microsoft.com/office/drawing/2014/main" id="{B4E635DA-15B5-FF4B-A540-883520392117}"/>
              </a:ext>
            </a:extLst>
          </p:cNvPr>
          <p:cNvSpPr txBox="1"/>
          <p:nvPr/>
        </p:nvSpPr>
        <p:spPr>
          <a:xfrm>
            <a:off x="831966" y="8549"/>
            <a:ext cx="3185123" cy="338554"/>
          </a:xfrm>
          <a:prstGeom prst="rect">
            <a:avLst/>
          </a:prstGeom>
          <a:noFill/>
        </p:spPr>
        <p:txBody>
          <a:bodyPr wrap="square" rtlCol="0">
            <a:spAutoFit/>
          </a:bodyPr>
          <a:lstStyle/>
          <a:p>
            <a:r>
              <a:rPr lang="en-US" sz="1600">
                <a:solidFill>
                  <a:srgbClr val="1A3292"/>
                </a:solidFill>
                <a:latin typeface="Century Gothic" panose="020B0502020202020204" pitchFamily="34" charset="0"/>
              </a:rPr>
              <a:t>Supplies Readiness</a:t>
            </a:r>
          </a:p>
        </p:txBody>
      </p:sp>
      <p:sp>
        <p:nvSpPr>
          <p:cNvPr id="14" name="TextBox 13">
            <a:extLst>
              <a:ext uri="{FF2B5EF4-FFF2-40B4-BE49-F238E27FC236}">
                <a16:creationId xmlns:a16="http://schemas.microsoft.com/office/drawing/2014/main" id="{5D290CBD-4C33-7D48-A706-D930480CC609}"/>
              </a:ext>
            </a:extLst>
          </p:cNvPr>
          <p:cNvSpPr txBox="1"/>
          <p:nvPr/>
        </p:nvSpPr>
        <p:spPr>
          <a:xfrm>
            <a:off x="8568440" y="12712"/>
            <a:ext cx="3200400" cy="338554"/>
          </a:xfrm>
          <a:prstGeom prst="rect">
            <a:avLst/>
          </a:prstGeom>
          <a:noFill/>
        </p:spPr>
        <p:txBody>
          <a:bodyPr wrap="square" rtlCol="0">
            <a:spAutoFit/>
          </a:bodyPr>
          <a:lstStyle/>
          <a:p>
            <a:r>
              <a:rPr lang="en-US" sz="1600">
                <a:solidFill>
                  <a:srgbClr val="1A3292"/>
                </a:solidFill>
                <a:latin typeface="Century Gothic" panose="020B0502020202020204" pitchFamily="34" charset="0"/>
              </a:rPr>
              <a:t>Implementation Readiness</a:t>
            </a:r>
          </a:p>
        </p:txBody>
      </p:sp>
      <p:sp>
        <p:nvSpPr>
          <p:cNvPr id="24" name="TextBox 23">
            <a:extLst>
              <a:ext uri="{FF2B5EF4-FFF2-40B4-BE49-F238E27FC236}">
                <a16:creationId xmlns:a16="http://schemas.microsoft.com/office/drawing/2014/main" id="{FF9F325B-7CD9-024A-B691-DFBCCF3721C0}"/>
              </a:ext>
            </a:extLst>
          </p:cNvPr>
          <p:cNvSpPr txBox="1"/>
          <p:nvPr/>
        </p:nvSpPr>
        <p:spPr>
          <a:xfrm>
            <a:off x="4697076" y="9141"/>
            <a:ext cx="2356735" cy="338554"/>
          </a:xfrm>
          <a:prstGeom prst="rect">
            <a:avLst/>
          </a:prstGeom>
          <a:noFill/>
        </p:spPr>
        <p:txBody>
          <a:bodyPr wrap="square" rtlCol="0">
            <a:spAutoFit/>
          </a:bodyPr>
          <a:lstStyle/>
          <a:p>
            <a:r>
              <a:rPr lang="en-US" sz="1600">
                <a:solidFill>
                  <a:srgbClr val="1A3292"/>
                </a:solidFill>
                <a:latin typeface="Century Gothic" panose="020B0502020202020204" pitchFamily="34" charset="0"/>
              </a:rPr>
              <a:t>Training Readiness</a:t>
            </a:r>
          </a:p>
        </p:txBody>
      </p:sp>
      <p:sp>
        <p:nvSpPr>
          <p:cNvPr id="31" name="Rectangle 30">
            <a:extLst>
              <a:ext uri="{FF2B5EF4-FFF2-40B4-BE49-F238E27FC236}">
                <a16:creationId xmlns:a16="http://schemas.microsoft.com/office/drawing/2014/main" id="{7818F23C-E59D-9242-951F-3B6E4663818A}"/>
              </a:ext>
            </a:extLst>
          </p:cNvPr>
          <p:cNvSpPr/>
          <p:nvPr/>
        </p:nvSpPr>
        <p:spPr>
          <a:xfrm>
            <a:off x="0" y="0"/>
            <a:ext cx="659683" cy="6858000"/>
          </a:xfrm>
          <a:prstGeom prst="rect">
            <a:avLst/>
          </a:prstGeom>
          <a:solidFill>
            <a:srgbClr val="1A3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32" name="TextBox 31">
            <a:extLst>
              <a:ext uri="{FF2B5EF4-FFF2-40B4-BE49-F238E27FC236}">
                <a16:creationId xmlns:a16="http://schemas.microsoft.com/office/drawing/2014/main" id="{E839FE7F-EF4F-4742-9CBA-B02B649E8FCC}"/>
              </a:ext>
            </a:extLst>
          </p:cNvPr>
          <p:cNvSpPr txBox="1"/>
          <p:nvPr/>
        </p:nvSpPr>
        <p:spPr>
          <a:xfrm rot="16200000">
            <a:off x="-3099160" y="3198166"/>
            <a:ext cx="6858001" cy="461665"/>
          </a:xfrm>
          <a:prstGeom prst="rect">
            <a:avLst/>
          </a:prstGeom>
          <a:noFill/>
        </p:spPr>
        <p:txBody>
          <a:bodyPr wrap="square" rtlCol="0">
            <a:spAutoFit/>
          </a:bodyPr>
          <a:lstStyle/>
          <a:p>
            <a:pPr algn="ctr"/>
            <a:r>
              <a:rPr lang="en-US" sz="2400">
                <a:solidFill>
                  <a:schemeClr val="bg1"/>
                </a:solidFill>
                <a:latin typeface="Century Gothic" panose="020B0502020202020204" pitchFamily="34" charset="0"/>
              </a:rPr>
              <a:t>Central Print Readiness</a:t>
            </a:r>
          </a:p>
        </p:txBody>
      </p:sp>
      <p:graphicFrame>
        <p:nvGraphicFramePr>
          <p:cNvPr id="7" name="Table 7">
            <a:extLst>
              <a:ext uri="{FF2B5EF4-FFF2-40B4-BE49-F238E27FC236}">
                <a16:creationId xmlns:a16="http://schemas.microsoft.com/office/drawing/2014/main" id="{3D1F92BF-C163-4DB5-BFD3-4A0A1DCF34E4}"/>
              </a:ext>
            </a:extLst>
          </p:cNvPr>
          <p:cNvGraphicFramePr>
            <a:graphicFrameLocks noGrp="1"/>
          </p:cNvGraphicFramePr>
          <p:nvPr>
            <p:extLst>
              <p:ext uri="{D42A27DB-BD31-4B8C-83A1-F6EECF244321}">
                <p14:modId xmlns:p14="http://schemas.microsoft.com/office/powerpoint/2010/main" val="2583563589"/>
              </p:ext>
            </p:extLst>
          </p:nvPr>
        </p:nvGraphicFramePr>
        <p:xfrm>
          <a:off x="825709" y="492429"/>
          <a:ext cx="3442310" cy="518160"/>
        </p:xfrm>
        <a:graphic>
          <a:graphicData uri="http://schemas.openxmlformats.org/drawingml/2006/table">
            <a:tbl>
              <a:tblPr firstRow="1" bandRow="1">
                <a:tableStyleId>{5C22544A-7EE6-4342-B048-85BDC9FD1C3A}</a:tableStyleId>
              </a:tblPr>
              <a:tblGrid>
                <a:gridCol w="1721155">
                  <a:extLst>
                    <a:ext uri="{9D8B030D-6E8A-4147-A177-3AD203B41FA5}">
                      <a16:colId xmlns:a16="http://schemas.microsoft.com/office/drawing/2014/main" val="1112781764"/>
                    </a:ext>
                  </a:extLst>
                </a:gridCol>
                <a:gridCol w="1721155">
                  <a:extLst>
                    <a:ext uri="{9D8B030D-6E8A-4147-A177-3AD203B41FA5}">
                      <a16:colId xmlns:a16="http://schemas.microsoft.com/office/drawing/2014/main" val="3218693504"/>
                    </a:ext>
                  </a:extLst>
                </a:gridCol>
              </a:tblGrid>
              <a:tr h="213088">
                <a:tc>
                  <a:txBody>
                    <a:bodyPr/>
                    <a:lstStyle/>
                    <a:p>
                      <a:r>
                        <a:rPr lang="en-US" sz="1200" b="0">
                          <a:latin typeface="Century Gothic" panose="020B0502020202020204" pitchFamily="34" charset="0"/>
                        </a:rPr>
                        <a:t>Requirements</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tc>
                  <a:txBody>
                    <a:bodyPr/>
                    <a:lstStyle/>
                    <a:p>
                      <a:pPr algn="r"/>
                      <a:r>
                        <a:rPr lang="en-US" sz="1200" b="0">
                          <a:latin typeface="Century Gothic" panose="020B0502020202020204" pitchFamily="34" charset="0"/>
                        </a:rPr>
                        <a:t>On Schedule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extLst>
                  <a:ext uri="{0D108BD9-81ED-4DB2-BD59-A6C34878D82A}">
                    <a16:rowId xmlns:a16="http://schemas.microsoft.com/office/drawing/2014/main" val="895199311"/>
                  </a:ext>
                </a:extLst>
              </a:tr>
              <a:tr h="213088">
                <a:tc>
                  <a:txBody>
                    <a:bodyPr/>
                    <a:lstStyle/>
                    <a:p>
                      <a:r>
                        <a:rPr lang="en-US" sz="1000" b="0">
                          <a:solidFill>
                            <a:srgbClr val="1A3292"/>
                          </a:solidFill>
                          <a:latin typeface="Century Gothic" panose="020B0502020202020204" pitchFamily="34" charset="0"/>
                        </a:rPr>
                        <a:t>Start Date: 04/16/2021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000" b="0">
                          <a:solidFill>
                            <a:srgbClr val="1A3292"/>
                          </a:solidFill>
                          <a:latin typeface="Century Gothic" panose="020B0502020202020204" pitchFamily="34" charset="0"/>
                        </a:rPr>
                        <a:t>End Date: 07/30/2021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794919252"/>
                  </a:ext>
                </a:extLst>
              </a:tr>
            </a:tbl>
          </a:graphicData>
        </a:graphic>
      </p:graphicFrame>
      <p:graphicFrame>
        <p:nvGraphicFramePr>
          <p:cNvPr id="52" name="Table 7">
            <a:extLst>
              <a:ext uri="{FF2B5EF4-FFF2-40B4-BE49-F238E27FC236}">
                <a16:creationId xmlns:a16="http://schemas.microsoft.com/office/drawing/2014/main" id="{6276AD90-1393-44C9-B808-7BA706489304}"/>
              </a:ext>
            </a:extLst>
          </p:cNvPr>
          <p:cNvGraphicFramePr>
            <a:graphicFrameLocks noGrp="1"/>
          </p:cNvGraphicFramePr>
          <p:nvPr>
            <p:extLst>
              <p:ext uri="{D42A27DB-BD31-4B8C-83A1-F6EECF244321}">
                <p14:modId xmlns:p14="http://schemas.microsoft.com/office/powerpoint/2010/main" val="1775771167"/>
              </p:ext>
            </p:extLst>
          </p:nvPr>
        </p:nvGraphicFramePr>
        <p:xfrm>
          <a:off x="825708" y="1010589"/>
          <a:ext cx="3442310" cy="548640"/>
        </p:xfrm>
        <a:graphic>
          <a:graphicData uri="http://schemas.openxmlformats.org/drawingml/2006/table">
            <a:tbl>
              <a:tblPr firstRow="1" bandRow="1">
                <a:tableStyleId>{5C22544A-7EE6-4342-B048-85BDC9FD1C3A}</a:tableStyleId>
              </a:tblPr>
              <a:tblGrid>
                <a:gridCol w="1721155">
                  <a:extLst>
                    <a:ext uri="{9D8B030D-6E8A-4147-A177-3AD203B41FA5}">
                      <a16:colId xmlns:a16="http://schemas.microsoft.com/office/drawing/2014/main" val="1112781764"/>
                    </a:ext>
                  </a:extLst>
                </a:gridCol>
                <a:gridCol w="1721155">
                  <a:extLst>
                    <a:ext uri="{9D8B030D-6E8A-4147-A177-3AD203B41FA5}">
                      <a16:colId xmlns:a16="http://schemas.microsoft.com/office/drawing/2014/main" val="3218693504"/>
                    </a:ext>
                  </a:extLst>
                </a:gridCol>
              </a:tblGrid>
              <a:tr h="274320">
                <a:tc>
                  <a:txBody>
                    <a:bodyPr/>
                    <a:lstStyle/>
                    <a:p>
                      <a:r>
                        <a:rPr lang="en-US" sz="1200" b="0">
                          <a:latin typeface="Century Gothic" panose="020B0502020202020204" pitchFamily="34" charset="0"/>
                        </a:rPr>
                        <a:t>Inventory</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0">
                          <a:latin typeface="Century Gothic" panose="020B0502020202020204" pitchFamily="34" charset="0"/>
                        </a:rPr>
                        <a:t>On Schedule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88AF4B"/>
                    </a:solidFill>
                  </a:tcPr>
                </a:tc>
                <a:extLst>
                  <a:ext uri="{0D108BD9-81ED-4DB2-BD59-A6C34878D82A}">
                    <a16:rowId xmlns:a16="http://schemas.microsoft.com/office/drawing/2014/main" val="895199311"/>
                  </a:ext>
                </a:extLst>
              </a:tr>
              <a:tr h="274320">
                <a:tc>
                  <a:txBody>
                    <a:bodyPr/>
                    <a:lstStyle/>
                    <a:p>
                      <a:r>
                        <a:rPr lang="en-US" sz="1000" b="0">
                          <a:solidFill>
                            <a:srgbClr val="1A3292"/>
                          </a:solidFill>
                          <a:latin typeface="Century Gothic" panose="020B0502020202020204" pitchFamily="34" charset="0"/>
                        </a:rPr>
                        <a:t>Start Date: 04/16/2021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000" b="0">
                          <a:solidFill>
                            <a:srgbClr val="1A3292"/>
                          </a:solidFill>
                          <a:latin typeface="Century Gothic" panose="020B0502020202020204" pitchFamily="34" charset="0"/>
                        </a:rPr>
                        <a:t>End Date: 07/30/2021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028873773"/>
                  </a:ext>
                </a:extLst>
              </a:tr>
            </a:tbl>
          </a:graphicData>
        </a:graphic>
      </p:graphicFrame>
      <p:graphicFrame>
        <p:nvGraphicFramePr>
          <p:cNvPr id="58" name="Table 7">
            <a:extLst>
              <a:ext uri="{FF2B5EF4-FFF2-40B4-BE49-F238E27FC236}">
                <a16:creationId xmlns:a16="http://schemas.microsoft.com/office/drawing/2014/main" id="{8CE7D84E-F56B-4F71-821D-F83D1482FE97}"/>
              </a:ext>
            </a:extLst>
          </p:cNvPr>
          <p:cNvGraphicFramePr>
            <a:graphicFrameLocks noGrp="1"/>
          </p:cNvGraphicFramePr>
          <p:nvPr>
            <p:extLst>
              <p:ext uri="{D42A27DB-BD31-4B8C-83A1-F6EECF244321}">
                <p14:modId xmlns:p14="http://schemas.microsoft.com/office/powerpoint/2010/main" val="2107726037"/>
              </p:ext>
            </p:extLst>
          </p:nvPr>
        </p:nvGraphicFramePr>
        <p:xfrm>
          <a:off x="4697074" y="492429"/>
          <a:ext cx="3442310" cy="548640"/>
        </p:xfrm>
        <a:graphic>
          <a:graphicData uri="http://schemas.openxmlformats.org/drawingml/2006/table">
            <a:tbl>
              <a:tblPr firstRow="1" bandRow="1">
                <a:tableStyleId>{5C22544A-7EE6-4342-B048-85BDC9FD1C3A}</a:tableStyleId>
              </a:tblPr>
              <a:tblGrid>
                <a:gridCol w="1758040">
                  <a:extLst>
                    <a:ext uri="{9D8B030D-6E8A-4147-A177-3AD203B41FA5}">
                      <a16:colId xmlns:a16="http://schemas.microsoft.com/office/drawing/2014/main" val="1112781764"/>
                    </a:ext>
                  </a:extLst>
                </a:gridCol>
                <a:gridCol w="1684270">
                  <a:extLst>
                    <a:ext uri="{9D8B030D-6E8A-4147-A177-3AD203B41FA5}">
                      <a16:colId xmlns:a16="http://schemas.microsoft.com/office/drawing/2014/main" val="3218693504"/>
                    </a:ext>
                  </a:extLst>
                </a:gridCol>
              </a:tblGrid>
              <a:tr h="274320">
                <a:tc>
                  <a:txBody>
                    <a:bodyPr/>
                    <a:lstStyle/>
                    <a:p>
                      <a:r>
                        <a:rPr lang="en-US" sz="1200" b="0">
                          <a:solidFill>
                            <a:srgbClr val="262626"/>
                          </a:solidFill>
                          <a:latin typeface="Century Gothic" panose="020B0502020202020204" pitchFamily="34" charset="0"/>
                        </a:rPr>
                        <a:t>Training Course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BFBFBF"/>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0">
                          <a:solidFill>
                            <a:srgbClr val="262626"/>
                          </a:solidFill>
                          <a:latin typeface="Century Gothic" panose="020B0502020202020204" pitchFamily="34" charset="0"/>
                        </a:rPr>
                        <a:t>Not Started</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BFBFBF"/>
                    </a:solidFill>
                  </a:tcPr>
                </a:tc>
                <a:extLst>
                  <a:ext uri="{0D108BD9-81ED-4DB2-BD59-A6C34878D82A}">
                    <a16:rowId xmlns:a16="http://schemas.microsoft.com/office/drawing/2014/main" val="895199311"/>
                  </a:ext>
                </a:extLst>
              </a:tr>
              <a:tr h="274320">
                <a:tc>
                  <a:txBody>
                    <a:bodyPr/>
                    <a:lstStyle/>
                    <a:p>
                      <a:r>
                        <a:rPr lang="en-US" sz="1000" b="0">
                          <a:solidFill>
                            <a:srgbClr val="1A3292"/>
                          </a:solidFill>
                          <a:latin typeface="Century Gothic" panose="020B0502020202020204" pitchFamily="34" charset="0"/>
                        </a:rPr>
                        <a:t>Start Date: 07/01/2021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000" b="0">
                          <a:solidFill>
                            <a:srgbClr val="1A3292"/>
                          </a:solidFill>
                          <a:latin typeface="Century Gothic" panose="020B0502020202020204" pitchFamily="34" charset="0"/>
                        </a:rPr>
                        <a:t>End Date: 08/15/2021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737916852"/>
                  </a:ext>
                </a:extLst>
              </a:tr>
            </a:tbl>
          </a:graphicData>
        </a:graphic>
      </p:graphicFrame>
      <p:graphicFrame>
        <p:nvGraphicFramePr>
          <p:cNvPr id="25" name="Table 7">
            <a:extLst>
              <a:ext uri="{FF2B5EF4-FFF2-40B4-BE49-F238E27FC236}">
                <a16:creationId xmlns:a16="http://schemas.microsoft.com/office/drawing/2014/main" id="{350F393B-D9A5-411E-B16D-84CB1611A2C0}"/>
              </a:ext>
            </a:extLst>
          </p:cNvPr>
          <p:cNvGraphicFramePr>
            <a:graphicFrameLocks noGrp="1"/>
          </p:cNvGraphicFramePr>
          <p:nvPr>
            <p:extLst>
              <p:ext uri="{D42A27DB-BD31-4B8C-83A1-F6EECF244321}">
                <p14:modId xmlns:p14="http://schemas.microsoft.com/office/powerpoint/2010/main" val="2946097667"/>
              </p:ext>
            </p:extLst>
          </p:nvPr>
        </p:nvGraphicFramePr>
        <p:xfrm>
          <a:off x="4697074" y="1025829"/>
          <a:ext cx="3442310" cy="548640"/>
        </p:xfrm>
        <a:graphic>
          <a:graphicData uri="http://schemas.openxmlformats.org/drawingml/2006/table">
            <a:tbl>
              <a:tblPr firstRow="1" bandRow="1">
                <a:tableStyleId>{5C22544A-7EE6-4342-B048-85BDC9FD1C3A}</a:tableStyleId>
              </a:tblPr>
              <a:tblGrid>
                <a:gridCol w="1771034">
                  <a:extLst>
                    <a:ext uri="{9D8B030D-6E8A-4147-A177-3AD203B41FA5}">
                      <a16:colId xmlns:a16="http://schemas.microsoft.com/office/drawing/2014/main" val="1112781764"/>
                    </a:ext>
                  </a:extLst>
                </a:gridCol>
                <a:gridCol w="1671276">
                  <a:extLst>
                    <a:ext uri="{9D8B030D-6E8A-4147-A177-3AD203B41FA5}">
                      <a16:colId xmlns:a16="http://schemas.microsoft.com/office/drawing/2014/main" val="3218693504"/>
                    </a:ext>
                  </a:extLst>
                </a:gridCol>
              </a:tblGrid>
              <a:tr h="274320">
                <a:tc>
                  <a:txBody>
                    <a:bodyPr/>
                    <a:lstStyle/>
                    <a:p>
                      <a:r>
                        <a:rPr lang="en-US" sz="1200" b="0">
                          <a:solidFill>
                            <a:srgbClr val="262626"/>
                          </a:solidFill>
                          <a:latin typeface="Century Gothic" panose="020B0502020202020204" pitchFamily="34" charset="0"/>
                        </a:rPr>
                        <a:t>Training Delivery</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BFBFBF"/>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0">
                          <a:solidFill>
                            <a:srgbClr val="262626"/>
                          </a:solidFill>
                          <a:latin typeface="Century Gothic" panose="020B0502020202020204" pitchFamily="34" charset="0"/>
                        </a:rPr>
                        <a:t>Not Started</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BFBFBF"/>
                    </a:solidFill>
                  </a:tcPr>
                </a:tc>
                <a:extLst>
                  <a:ext uri="{0D108BD9-81ED-4DB2-BD59-A6C34878D82A}">
                    <a16:rowId xmlns:a16="http://schemas.microsoft.com/office/drawing/2014/main" val="895199311"/>
                  </a:ext>
                </a:extLst>
              </a:tr>
              <a:tr h="274320">
                <a:tc>
                  <a:txBody>
                    <a:bodyPr/>
                    <a:lstStyle/>
                    <a:p>
                      <a:r>
                        <a:rPr lang="en-US" sz="1000" b="0">
                          <a:solidFill>
                            <a:srgbClr val="1A3292"/>
                          </a:solidFill>
                          <a:latin typeface="Century Gothic" panose="020B0502020202020204" pitchFamily="34" charset="0"/>
                        </a:rPr>
                        <a:t>Start Date: 08/15/2021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000" b="0">
                          <a:solidFill>
                            <a:srgbClr val="1A3292"/>
                          </a:solidFill>
                          <a:latin typeface="Century Gothic" panose="020B0502020202020204" pitchFamily="34" charset="0"/>
                        </a:rPr>
                        <a:t>End Date: 09/22/2021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577238319"/>
                  </a:ext>
                </a:extLst>
              </a:tr>
            </a:tbl>
          </a:graphicData>
        </a:graphic>
      </p:graphicFrame>
      <p:graphicFrame>
        <p:nvGraphicFramePr>
          <p:cNvPr id="26" name="Table 7">
            <a:extLst>
              <a:ext uri="{FF2B5EF4-FFF2-40B4-BE49-F238E27FC236}">
                <a16:creationId xmlns:a16="http://schemas.microsoft.com/office/drawing/2014/main" id="{FC425A42-EAAD-410F-9877-AB487A7BA753}"/>
              </a:ext>
            </a:extLst>
          </p:cNvPr>
          <p:cNvGraphicFramePr>
            <a:graphicFrameLocks noGrp="1"/>
          </p:cNvGraphicFramePr>
          <p:nvPr>
            <p:extLst>
              <p:ext uri="{D42A27DB-BD31-4B8C-83A1-F6EECF244321}">
                <p14:modId xmlns:p14="http://schemas.microsoft.com/office/powerpoint/2010/main" val="2109113757"/>
              </p:ext>
            </p:extLst>
          </p:nvPr>
        </p:nvGraphicFramePr>
        <p:xfrm>
          <a:off x="8568436" y="492429"/>
          <a:ext cx="3442309" cy="548640"/>
        </p:xfrm>
        <a:graphic>
          <a:graphicData uri="http://schemas.openxmlformats.org/drawingml/2006/table">
            <a:tbl>
              <a:tblPr firstRow="1" bandRow="1">
                <a:tableStyleId>{5C22544A-7EE6-4342-B048-85BDC9FD1C3A}</a:tableStyleId>
              </a:tblPr>
              <a:tblGrid>
                <a:gridCol w="1687200">
                  <a:extLst>
                    <a:ext uri="{9D8B030D-6E8A-4147-A177-3AD203B41FA5}">
                      <a16:colId xmlns:a16="http://schemas.microsoft.com/office/drawing/2014/main" val="1112781764"/>
                    </a:ext>
                  </a:extLst>
                </a:gridCol>
                <a:gridCol w="1755109">
                  <a:extLst>
                    <a:ext uri="{9D8B030D-6E8A-4147-A177-3AD203B41FA5}">
                      <a16:colId xmlns:a16="http://schemas.microsoft.com/office/drawing/2014/main" val="3218693504"/>
                    </a:ext>
                  </a:extLst>
                </a:gridCol>
              </a:tblGrid>
              <a:tr h="274320">
                <a:tc>
                  <a:txBody>
                    <a:bodyPr/>
                    <a:lstStyle/>
                    <a:p>
                      <a:r>
                        <a:rPr lang="en-US" sz="1200" b="0">
                          <a:solidFill>
                            <a:srgbClr val="262626"/>
                          </a:solidFill>
                          <a:latin typeface="Century Gothic" panose="020B0502020202020204" pitchFamily="34" charset="0"/>
                        </a:rPr>
                        <a:t>Service Desk</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BFBFBF"/>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0">
                          <a:solidFill>
                            <a:srgbClr val="262626"/>
                          </a:solidFill>
                          <a:latin typeface="Century Gothic" panose="020B0502020202020204" pitchFamily="34" charset="0"/>
                        </a:rPr>
                        <a:t>Not Started</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BFBFBF"/>
                    </a:solidFill>
                  </a:tcPr>
                </a:tc>
                <a:extLst>
                  <a:ext uri="{0D108BD9-81ED-4DB2-BD59-A6C34878D82A}">
                    <a16:rowId xmlns:a16="http://schemas.microsoft.com/office/drawing/2014/main" val="895199311"/>
                  </a:ext>
                </a:extLst>
              </a:tr>
              <a:tr h="274320">
                <a:tc>
                  <a:txBody>
                    <a:bodyPr/>
                    <a:lstStyle/>
                    <a:p>
                      <a:r>
                        <a:rPr lang="en-US" sz="1000" b="0">
                          <a:solidFill>
                            <a:srgbClr val="1A3292"/>
                          </a:solidFill>
                          <a:latin typeface="Century Gothic" panose="020B0502020202020204" pitchFamily="34" charset="0"/>
                        </a:rPr>
                        <a:t>Start Date: 08/15/2021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000" b="0">
                          <a:solidFill>
                            <a:srgbClr val="1A3292"/>
                          </a:solidFill>
                          <a:latin typeface="Century Gothic" panose="020B0502020202020204" pitchFamily="34" charset="0"/>
                        </a:rPr>
                        <a:t>End Date: 09/22/2021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693803947"/>
                  </a:ext>
                </a:extLst>
              </a:tr>
            </a:tbl>
          </a:graphicData>
        </a:graphic>
      </p:graphicFrame>
      <p:graphicFrame>
        <p:nvGraphicFramePr>
          <p:cNvPr id="27" name="Table 7">
            <a:extLst>
              <a:ext uri="{FF2B5EF4-FFF2-40B4-BE49-F238E27FC236}">
                <a16:creationId xmlns:a16="http://schemas.microsoft.com/office/drawing/2014/main" id="{2FDA96E9-0DE7-494C-A9E5-325CD086D18F}"/>
              </a:ext>
            </a:extLst>
          </p:cNvPr>
          <p:cNvGraphicFramePr>
            <a:graphicFrameLocks noGrp="1"/>
          </p:cNvGraphicFramePr>
          <p:nvPr>
            <p:extLst>
              <p:ext uri="{D42A27DB-BD31-4B8C-83A1-F6EECF244321}">
                <p14:modId xmlns:p14="http://schemas.microsoft.com/office/powerpoint/2010/main" val="3243764525"/>
              </p:ext>
            </p:extLst>
          </p:nvPr>
        </p:nvGraphicFramePr>
        <p:xfrm>
          <a:off x="8568437" y="1025829"/>
          <a:ext cx="3442308" cy="548640"/>
        </p:xfrm>
        <a:graphic>
          <a:graphicData uri="http://schemas.openxmlformats.org/drawingml/2006/table">
            <a:tbl>
              <a:tblPr firstRow="1" bandRow="1">
                <a:tableStyleId>{5C22544A-7EE6-4342-B048-85BDC9FD1C3A}</a:tableStyleId>
              </a:tblPr>
              <a:tblGrid>
                <a:gridCol w="1784549">
                  <a:extLst>
                    <a:ext uri="{9D8B030D-6E8A-4147-A177-3AD203B41FA5}">
                      <a16:colId xmlns:a16="http://schemas.microsoft.com/office/drawing/2014/main" val="1112781764"/>
                    </a:ext>
                  </a:extLst>
                </a:gridCol>
                <a:gridCol w="1657759">
                  <a:extLst>
                    <a:ext uri="{9D8B030D-6E8A-4147-A177-3AD203B41FA5}">
                      <a16:colId xmlns:a16="http://schemas.microsoft.com/office/drawing/2014/main" val="3218693504"/>
                    </a:ext>
                  </a:extLst>
                </a:gridCol>
              </a:tblGrid>
              <a:tr h="274320">
                <a:tc>
                  <a:txBody>
                    <a:bodyPr/>
                    <a:lstStyle/>
                    <a:p>
                      <a:r>
                        <a:rPr lang="en-US" sz="1200" b="0">
                          <a:solidFill>
                            <a:srgbClr val="262626"/>
                          </a:solidFill>
                          <a:latin typeface="Century Gothic" panose="020B0502020202020204" pitchFamily="34" charset="0"/>
                        </a:rPr>
                        <a:t>System Operations</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BFBFBF"/>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0">
                          <a:solidFill>
                            <a:srgbClr val="262626"/>
                          </a:solidFill>
                          <a:latin typeface="Century Gothic" panose="020B0502020202020204" pitchFamily="34" charset="0"/>
                        </a:rPr>
                        <a:t>Not Started</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BFBFBF"/>
                    </a:solidFill>
                  </a:tcPr>
                </a:tc>
                <a:extLst>
                  <a:ext uri="{0D108BD9-81ED-4DB2-BD59-A6C34878D82A}">
                    <a16:rowId xmlns:a16="http://schemas.microsoft.com/office/drawing/2014/main" val="895199311"/>
                  </a:ext>
                </a:extLst>
              </a:tr>
              <a:tr h="274320">
                <a:tc>
                  <a:txBody>
                    <a:bodyPr/>
                    <a:lstStyle/>
                    <a:p>
                      <a:r>
                        <a:rPr lang="en-US" sz="1000" b="0">
                          <a:solidFill>
                            <a:srgbClr val="1A3292"/>
                          </a:solidFill>
                          <a:latin typeface="Century Gothic" panose="020B0502020202020204" pitchFamily="34" charset="0"/>
                        </a:rPr>
                        <a:t>Start Date: 08/28/2021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000" b="0">
                          <a:solidFill>
                            <a:srgbClr val="1A3292"/>
                          </a:solidFill>
                          <a:latin typeface="Century Gothic" panose="020B0502020202020204" pitchFamily="34" charset="0"/>
                        </a:rPr>
                        <a:t>End Date: 09/30/2021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668024666"/>
                  </a:ext>
                </a:extLst>
              </a:tr>
            </a:tbl>
          </a:graphicData>
        </a:graphic>
      </p:graphicFrame>
      <p:sp>
        <p:nvSpPr>
          <p:cNvPr id="3" name="TextBox 2">
            <a:extLst>
              <a:ext uri="{FF2B5EF4-FFF2-40B4-BE49-F238E27FC236}">
                <a16:creationId xmlns:a16="http://schemas.microsoft.com/office/drawing/2014/main" id="{BE161789-6085-481E-BB74-68FF23219994}"/>
              </a:ext>
            </a:extLst>
          </p:cNvPr>
          <p:cNvSpPr txBox="1"/>
          <p:nvPr/>
        </p:nvSpPr>
        <p:spPr>
          <a:xfrm>
            <a:off x="828836" y="1806343"/>
            <a:ext cx="3439181" cy="1757404"/>
          </a:xfrm>
          <a:prstGeom prst="rect">
            <a:avLst/>
          </a:prstGeom>
          <a:noFill/>
          <a:ln>
            <a:solidFill>
              <a:srgbClr val="1A3292"/>
            </a:solidFill>
          </a:ln>
        </p:spPr>
        <p:txBody>
          <a:bodyPr wrap="square" rtlCol="0">
            <a:spAutoFit/>
          </a:bodyPr>
          <a:lstStyle/>
          <a:p>
            <a:pPr marL="0" marR="0">
              <a:lnSpc>
                <a:spcPct val="115000"/>
              </a:lnSpc>
              <a:spcBef>
                <a:spcPts val="300"/>
              </a:spcBef>
              <a:spcAft>
                <a:spcPts val="600"/>
              </a:spcAft>
            </a:pPr>
            <a:r>
              <a:rPr lang="en-US" sz="1200">
                <a:solidFill>
                  <a:srgbClr val="000000"/>
                </a:solidFill>
                <a:effectLst/>
                <a:latin typeface="Century Gothic" panose="020B0502020202020204" pitchFamily="34" charset="0"/>
                <a:ea typeface="PMingLiU" panose="02020500000000000000" pitchFamily="18" charset="-120"/>
                <a:cs typeface="Times New Roman" panose="02020603050405020304" pitchFamily="18" charset="0"/>
              </a:rPr>
              <a:t>Supplies readiness relates to obtaining the correct envelopes, paper and inserts for production printing as needed for each phase.</a:t>
            </a:r>
          </a:p>
          <a:p>
            <a:r>
              <a:rPr lang="en-US" sz="1200">
                <a:effectLst/>
                <a:latin typeface="Century Gothic" panose="020B0502020202020204" pitchFamily="34" charset="0"/>
                <a:ea typeface="Calibri" panose="020F0502020204030204" pitchFamily="34" charset="0"/>
                <a:cs typeface="Times New Roman" panose="02020603050405020304" pitchFamily="18" charset="0"/>
              </a:rPr>
              <a:t>This readiness activity includes verifying the volume and content of the planned print with the CalSAWS Application Maintenance Vendor and verifying supply items. </a:t>
            </a:r>
            <a:endParaRPr lang="en-US" sz="1200">
              <a:latin typeface="Century Gothic" panose="020B0502020202020204" pitchFamily="34" charset="0"/>
            </a:endParaRPr>
          </a:p>
        </p:txBody>
      </p:sp>
      <p:graphicFrame>
        <p:nvGraphicFramePr>
          <p:cNvPr id="4" name="Table 4">
            <a:extLst>
              <a:ext uri="{FF2B5EF4-FFF2-40B4-BE49-F238E27FC236}">
                <a16:creationId xmlns:a16="http://schemas.microsoft.com/office/drawing/2014/main" id="{BFF76874-A742-4157-AAAA-B6D47EDCA27E}"/>
              </a:ext>
            </a:extLst>
          </p:cNvPr>
          <p:cNvGraphicFramePr>
            <a:graphicFrameLocks noGrp="1"/>
          </p:cNvGraphicFramePr>
          <p:nvPr>
            <p:extLst>
              <p:ext uri="{D42A27DB-BD31-4B8C-83A1-F6EECF244321}">
                <p14:modId xmlns:p14="http://schemas.microsoft.com/office/powerpoint/2010/main" val="4088591875"/>
              </p:ext>
            </p:extLst>
          </p:nvPr>
        </p:nvGraphicFramePr>
        <p:xfrm>
          <a:off x="825710" y="3995527"/>
          <a:ext cx="3442310" cy="2712720"/>
        </p:xfrm>
        <a:graphic>
          <a:graphicData uri="http://schemas.openxmlformats.org/drawingml/2006/table">
            <a:tbl>
              <a:tblPr firstRow="1" bandRow="1">
                <a:tableStyleId>{5C22544A-7EE6-4342-B048-85BDC9FD1C3A}</a:tableStyleId>
              </a:tblPr>
              <a:tblGrid>
                <a:gridCol w="2436271">
                  <a:extLst>
                    <a:ext uri="{9D8B030D-6E8A-4147-A177-3AD203B41FA5}">
                      <a16:colId xmlns:a16="http://schemas.microsoft.com/office/drawing/2014/main" val="1251538017"/>
                    </a:ext>
                  </a:extLst>
                </a:gridCol>
                <a:gridCol w="1006039">
                  <a:extLst>
                    <a:ext uri="{9D8B030D-6E8A-4147-A177-3AD203B41FA5}">
                      <a16:colId xmlns:a16="http://schemas.microsoft.com/office/drawing/2014/main" val="3553783961"/>
                    </a:ext>
                  </a:extLst>
                </a:gridCol>
              </a:tblGrid>
              <a:tr h="185918">
                <a:tc>
                  <a:txBody>
                    <a:bodyPr/>
                    <a:lstStyle/>
                    <a:p>
                      <a:pPr algn="l"/>
                      <a:r>
                        <a:rPr lang="en-US" sz="1200" b="0">
                          <a:latin typeface="Century Gothic" panose="020B0502020202020204" pitchFamily="34" charset="0"/>
                        </a:rPr>
                        <a:t>Determination of Supplies</a:t>
                      </a:r>
                    </a:p>
                  </a:txBody>
                  <a:tcP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1A3292"/>
                    </a:solidFill>
                  </a:tcPr>
                </a:tc>
                <a:tc>
                  <a:txBody>
                    <a:bodyPr/>
                    <a:lstStyle/>
                    <a:p>
                      <a:pPr algn="ctr"/>
                      <a:r>
                        <a:rPr lang="en-US" sz="1200" b="0">
                          <a:latin typeface="Century Gothic" panose="020B0502020202020204" pitchFamily="34" charset="0"/>
                        </a:rPr>
                        <a:t>Status</a:t>
                      </a:r>
                    </a:p>
                  </a:txBody>
                  <a:tcP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1A3292"/>
                    </a:solidFill>
                  </a:tcPr>
                </a:tc>
                <a:extLst>
                  <a:ext uri="{0D108BD9-81ED-4DB2-BD59-A6C34878D82A}">
                    <a16:rowId xmlns:a16="http://schemas.microsoft.com/office/drawing/2014/main" val="3734657518"/>
                  </a:ext>
                </a:extLst>
              </a:tr>
              <a:tr h="4751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kern="1200">
                          <a:solidFill>
                            <a:schemeClr val="dk1"/>
                          </a:solidFill>
                          <a:effectLst/>
                          <a:latin typeface="Century Gothic" panose="020B0502020202020204" pitchFamily="34" charset="0"/>
                          <a:ea typeface="+mn-ea"/>
                          <a:cs typeface="+mn-cs"/>
                        </a:rPr>
                        <a:t>Envelope design</a:t>
                      </a:r>
                      <a:r>
                        <a:rPr lang="en-US" sz="1000" kern="1200">
                          <a:solidFill>
                            <a:schemeClr val="dk1"/>
                          </a:solidFill>
                          <a:effectLst/>
                          <a:latin typeface="Century Gothic" panose="020B0502020202020204" pitchFamily="34" charset="0"/>
                          <a:ea typeface="+mn-ea"/>
                          <a:cs typeface="+mn-cs"/>
                        </a:rPr>
                        <a:t> — Determine specifications by obtaining sample envelopes and print files of each correspondence type</a:t>
                      </a:r>
                    </a:p>
                  </a:txBody>
                  <a:tcPr>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On Schedule</a:t>
                      </a:r>
                    </a:p>
                  </a:txBody>
                  <a:tcPr anchor="ctr">
                    <a:lnL w="6350" cap="flat" cmpd="sng" algn="ctr">
                      <a:solidFill>
                        <a:srgbClr val="1A3292"/>
                      </a:solidFill>
                      <a:prstDash val="solid"/>
                      <a:round/>
                      <a:headEnd type="none" w="med" len="med"/>
                      <a:tailEnd type="none" w="med" len="med"/>
                    </a:lnL>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noFill/>
                  </a:tcPr>
                </a:tc>
                <a:extLst>
                  <a:ext uri="{0D108BD9-81ED-4DB2-BD59-A6C34878D82A}">
                    <a16:rowId xmlns:a16="http://schemas.microsoft.com/office/drawing/2014/main" val="1260183526"/>
                  </a:ext>
                </a:extLst>
              </a:tr>
              <a:tr h="2685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kern="1200">
                          <a:solidFill>
                            <a:schemeClr val="dk1"/>
                          </a:solidFill>
                          <a:effectLst/>
                          <a:latin typeface="Century Gothic" panose="020B0502020202020204" pitchFamily="34" charset="0"/>
                          <a:ea typeface="+mn-ea"/>
                          <a:cs typeface="+mn-cs"/>
                        </a:rPr>
                        <a:t>Fonts</a:t>
                      </a:r>
                      <a:r>
                        <a:rPr lang="en-US" sz="1000" kern="1200">
                          <a:solidFill>
                            <a:schemeClr val="dk1"/>
                          </a:solidFill>
                          <a:effectLst/>
                          <a:latin typeface="Century Gothic" panose="020B0502020202020204" pitchFamily="34" charset="0"/>
                          <a:ea typeface="+mn-ea"/>
                          <a:cs typeface="+mn-cs"/>
                        </a:rPr>
                        <a:t> — Gather information on any new fonts if applicable</a:t>
                      </a:r>
                    </a:p>
                  </a:txBody>
                  <a:tcPr>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On Schedule</a:t>
                      </a:r>
                    </a:p>
                  </a:txBody>
                  <a:tcPr anchor="ctr">
                    <a:lnL w="6350" cap="flat" cmpd="sng" algn="ctr">
                      <a:solidFill>
                        <a:srgbClr val="1A3292"/>
                      </a:solidFill>
                      <a:prstDash val="solid"/>
                      <a:round/>
                      <a:headEnd type="none" w="med" len="med"/>
                      <a:tailEnd type="none" w="med" len="med"/>
                    </a:lnL>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noFill/>
                  </a:tcPr>
                </a:tc>
                <a:extLst>
                  <a:ext uri="{0D108BD9-81ED-4DB2-BD59-A6C34878D82A}">
                    <a16:rowId xmlns:a16="http://schemas.microsoft.com/office/drawing/2014/main" val="569046889"/>
                  </a:ext>
                </a:extLst>
              </a:tr>
              <a:tr h="2685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kern="1200">
                          <a:solidFill>
                            <a:schemeClr val="dk1"/>
                          </a:solidFill>
                          <a:effectLst/>
                          <a:latin typeface="Century Gothic" panose="020B0502020202020204" pitchFamily="34" charset="0"/>
                          <a:ea typeface="+mn-ea"/>
                          <a:cs typeface="+mn-cs"/>
                        </a:rPr>
                        <a:t>Paper type</a:t>
                      </a:r>
                      <a:r>
                        <a:rPr lang="en-US" sz="1000" kern="1200">
                          <a:solidFill>
                            <a:schemeClr val="dk1"/>
                          </a:solidFill>
                          <a:effectLst/>
                          <a:latin typeface="Century Gothic" panose="020B0502020202020204" pitchFamily="34" charset="0"/>
                          <a:ea typeface="+mn-ea"/>
                          <a:cs typeface="+mn-cs"/>
                        </a:rPr>
                        <a:t> — Obtain information on paper type(s) in use </a:t>
                      </a:r>
                    </a:p>
                  </a:txBody>
                  <a:tcPr>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On Schedule</a:t>
                      </a:r>
                    </a:p>
                  </a:txBody>
                  <a:tcPr anchor="ctr">
                    <a:lnL w="6350" cap="flat" cmpd="sng" algn="ctr">
                      <a:solidFill>
                        <a:srgbClr val="1A3292"/>
                      </a:solidFill>
                      <a:prstDash val="solid"/>
                      <a:round/>
                      <a:headEnd type="none" w="med" len="med"/>
                      <a:tailEnd type="none" w="med" len="med"/>
                    </a:lnL>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noFill/>
                  </a:tcPr>
                </a:tc>
                <a:extLst>
                  <a:ext uri="{0D108BD9-81ED-4DB2-BD59-A6C34878D82A}">
                    <a16:rowId xmlns:a16="http://schemas.microsoft.com/office/drawing/2014/main" val="1832247993"/>
                  </a:ext>
                </a:extLst>
              </a:tr>
              <a:tr h="37183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kern="1200">
                          <a:solidFill>
                            <a:schemeClr val="dk1"/>
                          </a:solidFill>
                          <a:effectLst/>
                          <a:latin typeface="Century Gothic" panose="020B0502020202020204" pitchFamily="34" charset="0"/>
                          <a:ea typeface="+mn-ea"/>
                          <a:cs typeface="+mn-cs"/>
                        </a:rPr>
                        <a:t>Preprinted inserts</a:t>
                      </a:r>
                      <a:r>
                        <a:rPr lang="en-US" sz="1000" kern="1200">
                          <a:solidFill>
                            <a:schemeClr val="dk1"/>
                          </a:solidFill>
                          <a:effectLst/>
                          <a:latin typeface="Century Gothic" panose="020B0502020202020204" pitchFamily="34" charset="0"/>
                          <a:ea typeface="+mn-ea"/>
                          <a:cs typeface="+mn-cs"/>
                        </a:rPr>
                        <a:t> — Automate the process if possible, or obtain inventory</a:t>
                      </a:r>
                    </a:p>
                  </a:txBody>
                  <a:tcPr>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On Schedule</a:t>
                      </a:r>
                    </a:p>
                  </a:txBody>
                  <a:tcPr anchor="ctr">
                    <a:lnL w="6350" cap="flat" cmpd="sng" algn="ctr">
                      <a:solidFill>
                        <a:srgbClr val="1A3292"/>
                      </a:solidFill>
                      <a:prstDash val="solid"/>
                      <a:round/>
                      <a:headEnd type="none" w="med" len="med"/>
                      <a:tailEnd type="none" w="med" len="med"/>
                    </a:lnL>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noFill/>
                  </a:tcPr>
                </a:tc>
                <a:extLst>
                  <a:ext uri="{0D108BD9-81ED-4DB2-BD59-A6C34878D82A}">
                    <a16:rowId xmlns:a16="http://schemas.microsoft.com/office/drawing/2014/main" val="3194791503"/>
                  </a:ext>
                </a:extLst>
              </a:tr>
              <a:tr h="268548">
                <a:tc>
                  <a:txBody>
                    <a:bodyPr/>
                    <a:lstStyle/>
                    <a:p>
                      <a:r>
                        <a:rPr lang="en-US" sz="1000" b="1" kern="1200">
                          <a:solidFill>
                            <a:schemeClr val="dk1"/>
                          </a:solidFill>
                          <a:effectLst/>
                          <a:latin typeface="Century Gothic" panose="020B0502020202020204" pitchFamily="34" charset="0"/>
                          <a:ea typeface="+mn-ea"/>
                          <a:cs typeface="+mn-cs"/>
                        </a:rPr>
                        <a:t>Postage permits</a:t>
                      </a:r>
                      <a:r>
                        <a:rPr lang="en-US" sz="1000" kern="1200">
                          <a:solidFill>
                            <a:schemeClr val="dk1"/>
                          </a:solidFill>
                          <a:effectLst/>
                          <a:latin typeface="Century Gothic" panose="020B0502020202020204" pitchFamily="34" charset="0"/>
                          <a:ea typeface="+mn-ea"/>
                          <a:cs typeface="+mn-cs"/>
                        </a:rPr>
                        <a:t> — Validate permit indicia needed</a:t>
                      </a:r>
                      <a:endParaRPr lang="en-US" sz="1000">
                        <a:latin typeface="Century Gothic" panose="020B0502020202020204" pitchFamily="34" charset="0"/>
                      </a:endParaRPr>
                    </a:p>
                  </a:txBody>
                  <a:tcPr>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On Schedule</a:t>
                      </a:r>
                    </a:p>
                  </a:txBody>
                  <a:tcPr anchor="ctr">
                    <a:lnL w="6350" cap="flat" cmpd="sng" algn="ctr">
                      <a:solidFill>
                        <a:srgbClr val="1A3292"/>
                      </a:solidFill>
                      <a:prstDash val="solid"/>
                      <a:round/>
                      <a:headEnd type="none" w="med" len="med"/>
                      <a:tailEnd type="none" w="med" len="med"/>
                    </a:lnL>
                    <a:lnT w="6350" cap="flat" cmpd="sng" algn="ctr">
                      <a:solidFill>
                        <a:srgbClr val="1A3292"/>
                      </a:solidFill>
                      <a:prstDash val="solid"/>
                      <a:round/>
                      <a:headEnd type="none" w="med" len="med"/>
                      <a:tailEnd type="none" w="med" len="med"/>
                    </a:lnT>
                    <a:noFill/>
                  </a:tcPr>
                </a:tc>
                <a:extLst>
                  <a:ext uri="{0D108BD9-81ED-4DB2-BD59-A6C34878D82A}">
                    <a16:rowId xmlns:a16="http://schemas.microsoft.com/office/drawing/2014/main" val="2726605250"/>
                  </a:ext>
                </a:extLst>
              </a:tr>
            </a:tbl>
          </a:graphicData>
        </a:graphic>
      </p:graphicFrame>
      <p:sp>
        <p:nvSpPr>
          <p:cNvPr id="5" name="TextBox 4">
            <a:extLst>
              <a:ext uri="{FF2B5EF4-FFF2-40B4-BE49-F238E27FC236}">
                <a16:creationId xmlns:a16="http://schemas.microsoft.com/office/drawing/2014/main" id="{DB1CBFF4-22A0-4C52-A16D-395AF463AED1}"/>
              </a:ext>
            </a:extLst>
          </p:cNvPr>
          <p:cNvSpPr txBox="1"/>
          <p:nvPr/>
        </p:nvSpPr>
        <p:spPr>
          <a:xfrm>
            <a:off x="4691183" y="2151608"/>
            <a:ext cx="3439181" cy="1887761"/>
          </a:xfrm>
          <a:prstGeom prst="rect">
            <a:avLst/>
          </a:prstGeom>
          <a:noFill/>
          <a:ln>
            <a:solidFill>
              <a:srgbClr val="1A3292"/>
            </a:solidFill>
          </a:ln>
        </p:spPr>
        <p:txBody>
          <a:bodyPr wrap="square" rtlCol="0">
            <a:spAutoFit/>
          </a:bodyPr>
          <a:lstStyle/>
          <a:p>
            <a:pPr marL="0" marR="0">
              <a:lnSpc>
                <a:spcPct val="115000"/>
              </a:lnSpc>
              <a:spcBef>
                <a:spcPts val="300"/>
              </a:spcBef>
              <a:spcAft>
                <a:spcPts val="600"/>
              </a:spcAft>
            </a:pPr>
            <a:r>
              <a:rPr lang="en-US" sz="1200">
                <a:solidFill>
                  <a:srgbClr val="000000"/>
                </a:solidFill>
                <a:effectLst/>
                <a:latin typeface="Century Gothic" panose="020B0502020202020204" pitchFamily="34" charset="0"/>
                <a:ea typeface="PMingLiU" panose="02020500000000000000" pitchFamily="18" charset="-120"/>
                <a:cs typeface="Times New Roman" panose="02020603050405020304" pitchFamily="18" charset="0"/>
              </a:rPr>
              <a:t>Training readiness relates to providing training on the Central Print portal to counties in each implementation phase.  The portal is available for counties to obtain status on printing and postage balances.</a:t>
            </a:r>
          </a:p>
          <a:p>
            <a:pPr marL="0" marR="0">
              <a:lnSpc>
                <a:spcPct val="115000"/>
              </a:lnSpc>
              <a:spcBef>
                <a:spcPts val="300"/>
              </a:spcBef>
              <a:spcAft>
                <a:spcPts val="600"/>
              </a:spcAft>
            </a:pPr>
            <a:r>
              <a:rPr lang="en-US" sz="1200">
                <a:solidFill>
                  <a:srgbClr val="000000"/>
                </a:solidFill>
                <a:effectLst/>
                <a:latin typeface="Century Gothic" panose="020B0502020202020204" pitchFamily="34" charset="0"/>
                <a:ea typeface="PMingLiU" panose="02020500000000000000" pitchFamily="18" charset="-120"/>
                <a:cs typeface="Times New Roman" panose="02020603050405020304" pitchFamily="18" charset="0"/>
              </a:rPr>
              <a:t>This readiness activity includes developing the training course and delivering the training related to county portal usage.  </a:t>
            </a:r>
          </a:p>
        </p:txBody>
      </p:sp>
      <p:graphicFrame>
        <p:nvGraphicFramePr>
          <p:cNvPr id="30" name="Table 4">
            <a:extLst>
              <a:ext uri="{FF2B5EF4-FFF2-40B4-BE49-F238E27FC236}">
                <a16:creationId xmlns:a16="http://schemas.microsoft.com/office/drawing/2014/main" id="{2D9FFCB1-A941-439E-BC33-E4A454C8E463}"/>
              </a:ext>
            </a:extLst>
          </p:cNvPr>
          <p:cNvGraphicFramePr>
            <a:graphicFrameLocks noGrp="1"/>
          </p:cNvGraphicFramePr>
          <p:nvPr>
            <p:extLst>
              <p:ext uri="{D42A27DB-BD31-4B8C-83A1-F6EECF244321}">
                <p14:modId xmlns:p14="http://schemas.microsoft.com/office/powerpoint/2010/main" val="4282589714"/>
              </p:ext>
            </p:extLst>
          </p:nvPr>
        </p:nvGraphicFramePr>
        <p:xfrm>
          <a:off x="4691183" y="5009211"/>
          <a:ext cx="3439181" cy="822960"/>
        </p:xfrm>
        <a:graphic>
          <a:graphicData uri="http://schemas.openxmlformats.org/drawingml/2006/table">
            <a:tbl>
              <a:tblPr firstRow="1" bandRow="1">
                <a:tableStyleId>{5C22544A-7EE6-4342-B048-85BDC9FD1C3A}</a:tableStyleId>
              </a:tblPr>
              <a:tblGrid>
                <a:gridCol w="2434056">
                  <a:extLst>
                    <a:ext uri="{9D8B030D-6E8A-4147-A177-3AD203B41FA5}">
                      <a16:colId xmlns:a16="http://schemas.microsoft.com/office/drawing/2014/main" val="1251538017"/>
                    </a:ext>
                  </a:extLst>
                </a:gridCol>
                <a:gridCol w="1005125">
                  <a:extLst>
                    <a:ext uri="{9D8B030D-6E8A-4147-A177-3AD203B41FA5}">
                      <a16:colId xmlns:a16="http://schemas.microsoft.com/office/drawing/2014/main" val="3553783961"/>
                    </a:ext>
                  </a:extLst>
                </a:gridCol>
              </a:tblGrid>
              <a:tr h="185918">
                <a:tc>
                  <a:txBody>
                    <a:bodyPr/>
                    <a:lstStyle/>
                    <a:p>
                      <a:pPr algn="l"/>
                      <a:r>
                        <a:rPr lang="en-US" sz="1200" b="0">
                          <a:latin typeface="Century Gothic" panose="020B0502020202020204" pitchFamily="34" charset="0"/>
                        </a:rPr>
                        <a:t>Activity</a:t>
                      </a:r>
                    </a:p>
                  </a:txBody>
                  <a:tcP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1A3292"/>
                    </a:solidFill>
                  </a:tcPr>
                </a:tc>
                <a:tc>
                  <a:txBody>
                    <a:bodyPr/>
                    <a:lstStyle/>
                    <a:p>
                      <a:pPr algn="ctr"/>
                      <a:r>
                        <a:rPr lang="en-US" sz="1200" b="0">
                          <a:latin typeface="Century Gothic" panose="020B0502020202020204" pitchFamily="34" charset="0"/>
                        </a:rPr>
                        <a:t>Status</a:t>
                      </a:r>
                    </a:p>
                  </a:txBody>
                  <a:tcP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1A3292"/>
                    </a:solidFill>
                  </a:tcPr>
                </a:tc>
                <a:extLst>
                  <a:ext uri="{0D108BD9-81ED-4DB2-BD59-A6C34878D82A}">
                    <a16:rowId xmlns:a16="http://schemas.microsoft.com/office/drawing/2014/main" val="3734657518"/>
                  </a:ext>
                </a:extLst>
              </a:tr>
              <a:tr h="475124">
                <a:tc>
                  <a:txBody>
                    <a:bodyPr/>
                    <a:lstStyle/>
                    <a:p>
                      <a:pPr lvl="0"/>
                      <a:r>
                        <a:rPr lang="en-US" sz="1000" b="1" kern="1200">
                          <a:solidFill>
                            <a:schemeClr val="dk1"/>
                          </a:solidFill>
                          <a:effectLst/>
                          <a:latin typeface="Century Gothic" panose="020B0502020202020204" pitchFamily="34" charset="0"/>
                          <a:ea typeface="+mn-ea"/>
                          <a:cs typeface="+mn-cs"/>
                        </a:rPr>
                        <a:t>Training Course</a:t>
                      </a:r>
                      <a:r>
                        <a:rPr lang="en-US" sz="1000" kern="1200">
                          <a:solidFill>
                            <a:schemeClr val="dk1"/>
                          </a:solidFill>
                          <a:effectLst/>
                          <a:latin typeface="Century Gothic" panose="020B0502020202020204" pitchFamily="34" charset="0"/>
                          <a:ea typeface="+mn-ea"/>
                          <a:cs typeface="+mn-cs"/>
                        </a:rPr>
                        <a:t> — Develop training webinar course for county designated portal users</a:t>
                      </a:r>
                    </a:p>
                  </a:txBody>
                  <a:tcPr>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pPr algn="ctr"/>
                      <a:r>
                        <a:rPr lang="en-US" sz="1000" b="0">
                          <a:latin typeface="Century Gothic" panose="020B0502020202020204" pitchFamily="34" charset="0"/>
                        </a:rPr>
                        <a:t>On Schedule</a:t>
                      </a:r>
                    </a:p>
                  </a:txBody>
                  <a:tcPr anchor="ctr">
                    <a:lnL w="6350" cap="flat" cmpd="sng" algn="ctr">
                      <a:solidFill>
                        <a:srgbClr val="1A3292"/>
                      </a:solidFill>
                      <a:prstDash val="solid"/>
                      <a:round/>
                      <a:headEnd type="none" w="med" len="med"/>
                      <a:tailEnd type="none" w="med" len="med"/>
                    </a:lnL>
                    <a:lnT w="6350" cap="flat" cmpd="sng" algn="ctr">
                      <a:solidFill>
                        <a:srgbClr val="1A3292"/>
                      </a:solidFill>
                      <a:prstDash val="solid"/>
                      <a:round/>
                      <a:headEnd type="none" w="med" len="med"/>
                      <a:tailEnd type="none" w="med" len="med"/>
                    </a:lnT>
                    <a:lnB w="6350" cap="flat" cmpd="sng" algn="ctr">
                      <a:noFill/>
                      <a:prstDash val="solid"/>
                      <a:round/>
                      <a:headEnd type="none" w="med" len="med"/>
                      <a:tailEnd type="none" w="med" len="med"/>
                    </a:lnB>
                    <a:noFill/>
                  </a:tcPr>
                </a:tc>
                <a:extLst>
                  <a:ext uri="{0D108BD9-81ED-4DB2-BD59-A6C34878D82A}">
                    <a16:rowId xmlns:a16="http://schemas.microsoft.com/office/drawing/2014/main" val="1260183526"/>
                  </a:ext>
                </a:extLst>
              </a:tr>
            </a:tbl>
          </a:graphicData>
        </a:graphic>
      </p:graphicFrame>
      <p:sp>
        <p:nvSpPr>
          <p:cNvPr id="6" name="TextBox 5">
            <a:extLst>
              <a:ext uri="{FF2B5EF4-FFF2-40B4-BE49-F238E27FC236}">
                <a16:creationId xmlns:a16="http://schemas.microsoft.com/office/drawing/2014/main" id="{0B06EFB0-9C2F-4C19-AD95-3EE7ABF4BB07}"/>
              </a:ext>
            </a:extLst>
          </p:cNvPr>
          <p:cNvSpPr txBox="1"/>
          <p:nvPr/>
        </p:nvSpPr>
        <p:spPr>
          <a:xfrm>
            <a:off x="8568438" y="2449158"/>
            <a:ext cx="3200399" cy="646331"/>
          </a:xfrm>
          <a:prstGeom prst="rect">
            <a:avLst/>
          </a:prstGeom>
          <a:noFill/>
          <a:ln>
            <a:solidFill>
              <a:srgbClr val="1A3292"/>
            </a:solidFill>
          </a:ln>
        </p:spPr>
        <p:txBody>
          <a:bodyPr wrap="square" rtlCol="0">
            <a:spAutoFit/>
          </a:bodyPr>
          <a:lstStyle/>
          <a:p>
            <a:r>
              <a:rPr lang="en-US" sz="1200">
                <a:solidFill>
                  <a:srgbClr val="000000"/>
                </a:solidFill>
                <a:effectLst/>
                <a:latin typeface="Century Gothic" panose="020B0502020202020204" pitchFamily="34" charset="0"/>
                <a:ea typeface="PMingLiU" panose="02020500000000000000" pitchFamily="18" charset="-120"/>
                <a:cs typeface="Times New Roman" panose="02020603050405020304" pitchFamily="18" charset="0"/>
              </a:rPr>
              <a:t>This readiness activity results in creation of the CalSAWS printing solution’s operational processes. </a:t>
            </a:r>
          </a:p>
        </p:txBody>
      </p:sp>
      <p:graphicFrame>
        <p:nvGraphicFramePr>
          <p:cNvPr id="34" name="Table 4">
            <a:extLst>
              <a:ext uri="{FF2B5EF4-FFF2-40B4-BE49-F238E27FC236}">
                <a16:creationId xmlns:a16="http://schemas.microsoft.com/office/drawing/2014/main" id="{DCED30CF-D677-4BE6-81A6-522E534E2336}"/>
              </a:ext>
            </a:extLst>
          </p:cNvPr>
          <p:cNvGraphicFramePr>
            <a:graphicFrameLocks noGrp="1"/>
          </p:cNvGraphicFramePr>
          <p:nvPr>
            <p:extLst>
              <p:ext uri="{D42A27DB-BD31-4B8C-83A1-F6EECF244321}">
                <p14:modId xmlns:p14="http://schemas.microsoft.com/office/powerpoint/2010/main" val="1646552501"/>
              </p:ext>
            </p:extLst>
          </p:nvPr>
        </p:nvGraphicFramePr>
        <p:xfrm>
          <a:off x="8568438" y="3995527"/>
          <a:ext cx="3439181" cy="1755284"/>
        </p:xfrm>
        <a:graphic>
          <a:graphicData uri="http://schemas.openxmlformats.org/drawingml/2006/table">
            <a:tbl>
              <a:tblPr firstRow="1" bandRow="1">
                <a:tableStyleId>{5C22544A-7EE6-4342-B048-85BDC9FD1C3A}</a:tableStyleId>
              </a:tblPr>
              <a:tblGrid>
                <a:gridCol w="2434056">
                  <a:extLst>
                    <a:ext uri="{9D8B030D-6E8A-4147-A177-3AD203B41FA5}">
                      <a16:colId xmlns:a16="http://schemas.microsoft.com/office/drawing/2014/main" val="1251538017"/>
                    </a:ext>
                  </a:extLst>
                </a:gridCol>
                <a:gridCol w="1005125">
                  <a:extLst>
                    <a:ext uri="{9D8B030D-6E8A-4147-A177-3AD203B41FA5}">
                      <a16:colId xmlns:a16="http://schemas.microsoft.com/office/drawing/2014/main" val="3553783961"/>
                    </a:ext>
                  </a:extLst>
                </a:gridCol>
              </a:tblGrid>
              <a:tr h="185918">
                <a:tc>
                  <a:txBody>
                    <a:bodyPr/>
                    <a:lstStyle/>
                    <a:p>
                      <a:pPr algn="l"/>
                      <a:r>
                        <a:rPr lang="en-US" sz="1200" b="0">
                          <a:latin typeface="Century Gothic" panose="020B0502020202020204" pitchFamily="34" charset="0"/>
                        </a:rPr>
                        <a:t>Activity</a:t>
                      </a:r>
                    </a:p>
                  </a:txBody>
                  <a:tcP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1A3292"/>
                    </a:solidFill>
                  </a:tcPr>
                </a:tc>
                <a:tc>
                  <a:txBody>
                    <a:bodyPr/>
                    <a:lstStyle/>
                    <a:p>
                      <a:pPr algn="ctr"/>
                      <a:r>
                        <a:rPr lang="en-US" sz="1200" b="0">
                          <a:latin typeface="Century Gothic" panose="020B0502020202020204" pitchFamily="34" charset="0"/>
                        </a:rPr>
                        <a:t>Status</a:t>
                      </a:r>
                    </a:p>
                  </a:txBody>
                  <a:tcPr>
                    <a:lnL w="6350" cap="flat" cmpd="sng" algn="ctr">
                      <a:solidFill>
                        <a:srgbClr val="1A3292"/>
                      </a:solidFill>
                      <a:prstDash val="solid"/>
                      <a:round/>
                      <a:headEnd type="none" w="med" len="med"/>
                      <a:tailEnd type="none" w="med" len="med"/>
                    </a:lnL>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solidFill>
                      <a:srgbClr val="1A3292"/>
                    </a:solidFill>
                  </a:tcPr>
                </a:tc>
                <a:extLst>
                  <a:ext uri="{0D108BD9-81ED-4DB2-BD59-A6C34878D82A}">
                    <a16:rowId xmlns:a16="http://schemas.microsoft.com/office/drawing/2014/main" val="3734657518"/>
                  </a:ext>
                </a:extLst>
              </a:tr>
              <a:tr h="475124">
                <a:tc>
                  <a:txBody>
                    <a:bodyPr/>
                    <a:lstStyle/>
                    <a:p>
                      <a:pPr lvl="0"/>
                      <a:r>
                        <a:rPr lang="en-US" sz="1000" b="1" kern="1200">
                          <a:solidFill>
                            <a:schemeClr val="dk1"/>
                          </a:solidFill>
                          <a:effectLst/>
                          <a:latin typeface="Century Gothic" panose="020B0502020202020204" pitchFamily="34" charset="0"/>
                          <a:ea typeface="+mn-ea"/>
                          <a:cs typeface="+mn-cs"/>
                        </a:rPr>
                        <a:t>Knowledge Transfer for Los Angeles County Print</a:t>
                      </a:r>
                      <a:endParaRPr lang="en-US" sz="1000" kern="1200">
                        <a:solidFill>
                          <a:schemeClr val="dk1"/>
                        </a:solidFill>
                        <a:effectLst/>
                        <a:latin typeface="Century Gothic" panose="020B0502020202020204" pitchFamily="34" charset="0"/>
                        <a:ea typeface="+mn-ea"/>
                        <a:cs typeface="+mn-cs"/>
                      </a:endParaRPr>
                    </a:p>
                  </a:txBody>
                  <a:tcPr>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On Schedule</a:t>
                      </a:r>
                    </a:p>
                  </a:txBody>
                  <a:tcPr anchor="ctr">
                    <a:lnL w="6350" cap="flat" cmpd="sng" algn="ctr">
                      <a:solidFill>
                        <a:srgbClr val="1A3292"/>
                      </a:solidFill>
                      <a:prstDash val="solid"/>
                      <a:round/>
                      <a:headEnd type="none" w="med" len="med"/>
                      <a:tailEnd type="none" w="med" len="med"/>
                    </a:lnL>
                    <a:lnT w="6350" cap="flat" cmpd="sng" algn="ctr">
                      <a:solidFill>
                        <a:srgbClr val="1A3292"/>
                      </a:solidFill>
                      <a:prstDash val="solid"/>
                      <a:round/>
                      <a:headEnd type="none" w="med" len="med"/>
                      <a:tailEnd type="none" w="med" len="med"/>
                    </a:lnT>
                    <a:lnB w="6350" cap="flat" cmpd="sng" algn="ctr">
                      <a:solidFill>
                        <a:srgbClr val="1A3292"/>
                      </a:solidFill>
                      <a:prstDash val="solid"/>
                      <a:round/>
                      <a:headEnd type="none" w="med" len="med"/>
                      <a:tailEnd type="none" w="med" len="med"/>
                    </a:lnB>
                    <a:noFill/>
                  </a:tcPr>
                </a:tc>
                <a:extLst>
                  <a:ext uri="{0D108BD9-81ED-4DB2-BD59-A6C34878D82A}">
                    <a16:rowId xmlns:a16="http://schemas.microsoft.com/office/drawing/2014/main" val="1260183526"/>
                  </a:ext>
                </a:extLst>
              </a:tr>
              <a:tr h="4751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kern="1200">
                          <a:solidFill>
                            <a:schemeClr val="dk1"/>
                          </a:solidFill>
                          <a:effectLst/>
                          <a:latin typeface="Century Gothic" panose="020B0502020202020204" pitchFamily="34" charset="0"/>
                          <a:ea typeface="+mn-ea"/>
                          <a:cs typeface="+mn-cs"/>
                        </a:rPr>
                        <a:t>Operations Procedures</a:t>
                      </a:r>
                      <a:r>
                        <a:rPr lang="en-US" sz="1000" kern="1200">
                          <a:solidFill>
                            <a:schemeClr val="dk1"/>
                          </a:solidFill>
                          <a:effectLst/>
                          <a:latin typeface="Century Gothic" panose="020B0502020202020204" pitchFamily="34" charset="0"/>
                          <a:ea typeface="+mn-ea"/>
                          <a:cs typeface="+mn-cs"/>
                        </a:rPr>
                        <a:t> — This activity results in creation and documentation of Print Center procedures including File Receipt, Print, Insertion, USPS delivery, and more.</a:t>
                      </a:r>
                    </a:p>
                  </a:txBody>
                  <a:tcPr>
                    <a:lnR w="6350" cap="flat" cmpd="sng" algn="ctr">
                      <a:solidFill>
                        <a:srgbClr val="1A3292"/>
                      </a:solidFill>
                      <a:prstDash val="solid"/>
                      <a:round/>
                      <a:headEnd type="none" w="med" len="med"/>
                      <a:tailEnd type="none" w="med" len="med"/>
                    </a:lnR>
                    <a:lnT w="6350" cap="flat" cmpd="sng" algn="ctr">
                      <a:solidFill>
                        <a:srgbClr val="1A3292"/>
                      </a:solid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On Schedule</a:t>
                      </a:r>
                    </a:p>
                  </a:txBody>
                  <a:tcPr anchor="ctr">
                    <a:lnL w="6350" cap="flat" cmpd="sng" algn="ctr">
                      <a:solidFill>
                        <a:srgbClr val="1A3292"/>
                      </a:solidFill>
                      <a:prstDash val="solid"/>
                      <a:round/>
                      <a:headEnd type="none" w="med" len="med"/>
                      <a:tailEnd type="none" w="med" len="med"/>
                    </a:lnL>
                    <a:lnT w="6350" cap="flat" cmpd="sng" algn="ctr">
                      <a:solidFill>
                        <a:srgbClr val="1A3292"/>
                      </a:solidFill>
                      <a:prstDash val="solid"/>
                      <a:round/>
                      <a:headEnd type="none" w="med" len="med"/>
                      <a:tailEnd type="none" w="med" len="med"/>
                    </a:lnT>
                    <a:lnB w="6350" cap="flat" cmpd="sng" algn="ctr">
                      <a:noFill/>
                      <a:prstDash val="solid"/>
                      <a:round/>
                      <a:headEnd type="none" w="med" len="med"/>
                      <a:tailEnd type="none" w="med" len="med"/>
                    </a:lnB>
                    <a:noFill/>
                  </a:tcPr>
                </a:tc>
                <a:extLst>
                  <a:ext uri="{0D108BD9-81ED-4DB2-BD59-A6C34878D82A}">
                    <a16:rowId xmlns:a16="http://schemas.microsoft.com/office/drawing/2014/main" val="3522211476"/>
                  </a:ext>
                </a:extLst>
              </a:tr>
            </a:tbl>
          </a:graphicData>
        </a:graphic>
      </p:graphicFrame>
    </p:spTree>
    <p:extLst>
      <p:ext uri="{BB962C8B-B14F-4D97-AF65-F5344CB8AC3E}">
        <p14:creationId xmlns:p14="http://schemas.microsoft.com/office/powerpoint/2010/main" val="10028572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41606FA1A81C241ACDC7160B7DE718D" ma:contentTypeVersion="9" ma:contentTypeDescription="Create a new document." ma:contentTypeScope="" ma:versionID="36a514cf3482ed7915b8155444d5b8db">
  <xsd:schema xmlns:xsd="http://www.w3.org/2001/XMLSchema" xmlns:xs="http://www.w3.org/2001/XMLSchema" xmlns:p="http://schemas.microsoft.com/office/2006/metadata/properties" xmlns:ns2="a40da691-0b7d-453e-bb73-eaab3164341a" targetNamespace="http://schemas.microsoft.com/office/2006/metadata/properties" ma:root="true" ma:fieldsID="c366268ab684b2522e57167e3e953aef" ns2:_="">
    <xsd:import namespace="a40da691-0b7d-453e-bb73-eaab3164341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0da691-0b7d-453e-bb73-eaab3164341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8CF6843-2D23-45BB-A2AF-95B151D8F7AC}">
  <ds:schemaRefs>
    <ds:schemaRef ds:uri="a40da691-0b7d-453e-bb73-eaab3164341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4A525DBC-5B19-48A7-9309-CFC850642FEA}">
  <ds:schemaRefs>
    <ds:schemaRef ds:uri="http://schemas.microsoft.com/sharepoint/v3/contenttype/forms"/>
  </ds:schemaRefs>
</ds:datastoreItem>
</file>

<file path=customXml/itemProps3.xml><?xml version="1.0" encoding="utf-8"?>
<ds:datastoreItem xmlns:ds="http://schemas.openxmlformats.org/officeDocument/2006/customXml" ds:itemID="{BB01CFA2-D02E-4624-88EA-E8D360610DAB}">
  <ds:schemaRefs>
    <ds:schemaRef ds:uri="a40da691-0b7d-453e-bb73-eaab3164341a"/>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2516</Words>
  <Application>Microsoft Office PowerPoint</Application>
  <PresentationFormat>Widescreen</PresentationFormat>
  <Paragraphs>687</Paragraphs>
  <Slides>9</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Century Gothic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Wendy Battermann</dc:creator>
  <cp:lastModifiedBy>Bonnie Sleeper</cp:lastModifiedBy>
  <cp:revision>2</cp:revision>
  <dcterms:created xsi:type="dcterms:W3CDTF">2021-03-08T20:47:26Z</dcterms:created>
  <dcterms:modified xsi:type="dcterms:W3CDTF">2021-06-22T15:25:31Z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0x010100041606FA1A81C241ACDC7160B7DE718D</vt:lpwstr>
  </property>
  <property fmtid="{D5CDD505-2E9C-101B-9397-08002B2CF9AE}" pid="3" name="MSIP_Label_ea60d57e-af5b-4752-ac57-3e4f28ca11dc_SiteId">
    <vt:lpwstr>36da45f1-dd2c-4d1f-af13-5abe46b99921</vt:lpwstr>
  </property>
  <property fmtid="{D5CDD505-2E9C-101B-9397-08002B2CF9AE}" pid="4" name="MSIP_Label_ea60d57e-af5b-4752-ac57-3e4f28ca11dc_Method">
    <vt:lpwstr>Standard</vt:lpwstr>
  </property>
  <property fmtid="{D5CDD505-2E9C-101B-9397-08002B2CF9AE}" pid="5" name="MSIP_Label_ea60d57e-af5b-4752-ac57-3e4f28ca11dc_Enabled">
    <vt:lpwstr>true</vt:lpwstr>
  </property>
  <property fmtid="{D5CDD505-2E9C-101B-9397-08002B2CF9AE}" pid="6" name="MSIP_Label_ea60d57e-af5b-4752-ac57-3e4f28ca11dc_Name">
    <vt:lpwstr>ea60d57e-af5b-4752-ac57-3e4f28ca11dc</vt:lpwstr>
  </property>
  <property fmtid="{D5CDD505-2E9C-101B-9397-08002B2CF9AE}" pid="7" name="MSIP_Label_ea60d57e-af5b-4752-ac57-3e4f28ca11dc_SetDate">
    <vt:lpwstr>2021-06-08T15:54:20Z</vt:lpwstr>
  </property>
  <property fmtid="{D5CDD505-2E9C-101B-9397-08002B2CF9AE}" pid="8" name="MSIP_Label_ea60d57e-af5b-4752-ac57-3e4f28ca11dc_ContentBits">
    <vt:lpwstr>0</vt:lpwstr>
  </property>
  <property fmtid="{D5CDD505-2E9C-101B-9397-08002B2CF9AE}" pid="9" name="MSIP_Label_ea60d57e-af5b-4752-ac57-3e4f28ca11dc_ActionId">
    <vt:lpwstr>a5b27d59-bd8b-4a25-80d6-4a3bd5e90642</vt:lpwstr>
  </property>
</Properties>
</file>