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398" r:id="rId5"/>
    <p:sldId id="648" r:id="rId6"/>
    <p:sldId id="336" r:id="rId7"/>
    <p:sldId id="644" r:id="rId8"/>
    <p:sldId id="651" r:id="rId9"/>
    <p:sldId id="649" r:id="rId10"/>
    <p:sldId id="653" r:id="rId11"/>
    <p:sldId id="645" r:id="rId12"/>
    <p:sldId id="660" r:id="rId13"/>
    <p:sldId id="656" r:id="rId14"/>
    <p:sldId id="662" r:id="rId15"/>
    <p:sldId id="646" r:id="rId16"/>
    <p:sldId id="25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4E8FA7-964B-40F5-8326-C9A61F61D726}" vWet="2" dt="2022-08-16T19:27:24.548"/>
    <p1510:client id="{20CC4DE7-260A-8AF5-DA8D-4A2BF6B6DE66}" v="91" dt="2022-08-22T20:37:17.573"/>
    <p1510:client id="{26DFA443-8244-0693-4C28-7B57F4B8715B}" v="2380" dt="2022-08-16T19:21:43.033"/>
    <p1510:client id="{30FD7DE6-B3CF-0336-892D-7F23DC386E83}" v="973" dt="2022-08-17T22:37:09.323"/>
    <p1510:client id="{42E2EBCF-8EB2-381E-68A2-4C5FA7B27A8E}" v="9" dt="2022-08-16T19:25:17.819"/>
    <p1510:client id="{70F37D4E-17F7-0DF1-8CFE-353CE21361A8}" v="13" dt="2022-08-16T19:33:10.918"/>
    <p1510:client id="{F01BD177-7EDD-DFE6-8A2B-6B39367E5D69}" v="1065" dt="2022-08-16T15:54:43.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6" d="100"/>
          <a:sy n="36" d="100"/>
        </p:scale>
        <p:origin x="10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B5A68E-9F92-4A44-B292-0DFCA1767140}" type="datetimeFigureOut">
              <a:rPr lang="en-US" smtClean="0"/>
              <a:t>10/13/2022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ED47F6-C8BC-468D-BA68-6F0113AF58E9}" type="slidenum">
              <a:rPr lang="en-US" smtClean="0"/>
              <a:t>‹#›</a:t>
            </a:fld>
            <a:endParaRPr lang="en-US"/>
          </a:p>
        </p:txBody>
      </p:sp>
    </p:spTree>
    <p:extLst>
      <p:ext uri="{BB962C8B-B14F-4D97-AF65-F5344CB8AC3E}">
        <p14:creationId xmlns:p14="http://schemas.microsoft.com/office/powerpoint/2010/main" val="1704234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Tags: approach, current state, future state, recommendation</a:t>
            </a:r>
          </a:p>
        </p:txBody>
      </p:sp>
      <p:sp>
        <p:nvSpPr>
          <p:cNvPr id="4" name="Slide Number Placeholder 3"/>
          <p:cNvSpPr>
            <a:spLocks noGrp="1"/>
          </p:cNvSpPr>
          <p:nvPr>
            <p:ph type="sldNum" sz="quarter" idx="10"/>
          </p:nvPr>
        </p:nvSpPr>
        <p:spPr/>
        <p:txBody>
          <a:bodyPr/>
          <a:lstStyle/>
          <a:p>
            <a:fld id="{D759AF6D-BA0E-4594-94DB-478664329D2A}" type="slidenum">
              <a:rPr lang="en-US" smtClean="0"/>
              <a:t>3</a:t>
            </a:fld>
            <a:endParaRPr lang="en-US"/>
          </a:p>
        </p:txBody>
      </p:sp>
    </p:spTree>
    <p:extLst>
      <p:ext uri="{BB962C8B-B14F-4D97-AF65-F5344CB8AC3E}">
        <p14:creationId xmlns:p14="http://schemas.microsoft.com/office/powerpoint/2010/main" val="306486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B3D1-0B49-4967-840E-F484863F99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0D5314-5841-4A0A-AADC-E5C9CF589D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AB6049-B306-43FD-AD76-327DAAF48C04}"/>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5" name="Footer Placeholder 4">
            <a:extLst>
              <a:ext uri="{FF2B5EF4-FFF2-40B4-BE49-F238E27FC236}">
                <a16:creationId xmlns:a16="http://schemas.microsoft.com/office/drawing/2014/main" id="{245F184E-A0E2-4985-A1FB-0941807847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DDB2F-3539-45C7-A9CC-208E677EF336}"/>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2870844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27233-B0C6-43F0-82A0-8255E98FDB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71677C-D4D5-45A3-BFC8-DB091492BD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3E372-8878-4794-85FF-97BBE5E2E364}"/>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5" name="Footer Placeholder 4">
            <a:extLst>
              <a:ext uri="{FF2B5EF4-FFF2-40B4-BE49-F238E27FC236}">
                <a16:creationId xmlns:a16="http://schemas.microsoft.com/office/drawing/2014/main" id="{41043FC9-0768-46B9-8928-830BC22C6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97F819-2D20-472B-9ED0-549A0C0577AD}"/>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69655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0BAF10-8746-4026-8604-7288B52DD2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AAB579-AE2D-4E35-A6E0-B7183F65EB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C946A-54F8-4038-9DA5-8BB528CFE545}"/>
              </a:ext>
            </a:extLst>
          </p:cNvPr>
          <p:cNvSpPr>
            <a:spLocks noGrp="1"/>
          </p:cNvSpPr>
          <p:nvPr>
            <p:ph type="dt" sz="half" idx="10"/>
          </p:nvPr>
        </p:nvSpPr>
        <p:spPr/>
        <p:txBody>
          <a:bodyPr/>
          <a:lstStyle>
            <a:lvl1pPr>
              <a:defRPr/>
            </a:lvl1pPr>
          </a:lstStyle>
          <a:p>
            <a:r>
              <a:rPr lang="en-US"/>
              <a:t>CalSAWS | Security Configuration</a:t>
            </a:r>
          </a:p>
        </p:txBody>
      </p:sp>
      <p:sp>
        <p:nvSpPr>
          <p:cNvPr id="5" name="Footer Placeholder 4">
            <a:extLst>
              <a:ext uri="{FF2B5EF4-FFF2-40B4-BE49-F238E27FC236}">
                <a16:creationId xmlns:a16="http://schemas.microsoft.com/office/drawing/2014/main" id="{DA47C700-2024-4B48-BC72-00728E6E0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F24C34-5DAB-408C-893C-D43D71033791}"/>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535101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07253"/>
            <a:ext cx="10972800" cy="5344539"/>
          </a:xfrm>
        </p:spPr>
        <p:txBody>
          <a:bodyPr/>
          <a:lstStyle>
            <a:lvl1pPr marL="741363" indent="-741363">
              <a:buClr>
                <a:srgbClr val="88AF4B"/>
              </a:buClr>
              <a:buFont typeface="+mj-ea"/>
              <a:buAutoNum type="circleNumDbPlain"/>
              <a:defRPr/>
            </a:lvl1pPr>
            <a:lvl2pPr marL="1431925" indent="-576263">
              <a:buClr>
                <a:srgbClr val="88AF4B"/>
              </a:buClr>
              <a:buFont typeface="+mj-lt"/>
              <a:buAutoNum type="alphaUcPeriod"/>
              <a:defRPr/>
            </a:lvl2pPr>
            <a:lvl3pPr marL="1995488" indent="-504825">
              <a:buClr>
                <a:srgbClr val="88AF4B"/>
              </a:buClr>
              <a:buFont typeface="+mj-lt"/>
              <a:buAutoNum type="romanUcPeriod"/>
              <a:defRPr/>
            </a:lvl3pPr>
            <a:lvl4pPr marL="2568575" indent="-508000" defTabSz="396875">
              <a:buClr>
                <a:srgbClr val="88AF4B"/>
              </a:buClr>
              <a:buFont typeface="+mj-lt"/>
              <a:buAutoNum type="alphaLcParenR"/>
              <a:defRPr/>
            </a:lvl4pPr>
            <a:lvl5pPr marL="3079750" indent="-514350">
              <a:buClr>
                <a:srgbClr val="88AF4B"/>
              </a:buClr>
              <a:buFont typeface="+mj-lt"/>
              <a:buAutoNum type="romanL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p:cNvSpPr txBox="1"/>
          <p:nvPr userDrawn="1"/>
        </p:nvSpPr>
        <p:spPr>
          <a:xfrm>
            <a:off x="609601" y="220284"/>
            <a:ext cx="1636987" cy="523220"/>
          </a:xfrm>
          <a:prstGeom prst="rect">
            <a:avLst/>
          </a:prstGeom>
          <a:noFill/>
        </p:spPr>
        <p:txBody>
          <a:bodyPr wrap="none" rtlCol="0">
            <a:spAutoFit/>
          </a:bodyPr>
          <a:lstStyle/>
          <a:p>
            <a:r>
              <a:rPr lang="en-US" sz="2800">
                <a:solidFill>
                  <a:srgbClr val="204792"/>
                </a:solidFill>
                <a:latin typeface="Century Gothic"/>
                <a:cs typeface="Century Gothic"/>
              </a:rPr>
              <a:t>Agenda</a:t>
            </a:r>
          </a:p>
        </p:txBody>
      </p:sp>
      <p:cxnSp>
        <p:nvCxnSpPr>
          <p:cNvPr id="8" name="Straight Connector 7"/>
          <p:cNvCxnSpPr>
            <a:cxnSpLocks/>
          </p:cNvCxnSpPr>
          <p:nvPr userDrawn="1"/>
        </p:nvCxnSpPr>
        <p:spPr>
          <a:xfrm>
            <a:off x="1437261" y="898406"/>
            <a:ext cx="0" cy="5353385"/>
          </a:xfrm>
          <a:prstGeom prst="line">
            <a:avLst/>
          </a:prstGeom>
          <a:ln w="63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4949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579471" y="5405372"/>
            <a:ext cx="3187956" cy="361627"/>
          </a:xfrm>
          <a:prstGeom prst="rect">
            <a:avLst/>
          </a:prstGeom>
        </p:spPr>
        <p:txBody>
          <a:bodyPr anchor="t">
            <a:normAutofit/>
          </a:bodyPr>
          <a:lstStyle>
            <a:lvl1pPr algn="r">
              <a:defRPr sz="1400" b="0" cap="none" baseline="0">
                <a:solidFill>
                  <a:srgbClr val="204792"/>
                </a:solidFill>
              </a:defRPr>
            </a:lvl1pPr>
          </a:lstStyle>
          <a:p>
            <a:r>
              <a:rPr lang="en-US"/>
              <a:t>Click [Month DD, YYYY]</a:t>
            </a:r>
          </a:p>
        </p:txBody>
      </p:sp>
      <p:cxnSp>
        <p:nvCxnSpPr>
          <p:cNvPr id="9" name="Straight Connector 8"/>
          <p:cNvCxnSpPr>
            <a:cxnSpLocks/>
          </p:cNvCxnSpPr>
          <p:nvPr userDrawn="1"/>
        </p:nvCxnSpPr>
        <p:spPr>
          <a:xfrm>
            <a:off x="3024338" y="5766998"/>
            <a:ext cx="8743089" cy="52248"/>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2033578" y="2887446"/>
            <a:ext cx="0" cy="1872597"/>
          </a:xfrm>
          <a:prstGeom prst="line">
            <a:avLst/>
          </a:prstGeom>
          <a:ln w="3175"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2035645" y="357805"/>
            <a:ext cx="2067" cy="1593324"/>
          </a:xfrm>
          <a:prstGeom prst="line">
            <a:avLst/>
          </a:prstGeom>
          <a:ln w="3175"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3" name="Oval 12"/>
          <p:cNvSpPr/>
          <p:nvPr userDrawn="1"/>
        </p:nvSpPr>
        <p:spPr>
          <a:xfrm>
            <a:off x="1470871" y="5180573"/>
            <a:ext cx="1125415" cy="1097280"/>
          </a:xfrm>
          <a:prstGeom prst="ellipse">
            <a:avLst/>
          </a:prstGeom>
          <a:solidFill>
            <a:srgbClr val="88AF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Text Placeholder 17"/>
          <p:cNvSpPr>
            <a:spLocks noGrp="1"/>
          </p:cNvSpPr>
          <p:nvPr>
            <p:ph type="body" sz="quarter" idx="12" hasCustomPrompt="1"/>
          </p:nvPr>
        </p:nvSpPr>
        <p:spPr>
          <a:xfrm>
            <a:off x="2195187" y="2158592"/>
            <a:ext cx="8811684" cy="460375"/>
          </a:xfrm>
        </p:spPr>
        <p:txBody>
          <a:bodyPr anchor="ctr">
            <a:normAutofit/>
          </a:bodyPr>
          <a:lstStyle>
            <a:lvl1pPr marL="0" indent="0">
              <a:buNone/>
              <a:defRPr sz="2000">
                <a:solidFill>
                  <a:srgbClr val="204792"/>
                </a:solidFill>
              </a:defRPr>
            </a:lvl1pPr>
          </a:lstStyle>
          <a:p>
            <a:pPr lvl="0"/>
            <a:r>
              <a:rPr lang="en-US"/>
              <a:t>Click to edit meeting title</a:t>
            </a:r>
          </a:p>
        </p:txBody>
      </p:sp>
      <p:sp>
        <p:nvSpPr>
          <p:cNvPr id="15" name="TextBox 14"/>
          <p:cNvSpPr txBox="1"/>
          <p:nvPr userDrawn="1"/>
        </p:nvSpPr>
        <p:spPr>
          <a:xfrm>
            <a:off x="400430" y="2141361"/>
            <a:ext cx="2083410" cy="461665"/>
          </a:xfrm>
          <a:prstGeom prst="rect">
            <a:avLst/>
          </a:prstGeom>
          <a:noFill/>
        </p:spPr>
        <p:txBody>
          <a:bodyPr wrap="none" rtlCol="0">
            <a:spAutoFit/>
          </a:bodyPr>
          <a:lstStyle/>
          <a:p>
            <a:r>
              <a:rPr lang="en-US" sz="2400">
                <a:solidFill>
                  <a:srgbClr val="204792"/>
                </a:solidFill>
                <a:latin typeface="Century Gothic"/>
                <a:cs typeface="Century Gothic"/>
              </a:rPr>
              <a:t>Cal</a:t>
            </a:r>
            <a:r>
              <a:rPr lang="en-US" sz="2400" b="1">
                <a:solidFill>
                  <a:srgbClr val="204792"/>
                </a:solidFill>
                <a:latin typeface="Century Gothic"/>
                <a:cs typeface="Century Gothic"/>
              </a:rPr>
              <a:t>SAWS</a:t>
            </a:r>
            <a:r>
              <a:rPr lang="en-US" sz="2400">
                <a:solidFill>
                  <a:srgbClr val="204792"/>
                </a:solidFill>
                <a:latin typeface="Century Gothic"/>
                <a:cs typeface="Century Gothic"/>
              </a:rPr>
              <a:t> | 	</a:t>
            </a:r>
          </a:p>
        </p:txBody>
      </p:sp>
      <p:sp>
        <p:nvSpPr>
          <p:cNvPr id="4" name="Rectangle 3"/>
          <p:cNvSpPr/>
          <p:nvPr userDrawn="1"/>
        </p:nvSpPr>
        <p:spPr>
          <a:xfrm>
            <a:off x="0" y="6472550"/>
            <a:ext cx="12192000" cy="42453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49408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Subhead &amp; Breadcrumb">
    <p:spTree>
      <p:nvGrpSpPr>
        <p:cNvPr id="1" name=""/>
        <p:cNvGrpSpPr/>
        <p:nvPr/>
      </p:nvGrpSpPr>
      <p:grpSpPr>
        <a:xfrm>
          <a:off x="0" y="0"/>
          <a:ext cx="0" cy="0"/>
          <a:chOff x="0" y="0"/>
          <a:chExt cx="0" cy="0"/>
        </a:xfrm>
      </p:grpSpPr>
      <p:sp>
        <p:nvSpPr>
          <p:cNvPr id="2" name="Title 1"/>
          <p:cNvSpPr>
            <a:spLocks noGrp="1"/>
          </p:cNvSpPr>
          <p:nvPr>
            <p:ph type="title"/>
          </p:nvPr>
        </p:nvSpPr>
        <p:spPr>
          <a:xfrm>
            <a:off x="914400" y="694944"/>
            <a:ext cx="10363200" cy="594360"/>
          </a:xfrm>
        </p:spPr>
        <p:txBody>
          <a:bodyPr vert="horz" lIns="0" tIns="45720" rIns="0" bIns="0" rtlCol="0" anchor="b" anchorCtr="0">
            <a:noAutofit/>
          </a:bodyPr>
          <a:lstStyle>
            <a:lvl1pPr>
              <a:defRPr lang="en-US" sz="3600" spc="-75" dirty="0">
                <a:latin typeface="+mj-lt"/>
              </a:defRPr>
            </a:lvl1pPr>
          </a:lstStyle>
          <a:p>
            <a:pPr lvl="0" defTabSz="685800">
              <a:lnSpc>
                <a:spcPct val="85000"/>
              </a:lnSpc>
            </a:pPr>
            <a:r>
              <a:rPr lang="en-US"/>
              <a:t>Click to edit Master title style</a:t>
            </a:r>
          </a:p>
        </p:txBody>
      </p:sp>
      <p:sp>
        <p:nvSpPr>
          <p:cNvPr id="4" name="Text Placeholder 8"/>
          <p:cNvSpPr>
            <a:spLocks noGrp="1"/>
          </p:cNvSpPr>
          <p:nvPr>
            <p:ph type="body" sz="quarter" idx="14"/>
          </p:nvPr>
        </p:nvSpPr>
        <p:spPr>
          <a:xfrm>
            <a:off x="914721" y="1353312"/>
            <a:ext cx="10362880" cy="475488"/>
          </a:xfrm>
        </p:spPr>
        <p:txBody>
          <a:bodyPr vert="horz" lIns="0" tIns="0" rIns="0" bIns="0" rtlCol="0">
            <a:noAutofit/>
          </a:bodyPr>
          <a:lstStyle>
            <a:lvl1pPr marL="0" indent="0">
              <a:buNone/>
              <a:defRPr lang="en-US" sz="1200"/>
            </a:lvl1pPr>
          </a:lstStyle>
          <a:p>
            <a:pPr marL="228600" lvl="0" indent="-228600">
              <a:lnSpc>
                <a:spcPct val="130000"/>
              </a:lnSpc>
            </a:pPr>
            <a:r>
              <a:rPr lang="en-US"/>
              <a:t>Edit Master text styles</a:t>
            </a:r>
          </a:p>
        </p:txBody>
      </p:sp>
      <p:sp>
        <p:nvSpPr>
          <p:cNvPr id="8" name="Text Placeholder 5"/>
          <p:cNvSpPr>
            <a:spLocks noGrp="1"/>
          </p:cNvSpPr>
          <p:nvPr>
            <p:ph type="body" sz="quarter" idx="15" hasCustomPrompt="1"/>
          </p:nvPr>
        </p:nvSpPr>
        <p:spPr>
          <a:xfrm>
            <a:off x="914971" y="466344"/>
            <a:ext cx="3355848" cy="203200"/>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BREADCRUMBS</a:t>
            </a:r>
          </a:p>
        </p:txBody>
      </p:sp>
    </p:spTree>
    <p:extLst>
      <p:ext uri="{BB962C8B-B14F-4D97-AF65-F5344CB8AC3E}">
        <p14:creationId xmlns:p14="http://schemas.microsoft.com/office/powerpoint/2010/main" val="3046250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Divider">
    <p:bg>
      <p:bgPr>
        <a:solidFill>
          <a:srgbClr val="FDD300"/>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44B521E-45B1-4DF5-AF83-CF81FF72A0AD}"/>
              </a:ext>
            </a:extLst>
          </p:cNvPr>
          <p:cNvGraphicFramePr>
            <a:graphicFrameLocks noChangeAspect="1"/>
          </p:cNvGraphicFramePr>
          <p:nvPr userDrawn="1">
            <p:custDataLst>
              <p:tags r:id="rId1"/>
            </p:custDataLst>
            <p:extLst>
              <p:ext uri="{D42A27DB-BD31-4B8C-83A1-F6EECF244321}">
                <p14:modId xmlns:p14="http://schemas.microsoft.com/office/powerpoint/2010/main" val="13501294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3" name="Object 2" hidden="1">
                        <a:extLst>
                          <a:ext uri="{FF2B5EF4-FFF2-40B4-BE49-F238E27FC236}">
                            <a16:creationId xmlns:a16="http://schemas.microsoft.com/office/drawing/2014/main" id="{844B521E-45B1-4DF5-AF83-CF81FF72A0A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4" name="Group 3">
            <a:extLst>
              <a:ext uri="{FF2B5EF4-FFF2-40B4-BE49-F238E27FC236}">
                <a16:creationId xmlns:a16="http://schemas.microsoft.com/office/drawing/2014/main" id="{B9F01BCD-D0E7-4C16-818C-FDF6C61207F4}"/>
              </a:ext>
            </a:extLst>
          </p:cNvPr>
          <p:cNvGrpSpPr/>
          <p:nvPr userDrawn="1"/>
        </p:nvGrpSpPr>
        <p:grpSpPr>
          <a:xfrm>
            <a:off x="6591045" y="2239972"/>
            <a:ext cx="2452738" cy="2728580"/>
            <a:chOff x="6953285" y="3278976"/>
            <a:chExt cx="1506831" cy="1682464"/>
          </a:xfrm>
        </p:grpSpPr>
        <p:grpSp>
          <p:nvGrpSpPr>
            <p:cNvPr id="5" name="Group 4">
              <a:extLst>
                <a:ext uri="{FF2B5EF4-FFF2-40B4-BE49-F238E27FC236}">
                  <a16:creationId xmlns:a16="http://schemas.microsoft.com/office/drawing/2014/main" id="{035AD732-4189-4F7D-8A59-BEA1A0C74690}"/>
                </a:ext>
              </a:extLst>
            </p:cNvPr>
            <p:cNvGrpSpPr>
              <a:grpSpLocks noChangeAspect="1"/>
            </p:cNvGrpSpPr>
            <p:nvPr/>
          </p:nvGrpSpPr>
          <p:grpSpPr>
            <a:xfrm>
              <a:off x="7291345" y="3278976"/>
              <a:ext cx="1168771" cy="1682464"/>
              <a:chOff x="5614264" y="2194216"/>
              <a:chExt cx="2755900" cy="3967163"/>
            </a:xfrm>
          </p:grpSpPr>
          <p:sp>
            <p:nvSpPr>
              <p:cNvPr id="7" name="Freeform 55">
                <a:extLst>
                  <a:ext uri="{FF2B5EF4-FFF2-40B4-BE49-F238E27FC236}">
                    <a16:creationId xmlns:a16="http://schemas.microsoft.com/office/drawing/2014/main" id="{4E44469E-381F-4E01-A7CB-1C0D52CCBF54}"/>
                  </a:ext>
                </a:extLst>
              </p:cNvPr>
              <p:cNvSpPr>
                <a:spLocks/>
              </p:cNvSpPr>
              <p:nvPr/>
            </p:nvSpPr>
            <p:spPr bwMode="auto">
              <a:xfrm>
                <a:off x="5614264" y="2194216"/>
                <a:ext cx="2755900" cy="3967163"/>
              </a:xfrm>
              <a:custGeom>
                <a:avLst/>
                <a:gdLst>
                  <a:gd name="T0" fmla="*/ 1484 w 1736"/>
                  <a:gd name="T1" fmla="*/ 1601 h 2499"/>
                  <a:gd name="T2" fmla="*/ 1675 w 1736"/>
                  <a:gd name="T3" fmla="*/ 999 h 2499"/>
                  <a:gd name="T4" fmla="*/ 1696 w 1736"/>
                  <a:gd name="T5" fmla="*/ 908 h 2499"/>
                  <a:gd name="T6" fmla="*/ 1705 w 1736"/>
                  <a:gd name="T7" fmla="*/ 815 h 2499"/>
                  <a:gd name="T8" fmla="*/ 1705 w 1736"/>
                  <a:gd name="T9" fmla="*/ 745 h 2499"/>
                  <a:gd name="T10" fmla="*/ 1690 w 1736"/>
                  <a:gd name="T11" fmla="*/ 632 h 2499"/>
                  <a:gd name="T12" fmla="*/ 1660 w 1736"/>
                  <a:gd name="T13" fmla="*/ 526 h 2499"/>
                  <a:gd name="T14" fmla="*/ 1614 w 1736"/>
                  <a:gd name="T15" fmla="*/ 424 h 2499"/>
                  <a:gd name="T16" fmla="*/ 1555 w 1736"/>
                  <a:gd name="T17" fmla="*/ 334 h 2499"/>
                  <a:gd name="T18" fmla="*/ 1484 w 1736"/>
                  <a:gd name="T19" fmla="*/ 252 h 2499"/>
                  <a:gd name="T20" fmla="*/ 1403 w 1736"/>
                  <a:gd name="T21" fmla="*/ 180 h 2499"/>
                  <a:gd name="T22" fmla="*/ 1310 w 1736"/>
                  <a:gd name="T23" fmla="*/ 122 h 2499"/>
                  <a:gd name="T24" fmla="*/ 1210 w 1736"/>
                  <a:gd name="T25" fmla="*/ 76 h 2499"/>
                  <a:gd name="T26" fmla="*/ 1103 w 1736"/>
                  <a:gd name="T27" fmla="*/ 46 h 2499"/>
                  <a:gd name="T28" fmla="*/ 990 w 1736"/>
                  <a:gd name="T29" fmla="*/ 32 h 2499"/>
                  <a:gd name="T30" fmla="*/ 914 w 1736"/>
                  <a:gd name="T31" fmla="*/ 32 h 2499"/>
                  <a:gd name="T32" fmla="*/ 801 w 1736"/>
                  <a:gd name="T33" fmla="*/ 46 h 2499"/>
                  <a:gd name="T34" fmla="*/ 693 w 1736"/>
                  <a:gd name="T35" fmla="*/ 76 h 2499"/>
                  <a:gd name="T36" fmla="*/ 593 w 1736"/>
                  <a:gd name="T37" fmla="*/ 122 h 2499"/>
                  <a:gd name="T38" fmla="*/ 500 w 1736"/>
                  <a:gd name="T39" fmla="*/ 180 h 2499"/>
                  <a:gd name="T40" fmla="*/ 419 w 1736"/>
                  <a:gd name="T41" fmla="*/ 252 h 2499"/>
                  <a:gd name="T42" fmla="*/ 349 w 1736"/>
                  <a:gd name="T43" fmla="*/ 334 h 2499"/>
                  <a:gd name="T44" fmla="*/ 289 w 1736"/>
                  <a:gd name="T45" fmla="*/ 424 h 2499"/>
                  <a:gd name="T46" fmla="*/ 243 w 1736"/>
                  <a:gd name="T47" fmla="*/ 526 h 2499"/>
                  <a:gd name="T48" fmla="*/ 213 w 1736"/>
                  <a:gd name="T49" fmla="*/ 632 h 2499"/>
                  <a:gd name="T50" fmla="*/ 198 w 1736"/>
                  <a:gd name="T51" fmla="*/ 745 h 2499"/>
                  <a:gd name="T52" fmla="*/ 197 w 1736"/>
                  <a:gd name="T53" fmla="*/ 882 h 2499"/>
                  <a:gd name="T54" fmla="*/ 265 w 1736"/>
                  <a:gd name="T55" fmla="*/ 1845 h 2499"/>
                  <a:gd name="T56" fmla="*/ 658 w 1736"/>
                  <a:gd name="T57" fmla="*/ 2188 h 2499"/>
                  <a:gd name="T58" fmla="*/ 198 w 1736"/>
                  <a:gd name="T59" fmla="*/ 1391 h 2499"/>
                  <a:gd name="T60" fmla="*/ 167 w 1736"/>
                  <a:gd name="T61" fmla="*/ 784 h 2499"/>
                  <a:gd name="T62" fmla="*/ 172 w 1736"/>
                  <a:gd name="T63" fmla="*/ 704 h 2499"/>
                  <a:gd name="T64" fmla="*/ 193 w 1736"/>
                  <a:gd name="T65" fmla="*/ 589 h 2499"/>
                  <a:gd name="T66" fmla="*/ 230 w 1736"/>
                  <a:gd name="T67" fmla="*/ 480 h 2499"/>
                  <a:gd name="T68" fmla="*/ 282 w 1736"/>
                  <a:gd name="T69" fmla="*/ 378 h 2499"/>
                  <a:gd name="T70" fmla="*/ 347 w 1736"/>
                  <a:gd name="T71" fmla="*/ 285 h 2499"/>
                  <a:gd name="T72" fmla="*/ 424 w 1736"/>
                  <a:gd name="T73" fmla="*/ 204 h 2499"/>
                  <a:gd name="T74" fmla="*/ 513 w 1736"/>
                  <a:gd name="T75" fmla="*/ 133 h 2499"/>
                  <a:gd name="T76" fmla="*/ 612 w 1736"/>
                  <a:gd name="T77" fmla="*/ 78 h 2499"/>
                  <a:gd name="T78" fmla="*/ 719 w 1736"/>
                  <a:gd name="T79" fmla="*/ 35 h 2499"/>
                  <a:gd name="T80" fmla="*/ 832 w 1736"/>
                  <a:gd name="T81" fmla="*/ 9 h 2499"/>
                  <a:gd name="T82" fmla="*/ 953 w 1736"/>
                  <a:gd name="T83" fmla="*/ 0 h 2499"/>
                  <a:gd name="T84" fmla="*/ 1032 w 1736"/>
                  <a:gd name="T85" fmla="*/ 4 h 2499"/>
                  <a:gd name="T86" fmla="*/ 1147 w 1736"/>
                  <a:gd name="T87" fmla="*/ 24 h 2499"/>
                  <a:gd name="T88" fmla="*/ 1256 w 1736"/>
                  <a:gd name="T89" fmla="*/ 61 h 2499"/>
                  <a:gd name="T90" fmla="*/ 1358 w 1736"/>
                  <a:gd name="T91" fmla="*/ 113 h 2499"/>
                  <a:gd name="T92" fmla="*/ 1451 w 1736"/>
                  <a:gd name="T93" fmla="*/ 180 h 2499"/>
                  <a:gd name="T94" fmla="*/ 1532 w 1736"/>
                  <a:gd name="T95" fmla="*/ 258 h 2499"/>
                  <a:gd name="T96" fmla="*/ 1601 w 1736"/>
                  <a:gd name="T97" fmla="*/ 346 h 2499"/>
                  <a:gd name="T98" fmla="*/ 1658 w 1736"/>
                  <a:gd name="T99" fmla="*/ 445 h 2499"/>
                  <a:gd name="T100" fmla="*/ 1701 w 1736"/>
                  <a:gd name="T101" fmla="*/ 552 h 2499"/>
                  <a:gd name="T102" fmla="*/ 1727 w 1736"/>
                  <a:gd name="T103" fmla="*/ 665 h 2499"/>
                  <a:gd name="T104" fmla="*/ 1736 w 1736"/>
                  <a:gd name="T105" fmla="*/ 784 h 2499"/>
                  <a:gd name="T106" fmla="*/ 1733 w 1736"/>
                  <a:gd name="T107" fmla="*/ 849 h 2499"/>
                  <a:gd name="T108" fmla="*/ 1720 w 1736"/>
                  <a:gd name="T109" fmla="*/ 945 h 2499"/>
                  <a:gd name="T110" fmla="*/ 1694 w 1736"/>
                  <a:gd name="T111" fmla="*/ 1038 h 2499"/>
                  <a:gd name="T112" fmla="*/ 1625 w 1736"/>
                  <a:gd name="T113" fmla="*/ 2499 h 2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36" h="2499">
                    <a:moveTo>
                      <a:pt x="1625" y="2499"/>
                    </a:moveTo>
                    <a:lnTo>
                      <a:pt x="1484" y="1603"/>
                    </a:lnTo>
                    <a:lnTo>
                      <a:pt x="1484" y="1601"/>
                    </a:lnTo>
                    <a:lnTo>
                      <a:pt x="1664" y="1028"/>
                    </a:lnTo>
                    <a:lnTo>
                      <a:pt x="1664" y="1028"/>
                    </a:lnTo>
                    <a:lnTo>
                      <a:pt x="1675" y="999"/>
                    </a:lnTo>
                    <a:lnTo>
                      <a:pt x="1683" y="969"/>
                    </a:lnTo>
                    <a:lnTo>
                      <a:pt x="1690" y="939"/>
                    </a:lnTo>
                    <a:lnTo>
                      <a:pt x="1696" y="908"/>
                    </a:lnTo>
                    <a:lnTo>
                      <a:pt x="1699" y="878"/>
                    </a:lnTo>
                    <a:lnTo>
                      <a:pt x="1703" y="847"/>
                    </a:lnTo>
                    <a:lnTo>
                      <a:pt x="1705" y="815"/>
                    </a:lnTo>
                    <a:lnTo>
                      <a:pt x="1705" y="784"/>
                    </a:lnTo>
                    <a:lnTo>
                      <a:pt x="1705" y="784"/>
                    </a:lnTo>
                    <a:lnTo>
                      <a:pt x="1705" y="745"/>
                    </a:lnTo>
                    <a:lnTo>
                      <a:pt x="1701" y="708"/>
                    </a:lnTo>
                    <a:lnTo>
                      <a:pt x="1697" y="669"/>
                    </a:lnTo>
                    <a:lnTo>
                      <a:pt x="1690" y="632"/>
                    </a:lnTo>
                    <a:lnTo>
                      <a:pt x="1683" y="597"/>
                    </a:lnTo>
                    <a:lnTo>
                      <a:pt x="1671" y="560"/>
                    </a:lnTo>
                    <a:lnTo>
                      <a:pt x="1660" y="526"/>
                    </a:lnTo>
                    <a:lnTo>
                      <a:pt x="1645" y="491"/>
                    </a:lnTo>
                    <a:lnTo>
                      <a:pt x="1631" y="458"/>
                    </a:lnTo>
                    <a:lnTo>
                      <a:pt x="1614" y="424"/>
                    </a:lnTo>
                    <a:lnTo>
                      <a:pt x="1595" y="393"/>
                    </a:lnTo>
                    <a:lnTo>
                      <a:pt x="1577" y="363"/>
                    </a:lnTo>
                    <a:lnTo>
                      <a:pt x="1555" y="334"/>
                    </a:lnTo>
                    <a:lnTo>
                      <a:pt x="1532" y="306"/>
                    </a:lnTo>
                    <a:lnTo>
                      <a:pt x="1510" y="278"/>
                    </a:lnTo>
                    <a:lnTo>
                      <a:pt x="1484" y="252"/>
                    </a:lnTo>
                    <a:lnTo>
                      <a:pt x="1458" y="226"/>
                    </a:lnTo>
                    <a:lnTo>
                      <a:pt x="1431" y="202"/>
                    </a:lnTo>
                    <a:lnTo>
                      <a:pt x="1403" y="180"/>
                    </a:lnTo>
                    <a:lnTo>
                      <a:pt x="1373" y="159"/>
                    </a:lnTo>
                    <a:lnTo>
                      <a:pt x="1342" y="139"/>
                    </a:lnTo>
                    <a:lnTo>
                      <a:pt x="1310" y="122"/>
                    </a:lnTo>
                    <a:lnTo>
                      <a:pt x="1279" y="106"/>
                    </a:lnTo>
                    <a:lnTo>
                      <a:pt x="1245" y="89"/>
                    </a:lnTo>
                    <a:lnTo>
                      <a:pt x="1210" y="76"/>
                    </a:lnTo>
                    <a:lnTo>
                      <a:pt x="1175" y="65"/>
                    </a:lnTo>
                    <a:lnTo>
                      <a:pt x="1140" y="54"/>
                    </a:lnTo>
                    <a:lnTo>
                      <a:pt x="1103" y="46"/>
                    </a:lnTo>
                    <a:lnTo>
                      <a:pt x="1066" y="39"/>
                    </a:lnTo>
                    <a:lnTo>
                      <a:pt x="1028" y="35"/>
                    </a:lnTo>
                    <a:lnTo>
                      <a:pt x="990" y="32"/>
                    </a:lnTo>
                    <a:lnTo>
                      <a:pt x="953" y="30"/>
                    </a:lnTo>
                    <a:lnTo>
                      <a:pt x="953" y="30"/>
                    </a:lnTo>
                    <a:lnTo>
                      <a:pt x="914" y="32"/>
                    </a:lnTo>
                    <a:lnTo>
                      <a:pt x="875" y="35"/>
                    </a:lnTo>
                    <a:lnTo>
                      <a:pt x="838" y="39"/>
                    </a:lnTo>
                    <a:lnTo>
                      <a:pt x="801" y="46"/>
                    </a:lnTo>
                    <a:lnTo>
                      <a:pt x="764" y="54"/>
                    </a:lnTo>
                    <a:lnTo>
                      <a:pt x="728" y="65"/>
                    </a:lnTo>
                    <a:lnTo>
                      <a:pt x="693" y="76"/>
                    </a:lnTo>
                    <a:lnTo>
                      <a:pt x="658" y="89"/>
                    </a:lnTo>
                    <a:lnTo>
                      <a:pt x="625" y="106"/>
                    </a:lnTo>
                    <a:lnTo>
                      <a:pt x="593" y="122"/>
                    </a:lnTo>
                    <a:lnTo>
                      <a:pt x="562" y="139"/>
                    </a:lnTo>
                    <a:lnTo>
                      <a:pt x="530" y="159"/>
                    </a:lnTo>
                    <a:lnTo>
                      <a:pt x="500" y="180"/>
                    </a:lnTo>
                    <a:lnTo>
                      <a:pt x="473" y="202"/>
                    </a:lnTo>
                    <a:lnTo>
                      <a:pt x="445" y="226"/>
                    </a:lnTo>
                    <a:lnTo>
                      <a:pt x="419" y="252"/>
                    </a:lnTo>
                    <a:lnTo>
                      <a:pt x="395" y="278"/>
                    </a:lnTo>
                    <a:lnTo>
                      <a:pt x="371" y="306"/>
                    </a:lnTo>
                    <a:lnTo>
                      <a:pt x="349" y="334"/>
                    </a:lnTo>
                    <a:lnTo>
                      <a:pt x="326" y="363"/>
                    </a:lnTo>
                    <a:lnTo>
                      <a:pt x="308" y="393"/>
                    </a:lnTo>
                    <a:lnTo>
                      <a:pt x="289" y="424"/>
                    </a:lnTo>
                    <a:lnTo>
                      <a:pt x="273" y="458"/>
                    </a:lnTo>
                    <a:lnTo>
                      <a:pt x="258" y="491"/>
                    </a:lnTo>
                    <a:lnTo>
                      <a:pt x="243" y="526"/>
                    </a:lnTo>
                    <a:lnTo>
                      <a:pt x="232" y="560"/>
                    </a:lnTo>
                    <a:lnTo>
                      <a:pt x="223" y="597"/>
                    </a:lnTo>
                    <a:lnTo>
                      <a:pt x="213" y="632"/>
                    </a:lnTo>
                    <a:lnTo>
                      <a:pt x="206" y="669"/>
                    </a:lnTo>
                    <a:lnTo>
                      <a:pt x="202" y="708"/>
                    </a:lnTo>
                    <a:lnTo>
                      <a:pt x="198" y="745"/>
                    </a:lnTo>
                    <a:lnTo>
                      <a:pt x="198" y="784"/>
                    </a:lnTo>
                    <a:lnTo>
                      <a:pt x="197" y="878"/>
                    </a:lnTo>
                    <a:lnTo>
                      <a:pt x="197" y="882"/>
                    </a:lnTo>
                    <a:lnTo>
                      <a:pt x="41" y="1360"/>
                    </a:lnTo>
                    <a:lnTo>
                      <a:pt x="226" y="1360"/>
                    </a:lnTo>
                    <a:lnTo>
                      <a:pt x="265" y="1845"/>
                    </a:lnTo>
                    <a:lnTo>
                      <a:pt x="632" y="1801"/>
                    </a:lnTo>
                    <a:lnTo>
                      <a:pt x="688" y="2183"/>
                    </a:lnTo>
                    <a:lnTo>
                      <a:pt x="658" y="2188"/>
                    </a:lnTo>
                    <a:lnTo>
                      <a:pt x="606" y="1834"/>
                    </a:lnTo>
                    <a:lnTo>
                      <a:pt x="237" y="1879"/>
                    </a:lnTo>
                    <a:lnTo>
                      <a:pt x="198" y="1391"/>
                    </a:lnTo>
                    <a:lnTo>
                      <a:pt x="0" y="1391"/>
                    </a:lnTo>
                    <a:lnTo>
                      <a:pt x="167" y="875"/>
                    </a:lnTo>
                    <a:lnTo>
                      <a:pt x="167" y="784"/>
                    </a:lnTo>
                    <a:lnTo>
                      <a:pt x="167" y="784"/>
                    </a:lnTo>
                    <a:lnTo>
                      <a:pt x="169" y="743"/>
                    </a:lnTo>
                    <a:lnTo>
                      <a:pt x="172" y="704"/>
                    </a:lnTo>
                    <a:lnTo>
                      <a:pt x="176" y="665"/>
                    </a:lnTo>
                    <a:lnTo>
                      <a:pt x="184" y="626"/>
                    </a:lnTo>
                    <a:lnTo>
                      <a:pt x="193" y="589"/>
                    </a:lnTo>
                    <a:lnTo>
                      <a:pt x="202" y="552"/>
                    </a:lnTo>
                    <a:lnTo>
                      <a:pt x="215" y="515"/>
                    </a:lnTo>
                    <a:lnTo>
                      <a:pt x="230" y="480"/>
                    </a:lnTo>
                    <a:lnTo>
                      <a:pt x="245" y="445"/>
                    </a:lnTo>
                    <a:lnTo>
                      <a:pt x="263" y="411"/>
                    </a:lnTo>
                    <a:lnTo>
                      <a:pt x="282" y="378"/>
                    </a:lnTo>
                    <a:lnTo>
                      <a:pt x="302" y="346"/>
                    </a:lnTo>
                    <a:lnTo>
                      <a:pt x="324" y="315"/>
                    </a:lnTo>
                    <a:lnTo>
                      <a:pt x="347" y="285"/>
                    </a:lnTo>
                    <a:lnTo>
                      <a:pt x="371" y="258"/>
                    </a:lnTo>
                    <a:lnTo>
                      <a:pt x="397" y="230"/>
                    </a:lnTo>
                    <a:lnTo>
                      <a:pt x="424" y="204"/>
                    </a:lnTo>
                    <a:lnTo>
                      <a:pt x="454" y="180"/>
                    </a:lnTo>
                    <a:lnTo>
                      <a:pt x="484" y="156"/>
                    </a:lnTo>
                    <a:lnTo>
                      <a:pt x="513" y="133"/>
                    </a:lnTo>
                    <a:lnTo>
                      <a:pt x="545" y="113"/>
                    </a:lnTo>
                    <a:lnTo>
                      <a:pt x="578" y="95"/>
                    </a:lnTo>
                    <a:lnTo>
                      <a:pt x="612" y="78"/>
                    </a:lnTo>
                    <a:lnTo>
                      <a:pt x="647" y="61"/>
                    </a:lnTo>
                    <a:lnTo>
                      <a:pt x="682" y="48"/>
                    </a:lnTo>
                    <a:lnTo>
                      <a:pt x="719" y="35"/>
                    </a:lnTo>
                    <a:lnTo>
                      <a:pt x="756" y="24"/>
                    </a:lnTo>
                    <a:lnTo>
                      <a:pt x="793" y="17"/>
                    </a:lnTo>
                    <a:lnTo>
                      <a:pt x="832" y="9"/>
                    </a:lnTo>
                    <a:lnTo>
                      <a:pt x="871" y="4"/>
                    </a:lnTo>
                    <a:lnTo>
                      <a:pt x="912" y="2"/>
                    </a:lnTo>
                    <a:lnTo>
                      <a:pt x="953" y="0"/>
                    </a:lnTo>
                    <a:lnTo>
                      <a:pt x="953" y="0"/>
                    </a:lnTo>
                    <a:lnTo>
                      <a:pt x="991" y="2"/>
                    </a:lnTo>
                    <a:lnTo>
                      <a:pt x="1032" y="4"/>
                    </a:lnTo>
                    <a:lnTo>
                      <a:pt x="1071" y="9"/>
                    </a:lnTo>
                    <a:lnTo>
                      <a:pt x="1110" y="17"/>
                    </a:lnTo>
                    <a:lnTo>
                      <a:pt x="1147" y="24"/>
                    </a:lnTo>
                    <a:lnTo>
                      <a:pt x="1184" y="35"/>
                    </a:lnTo>
                    <a:lnTo>
                      <a:pt x="1221" y="48"/>
                    </a:lnTo>
                    <a:lnTo>
                      <a:pt x="1256" y="61"/>
                    </a:lnTo>
                    <a:lnTo>
                      <a:pt x="1292" y="78"/>
                    </a:lnTo>
                    <a:lnTo>
                      <a:pt x="1325" y="95"/>
                    </a:lnTo>
                    <a:lnTo>
                      <a:pt x="1358" y="113"/>
                    </a:lnTo>
                    <a:lnTo>
                      <a:pt x="1390" y="133"/>
                    </a:lnTo>
                    <a:lnTo>
                      <a:pt x="1421" y="156"/>
                    </a:lnTo>
                    <a:lnTo>
                      <a:pt x="1451" y="180"/>
                    </a:lnTo>
                    <a:lnTo>
                      <a:pt x="1479" y="204"/>
                    </a:lnTo>
                    <a:lnTo>
                      <a:pt x="1507" y="230"/>
                    </a:lnTo>
                    <a:lnTo>
                      <a:pt x="1532" y="258"/>
                    </a:lnTo>
                    <a:lnTo>
                      <a:pt x="1557" y="285"/>
                    </a:lnTo>
                    <a:lnTo>
                      <a:pt x="1581" y="315"/>
                    </a:lnTo>
                    <a:lnTo>
                      <a:pt x="1601" y="346"/>
                    </a:lnTo>
                    <a:lnTo>
                      <a:pt x="1621" y="378"/>
                    </a:lnTo>
                    <a:lnTo>
                      <a:pt x="1642" y="411"/>
                    </a:lnTo>
                    <a:lnTo>
                      <a:pt x="1658" y="445"/>
                    </a:lnTo>
                    <a:lnTo>
                      <a:pt x="1673" y="480"/>
                    </a:lnTo>
                    <a:lnTo>
                      <a:pt x="1688" y="515"/>
                    </a:lnTo>
                    <a:lnTo>
                      <a:pt x="1701" y="552"/>
                    </a:lnTo>
                    <a:lnTo>
                      <a:pt x="1710" y="589"/>
                    </a:lnTo>
                    <a:lnTo>
                      <a:pt x="1720" y="626"/>
                    </a:lnTo>
                    <a:lnTo>
                      <a:pt x="1727" y="665"/>
                    </a:lnTo>
                    <a:lnTo>
                      <a:pt x="1733" y="704"/>
                    </a:lnTo>
                    <a:lnTo>
                      <a:pt x="1734" y="745"/>
                    </a:lnTo>
                    <a:lnTo>
                      <a:pt x="1736" y="784"/>
                    </a:lnTo>
                    <a:lnTo>
                      <a:pt x="1736" y="784"/>
                    </a:lnTo>
                    <a:lnTo>
                      <a:pt x="1734" y="817"/>
                    </a:lnTo>
                    <a:lnTo>
                      <a:pt x="1733" y="849"/>
                    </a:lnTo>
                    <a:lnTo>
                      <a:pt x="1731" y="882"/>
                    </a:lnTo>
                    <a:lnTo>
                      <a:pt x="1725" y="913"/>
                    </a:lnTo>
                    <a:lnTo>
                      <a:pt x="1720" y="945"/>
                    </a:lnTo>
                    <a:lnTo>
                      <a:pt x="1712" y="976"/>
                    </a:lnTo>
                    <a:lnTo>
                      <a:pt x="1703" y="1008"/>
                    </a:lnTo>
                    <a:lnTo>
                      <a:pt x="1694" y="1038"/>
                    </a:lnTo>
                    <a:lnTo>
                      <a:pt x="1516" y="1604"/>
                    </a:lnTo>
                    <a:lnTo>
                      <a:pt x="1657" y="2494"/>
                    </a:lnTo>
                    <a:lnTo>
                      <a:pt x="1625" y="24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nvGrpSpPr>
              <p:cNvPr id="8" name="Group 7">
                <a:extLst>
                  <a:ext uri="{FF2B5EF4-FFF2-40B4-BE49-F238E27FC236}">
                    <a16:creationId xmlns:a16="http://schemas.microsoft.com/office/drawing/2014/main" id="{1884EB90-856A-4B3D-8C41-380E81E27851}"/>
                  </a:ext>
                </a:extLst>
              </p:cNvPr>
              <p:cNvGrpSpPr/>
              <p:nvPr/>
            </p:nvGrpSpPr>
            <p:grpSpPr>
              <a:xfrm>
                <a:off x="6207989" y="2521241"/>
                <a:ext cx="1833563" cy="3140075"/>
                <a:chOff x="7651751" y="2178051"/>
                <a:chExt cx="1833563" cy="3140075"/>
              </a:xfrm>
            </p:grpSpPr>
            <p:sp>
              <p:nvSpPr>
                <p:cNvPr id="9" name="Rectangle 8">
                  <a:extLst>
                    <a:ext uri="{FF2B5EF4-FFF2-40B4-BE49-F238E27FC236}">
                      <a16:creationId xmlns:a16="http://schemas.microsoft.com/office/drawing/2014/main" id="{5FF9FA55-6F13-46E9-B9A9-A10B60C42CD9}"/>
                    </a:ext>
                  </a:extLst>
                </p:cNvPr>
                <p:cNvSpPr>
                  <a:spLocks noChangeArrowheads="1"/>
                </p:cNvSpPr>
                <p:nvPr/>
              </p:nvSpPr>
              <p:spPr bwMode="auto">
                <a:xfrm>
                  <a:off x="8543926" y="4475163"/>
                  <a:ext cx="49213" cy="46038"/>
                </a:xfrm>
                <a:prstGeom prst="rect">
                  <a:avLst/>
                </a:prstGeom>
                <a:solidFill>
                  <a:srgbClr val="52585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0" name="Rectangle 9">
                  <a:extLst>
                    <a:ext uri="{FF2B5EF4-FFF2-40B4-BE49-F238E27FC236}">
                      <a16:creationId xmlns:a16="http://schemas.microsoft.com/office/drawing/2014/main" id="{5E05CB57-E35B-471D-BA9D-6AE183DE8024}"/>
                    </a:ext>
                  </a:extLst>
                </p:cNvPr>
                <p:cNvSpPr>
                  <a:spLocks noChangeArrowheads="1"/>
                </p:cNvSpPr>
                <p:nvPr/>
              </p:nvSpPr>
              <p:spPr bwMode="auto">
                <a:xfrm>
                  <a:off x="8543926" y="4575176"/>
                  <a:ext cx="49213" cy="460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1" name="Rectangle 10">
                  <a:extLst>
                    <a:ext uri="{FF2B5EF4-FFF2-40B4-BE49-F238E27FC236}">
                      <a16:creationId xmlns:a16="http://schemas.microsoft.com/office/drawing/2014/main" id="{917B6F65-886C-4190-9FA3-150088DB4114}"/>
                    </a:ext>
                  </a:extLst>
                </p:cNvPr>
                <p:cNvSpPr>
                  <a:spLocks noChangeArrowheads="1"/>
                </p:cNvSpPr>
                <p:nvPr/>
              </p:nvSpPr>
              <p:spPr bwMode="auto">
                <a:xfrm>
                  <a:off x="8543926" y="4675188"/>
                  <a:ext cx="49213" cy="460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2" name="Rectangle 11">
                  <a:extLst>
                    <a:ext uri="{FF2B5EF4-FFF2-40B4-BE49-F238E27FC236}">
                      <a16:creationId xmlns:a16="http://schemas.microsoft.com/office/drawing/2014/main" id="{D04EF3EF-7492-4924-B3E4-4CB85BE29369}"/>
                    </a:ext>
                  </a:extLst>
                </p:cNvPr>
                <p:cNvSpPr>
                  <a:spLocks noChangeArrowheads="1"/>
                </p:cNvSpPr>
                <p:nvPr/>
              </p:nvSpPr>
              <p:spPr bwMode="auto">
                <a:xfrm>
                  <a:off x="8543926" y="4775201"/>
                  <a:ext cx="49213" cy="460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3" name="Rectangle 12">
                  <a:extLst>
                    <a:ext uri="{FF2B5EF4-FFF2-40B4-BE49-F238E27FC236}">
                      <a16:creationId xmlns:a16="http://schemas.microsoft.com/office/drawing/2014/main" id="{DB852891-76E9-4DE8-99BB-C456338C6912}"/>
                    </a:ext>
                  </a:extLst>
                </p:cNvPr>
                <p:cNvSpPr>
                  <a:spLocks noChangeArrowheads="1"/>
                </p:cNvSpPr>
                <p:nvPr/>
              </p:nvSpPr>
              <p:spPr bwMode="auto">
                <a:xfrm>
                  <a:off x="8543926" y="4872038"/>
                  <a:ext cx="49213"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4" name="Rectangle 13">
                  <a:extLst>
                    <a:ext uri="{FF2B5EF4-FFF2-40B4-BE49-F238E27FC236}">
                      <a16:creationId xmlns:a16="http://schemas.microsoft.com/office/drawing/2014/main" id="{76F966E4-BDBB-4EA2-AF2B-CE2D055C5C0B}"/>
                    </a:ext>
                  </a:extLst>
                </p:cNvPr>
                <p:cNvSpPr>
                  <a:spLocks noChangeArrowheads="1"/>
                </p:cNvSpPr>
                <p:nvPr/>
              </p:nvSpPr>
              <p:spPr bwMode="auto">
                <a:xfrm>
                  <a:off x="8543926" y="4972051"/>
                  <a:ext cx="49213"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5" name="Rectangle 14">
                  <a:extLst>
                    <a:ext uri="{FF2B5EF4-FFF2-40B4-BE49-F238E27FC236}">
                      <a16:creationId xmlns:a16="http://schemas.microsoft.com/office/drawing/2014/main" id="{47D17988-145F-4083-A8C8-26E7E72E0F08}"/>
                    </a:ext>
                  </a:extLst>
                </p:cNvPr>
                <p:cNvSpPr>
                  <a:spLocks noChangeArrowheads="1"/>
                </p:cNvSpPr>
                <p:nvPr/>
              </p:nvSpPr>
              <p:spPr bwMode="auto">
                <a:xfrm>
                  <a:off x="8543926" y="5072063"/>
                  <a:ext cx="49213"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6" name="Rectangle 15">
                  <a:extLst>
                    <a:ext uri="{FF2B5EF4-FFF2-40B4-BE49-F238E27FC236}">
                      <a16:creationId xmlns:a16="http://schemas.microsoft.com/office/drawing/2014/main" id="{6132E3B0-8425-460B-B1F1-FCACFFD24B41}"/>
                    </a:ext>
                  </a:extLst>
                </p:cNvPr>
                <p:cNvSpPr>
                  <a:spLocks noChangeArrowheads="1"/>
                </p:cNvSpPr>
                <p:nvPr/>
              </p:nvSpPr>
              <p:spPr bwMode="auto">
                <a:xfrm>
                  <a:off x="8543926" y="5172076"/>
                  <a:ext cx="49213"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7" name="Rectangle 16">
                  <a:extLst>
                    <a:ext uri="{FF2B5EF4-FFF2-40B4-BE49-F238E27FC236}">
                      <a16:creationId xmlns:a16="http://schemas.microsoft.com/office/drawing/2014/main" id="{389052EF-3A92-42FF-A8F5-AE5C61CDE126}"/>
                    </a:ext>
                  </a:extLst>
                </p:cNvPr>
                <p:cNvSpPr>
                  <a:spLocks noChangeArrowheads="1"/>
                </p:cNvSpPr>
                <p:nvPr/>
              </p:nvSpPr>
              <p:spPr bwMode="auto">
                <a:xfrm>
                  <a:off x="8543926" y="5272088"/>
                  <a:ext cx="49213" cy="460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8" name="Freeform 240">
                  <a:extLst>
                    <a:ext uri="{FF2B5EF4-FFF2-40B4-BE49-F238E27FC236}">
                      <a16:creationId xmlns:a16="http://schemas.microsoft.com/office/drawing/2014/main" id="{2C35CD08-6BC0-4B8B-B687-87817D9AA065}"/>
                    </a:ext>
                  </a:extLst>
                </p:cNvPr>
                <p:cNvSpPr>
                  <a:spLocks/>
                </p:cNvSpPr>
                <p:nvPr/>
              </p:nvSpPr>
              <p:spPr bwMode="auto">
                <a:xfrm>
                  <a:off x="7881938" y="2409826"/>
                  <a:ext cx="1373188" cy="1693863"/>
                </a:xfrm>
                <a:custGeom>
                  <a:avLst/>
                  <a:gdLst>
                    <a:gd name="T0" fmla="*/ 434 w 865"/>
                    <a:gd name="T1" fmla="*/ 0 h 1067"/>
                    <a:gd name="T2" fmla="*/ 389 w 865"/>
                    <a:gd name="T3" fmla="*/ 2 h 1067"/>
                    <a:gd name="T4" fmla="*/ 304 w 865"/>
                    <a:gd name="T5" fmla="*/ 19 h 1067"/>
                    <a:gd name="T6" fmla="*/ 226 w 865"/>
                    <a:gd name="T7" fmla="*/ 52 h 1067"/>
                    <a:gd name="T8" fmla="*/ 157 w 865"/>
                    <a:gd name="T9" fmla="*/ 98 h 1067"/>
                    <a:gd name="T10" fmla="*/ 98 w 865"/>
                    <a:gd name="T11" fmla="*/ 158 h 1067"/>
                    <a:gd name="T12" fmla="*/ 52 w 865"/>
                    <a:gd name="T13" fmla="*/ 226 h 1067"/>
                    <a:gd name="T14" fmla="*/ 20 w 865"/>
                    <a:gd name="T15" fmla="*/ 304 h 1067"/>
                    <a:gd name="T16" fmla="*/ 2 w 865"/>
                    <a:gd name="T17" fmla="*/ 387 h 1067"/>
                    <a:gd name="T18" fmla="*/ 0 w 865"/>
                    <a:gd name="T19" fmla="*/ 432 h 1067"/>
                    <a:gd name="T20" fmla="*/ 0 w 865"/>
                    <a:gd name="T21" fmla="*/ 456 h 1067"/>
                    <a:gd name="T22" fmla="*/ 6 w 865"/>
                    <a:gd name="T23" fmla="*/ 502 h 1067"/>
                    <a:gd name="T24" fmla="*/ 15 w 865"/>
                    <a:gd name="T25" fmla="*/ 547 h 1067"/>
                    <a:gd name="T26" fmla="*/ 30 w 865"/>
                    <a:gd name="T27" fmla="*/ 589 h 1067"/>
                    <a:gd name="T28" fmla="*/ 48 w 865"/>
                    <a:gd name="T29" fmla="*/ 630 h 1067"/>
                    <a:gd name="T30" fmla="*/ 70 w 865"/>
                    <a:gd name="T31" fmla="*/ 669 h 1067"/>
                    <a:gd name="T32" fmla="*/ 96 w 865"/>
                    <a:gd name="T33" fmla="*/ 704 h 1067"/>
                    <a:gd name="T34" fmla="*/ 141 w 865"/>
                    <a:gd name="T35" fmla="*/ 752 h 1067"/>
                    <a:gd name="T36" fmla="*/ 154 w 865"/>
                    <a:gd name="T37" fmla="*/ 763 h 1067"/>
                    <a:gd name="T38" fmla="*/ 178 w 865"/>
                    <a:gd name="T39" fmla="*/ 787 h 1067"/>
                    <a:gd name="T40" fmla="*/ 219 w 865"/>
                    <a:gd name="T41" fmla="*/ 843 h 1067"/>
                    <a:gd name="T42" fmla="*/ 246 w 865"/>
                    <a:gd name="T43" fmla="*/ 906 h 1067"/>
                    <a:gd name="T44" fmla="*/ 261 w 865"/>
                    <a:gd name="T45" fmla="*/ 975 h 1067"/>
                    <a:gd name="T46" fmla="*/ 263 w 865"/>
                    <a:gd name="T47" fmla="*/ 1067 h 1067"/>
                    <a:gd name="T48" fmla="*/ 602 w 865"/>
                    <a:gd name="T49" fmla="*/ 1067 h 1067"/>
                    <a:gd name="T50" fmla="*/ 602 w 865"/>
                    <a:gd name="T51" fmla="*/ 1012 h 1067"/>
                    <a:gd name="T52" fmla="*/ 610 w 865"/>
                    <a:gd name="T53" fmla="*/ 939 h 1067"/>
                    <a:gd name="T54" fmla="*/ 632 w 865"/>
                    <a:gd name="T55" fmla="*/ 873 h 1067"/>
                    <a:gd name="T56" fmla="*/ 667 w 865"/>
                    <a:gd name="T57" fmla="*/ 813 h 1067"/>
                    <a:gd name="T58" fmla="*/ 711 w 865"/>
                    <a:gd name="T59" fmla="*/ 763 h 1067"/>
                    <a:gd name="T60" fmla="*/ 724 w 865"/>
                    <a:gd name="T61" fmla="*/ 752 h 1067"/>
                    <a:gd name="T62" fmla="*/ 756 w 865"/>
                    <a:gd name="T63" fmla="*/ 721 h 1067"/>
                    <a:gd name="T64" fmla="*/ 784 w 865"/>
                    <a:gd name="T65" fmla="*/ 686 h 1067"/>
                    <a:gd name="T66" fmla="*/ 808 w 865"/>
                    <a:gd name="T67" fmla="*/ 648 h 1067"/>
                    <a:gd name="T68" fmla="*/ 828 w 865"/>
                    <a:gd name="T69" fmla="*/ 610 h 1067"/>
                    <a:gd name="T70" fmla="*/ 843 w 865"/>
                    <a:gd name="T71" fmla="*/ 569 h 1067"/>
                    <a:gd name="T72" fmla="*/ 856 w 865"/>
                    <a:gd name="T73" fmla="*/ 524 h 1067"/>
                    <a:gd name="T74" fmla="*/ 863 w 865"/>
                    <a:gd name="T75" fmla="*/ 480 h 1067"/>
                    <a:gd name="T76" fmla="*/ 865 w 865"/>
                    <a:gd name="T77" fmla="*/ 432 h 1067"/>
                    <a:gd name="T78" fmla="*/ 865 w 865"/>
                    <a:gd name="T79" fmla="*/ 409 h 1067"/>
                    <a:gd name="T80" fmla="*/ 856 w 865"/>
                    <a:gd name="T81" fmla="*/ 345 h 1067"/>
                    <a:gd name="T82" fmla="*/ 832 w 865"/>
                    <a:gd name="T83" fmla="*/ 263 h 1067"/>
                    <a:gd name="T84" fmla="*/ 791 w 865"/>
                    <a:gd name="T85" fmla="*/ 191 h 1067"/>
                    <a:gd name="T86" fmla="*/ 739 w 865"/>
                    <a:gd name="T87" fmla="*/ 126 h 1067"/>
                    <a:gd name="T88" fmla="*/ 674 w 865"/>
                    <a:gd name="T89" fmla="*/ 74 h 1067"/>
                    <a:gd name="T90" fmla="*/ 600 w 865"/>
                    <a:gd name="T91" fmla="*/ 33 h 1067"/>
                    <a:gd name="T92" fmla="*/ 521 w 865"/>
                    <a:gd name="T93" fmla="*/ 7 h 1067"/>
                    <a:gd name="T94" fmla="*/ 456 w 865"/>
                    <a:gd name="T95" fmla="*/ 0 h 1067"/>
                    <a:gd name="T96" fmla="*/ 434 w 865"/>
                    <a:gd name="T97"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5" h="1067">
                      <a:moveTo>
                        <a:pt x="434" y="0"/>
                      </a:moveTo>
                      <a:lnTo>
                        <a:pt x="434" y="0"/>
                      </a:lnTo>
                      <a:lnTo>
                        <a:pt x="411" y="0"/>
                      </a:lnTo>
                      <a:lnTo>
                        <a:pt x="389" y="2"/>
                      </a:lnTo>
                      <a:lnTo>
                        <a:pt x="345" y="7"/>
                      </a:lnTo>
                      <a:lnTo>
                        <a:pt x="304" y="19"/>
                      </a:lnTo>
                      <a:lnTo>
                        <a:pt x="265" y="33"/>
                      </a:lnTo>
                      <a:lnTo>
                        <a:pt x="226" y="52"/>
                      </a:lnTo>
                      <a:lnTo>
                        <a:pt x="191" y="74"/>
                      </a:lnTo>
                      <a:lnTo>
                        <a:pt x="157" y="98"/>
                      </a:lnTo>
                      <a:lnTo>
                        <a:pt x="126" y="126"/>
                      </a:lnTo>
                      <a:lnTo>
                        <a:pt x="98" y="158"/>
                      </a:lnTo>
                      <a:lnTo>
                        <a:pt x="74" y="191"/>
                      </a:lnTo>
                      <a:lnTo>
                        <a:pt x="52" y="226"/>
                      </a:lnTo>
                      <a:lnTo>
                        <a:pt x="33" y="263"/>
                      </a:lnTo>
                      <a:lnTo>
                        <a:pt x="20" y="304"/>
                      </a:lnTo>
                      <a:lnTo>
                        <a:pt x="9" y="345"/>
                      </a:lnTo>
                      <a:lnTo>
                        <a:pt x="2" y="387"/>
                      </a:lnTo>
                      <a:lnTo>
                        <a:pt x="0" y="409"/>
                      </a:lnTo>
                      <a:lnTo>
                        <a:pt x="0" y="432"/>
                      </a:lnTo>
                      <a:lnTo>
                        <a:pt x="0" y="432"/>
                      </a:lnTo>
                      <a:lnTo>
                        <a:pt x="0" y="456"/>
                      </a:lnTo>
                      <a:lnTo>
                        <a:pt x="2" y="480"/>
                      </a:lnTo>
                      <a:lnTo>
                        <a:pt x="6" y="502"/>
                      </a:lnTo>
                      <a:lnTo>
                        <a:pt x="9" y="524"/>
                      </a:lnTo>
                      <a:lnTo>
                        <a:pt x="15" y="547"/>
                      </a:lnTo>
                      <a:lnTo>
                        <a:pt x="22" y="569"/>
                      </a:lnTo>
                      <a:lnTo>
                        <a:pt x="30" y="589"/>
                      </a:lnTo>
                      <a:lnTo>
                        <a:pt x="39" y="610"/>
                      </a:lnTo>
                      <a:lnTo>
                        <a:pt x="48" y="630"/>
                      </a:lnTo>
                      <a:lnTo>
                        <a:pt x="59" y="648"/>
                      </a:lnTo>
                      <a:lnTo>
                        <a:pt x="70" y="669"/>
                      </a:lnTo>
                      <a:lnTo>
                        <a:pt x="83" y="686"/>
                      </a:lnTo>
                      <a:lnTo>
                        <a:pt x="96" y="704"/>
                      </a:lnTo>
                      <a:lnTo>
                        <a:pt x="109" y="721"/>
                      </a:lnTo>
                      <a:lnTo>
                        <a:pt x="141" y="752"/>
                      </a:lnTo>
                      <a:lnTo>
                        <a:pt x="141" y="752"/>
                      </a:lnTo>
                      <a:lnTo>
                        <a:pt x="154" y="763"/>
                      </a:lnTo>
                      <a:lnTo>
                        <a:pt x="154" y="763"/>
                      </a:lnTo>
                      <a:lnTo>
                        <a:pt x="178" y="787"/>
                      </a:lnTo>
                      <a:lnTo>
                        <a:pt x="200" y="813"/>
                      </a:lnTo>
                      <a:lnTo>
                        <a:pt x="219" y="843"/>
                      </a:lnTo>
                      <a:lnTo>
                        <a:pt x="233" y="873"/>
                      </a:lnTo>
                      <a:lnTo>
                        <a:pt x="246" y="906"/>
                      </a:lnTo>
                      <a:lnTo>
                        <a:pt x="256" y="939"/>
                      </a:lnTo>
                      <a:lnTo>
                        <a:pt x="261" y="975"/>
                      </a:lnTo>
                      <a:lnTo>
                        <a:pt x="263" y="1012"/>
                      </a:lnTo>
                      <a:lnTo>
                        <a:pt x="263" y="1067"/>
                      </a:lnTo>
                      <a:lnTo>
                        <a:pt x="434" y="1067"/>
                      </a:lnTo>
                      <a:lnTo>
                        <a:pt x="602" y="1067"/>
                      </a:lnTo>
                      <a:lnTo>
                        <a:pt x="602" y="1012"/>
                      </a:lnTo>
                      <a:lnTo>
                        <a:pt x="602" y="1012"/>
                      </a:lnTo>
                      <a:lnTo>
                        <a:pt x="604" y="975"/>
                      </a:lnTo>
                      <a:lnTo>
                        <a:pt x="610" y="939"/>
                      </a:lnTo>
                      <a:lnTo>
                        <a:pt x="619" y="906"/>
                      </a:lnTo>
                      <a:lnTo>
                        <a:pt x="632" y="873"/>
                      </a:lnTo>
                      <a:lnTo>
                        <a:pt x="647" y="843"/>
                      </a:lnTo>
                      <a:lnTo>
                        <a:pt x="667" y="813"/>
                      </a:lnTo>
                      <a:lnTo>
                        <a:pt x="687" y="787"/>
                      </a:lnTo>
                      <a:lnTo>
                        <a:pt x="711" y="763"/>
                      </a:lnTo>
                      <a:lnTo>
                        <a:pt x="711" y="763"/>
                      </a:lnTo>
                      <a:lnTo>
                        <a:pt x="724" y="752"/>
                      </a:lnTo>
                      <a:lnTo>
                        <a:pt x="724" y="752"/>
                      </a:lnTo>
                      <a:lnTo>
                        <a:pt x="756" y="721"/>
                      </a:lnTo>
                      <a:lnTo>
                        <a:pt x="769" y="704"/>
                      </a:lnTo>
                      <a:lnTo>
                        <a:pt x="784" y="686"/>
                      </a:lnTo>
                      <a:lnTo>
                        <a:pt x="795" y="669"/>
                      </a:lnTo>
                      <a:lnTo>
                        <a:pt x="808" y="648"/>
                      </a:lnTo>
                      <a:lnTo>
                        <a:pt x="817" y="630"/>
                      </a:lnTo>
                      <a:lnTo>
                        <a:pt x="828" y="610"/>
                      </a:lnTo>
                      <a:lnTo>
                        <a:pt x="836" y="589"/>
                      </a:lnTo>
                      <a:lnTo>
                        <a:pt x="843" y="569"/>
                      </a:lnTo>
                      <a:lnTo>
                        <a:pt x="850" y="547"/>
                      </a:lnTo>
                      <a:lnTo>
                        <a:pt x="856" y="524"/>
                      </a:lnTo>
                      <a:lnTo>
                        <a:pt x="860" y="502"/>
                      </a:lnTo>
                      <a:lnTo>
                        <a:pt x="863" y="480"/>
                      </a:lnTo>
                      <a:lnTo>
                        <a:pt x="865" y="456"/>
                      </a:lnTo>
                      <a:lnTo>
                        <a:pt x="865" y="432"/>
                      </a:lnTo>
                      <a:lnTo>
                        <a:pt x="865" y="432"/>
                      </a:lnTo>
                      <a:lnTo>
                        <a:pt x="865" y="409"/>
                      </a:lnTo>
                      <a:lnTo>
                        <a:pt x="863" y="387"/>
                      </a:lnTo>
                      <a:lnTo>
                        <a:pt x="856" y="345"/>
                      </a:lnTo>
                      <a:lnTo>
                        <a:pt x="847" y="304"/>
                      </a:lnTo>
                      <a:lnTo>
                        <a:pt x="832" y="263"/>
                      </a:lnTo>
                      <a:lnTo>
                        <a:pt x="813" y="226"/>
                      </a:lnTo>
                      <a:lnTo>
                        <a:pt x="791" y="191"/>
                      </a:lnTo>
                      <a:lnTo>
                        <a:pt x="767" y="158"/>
                      </a:lnTo>
                      <a:lnTo>
                        <a:pt x="739" y="126"/>
                      </a:lnTo>
                      <a:lnTo>
                        <a:pt x="708" y="98"/>
                      </a:lnTo>
                      <a:lnTo>
                        <a:pt x="674" y="74"/>
                      </a:lnTo>
                      <a:lnTo>
                        <a:pt x="639" y="52"/>
                      </a:lnTo>
                      <a:lnTo>
                        <a:pt x="600" y="33"/>
                      </a:lnTo>
                      <a:lnTo>
                        <a:pt x="561" y="19"/>
                      </a:lnTo>
                      <a:lnTo>
                        <a:pt x="521" y="7"/>
                      </a:lnTo>
                      <a:lnTo>
                        <a:pt x="476" y="2"/>
                      </a:lnTo>
                      <a:lnTo>
                        <a:pt x="456" y="0"/>
                      </a:lnTo>
                      <a:lnTo>
                        <a:pt x="434" y="0"/>
                      </a:lnTo>
                      <a:lnTo>
                        <a:pt x="434" y="0"/>
                      </a:lnTo>
                      <a:close/>
                    </a:path>
                  </a:pathLst>
                </a:custGeom>
                <a:solidFill>
                  <a:srgbClr val="FDD300"/>
                </a:solidFill>
                <a:ln w="222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9" name="Freeform 241">
                  <a:extLst>
                    <a:ext uri="{FF2B5EF4-FFF2-40B4-BE49-F238E27FC236}">
                      <a16:creationId xmlns:a16="http://schemas.microsoft.com/office/drawing/2014/main" id="{48363F46-C1B1-4332-8335-A2F8F0FAF7A4}"/>
                    </a:ext>
                  </a:extLst>
                </p:cNvPr>
                <p:cNvSpPr>
                  <a:spLocks noEditPoints="1"/>
                </p:cNvSpPr>
                <p:nvPr/>
              </p:nvSpPr>
              <p:spPr bwMode="auto">
                <a:xfrm>
                  <a:off x="8275638" y="4079876"/>
                  <a:ext cx="585788" cy="333375"/>
                </a:xfrm>
                <a:custGeom>
                  <a:avLst/>
                  <a:gdLst>
                    <a:gd name="T0" fmla="*/ 369 w 369"/>
                    <a:gd name="T1" fmla="*/ 210 h 210"/>
                    <a:gd name="T2" fmla="*/ 0 w 369"/>
                    <a:gd name="T3" fmla="*/ 210 h 210"/>
                    <a:gd name="T4" fmla="*/ 0 w 369"/>
                    <a:gd name="T5" fmla="*/ 0 h 210"/>
                    <a:gd name="T6" fmla="*/ 369 w 369"/>
                    <a:gd name="T7" fmla="*/ 0 h 210"/>
                    <a:gd name="T8" fmla="*/ 369 w 369"/>
                    <a:gd name="T9" fmla="*/ 210 h 210"/>
                    <a:gd name="T10" fmla="*/ 30 w 369"/>
                    <a:gd name="T11" fmla="*/ 180 h 210"/>
                    <a:gd name="T12" fmla="*/ 339 w 369"/>
                    <a:gd name="T13" fmla="*/ 180 h 210"/>
                    <a:gd name="T14" fmla="*/ 339 w 369"/>
                    <a:gd name="T15" fmla="*/ 32 h 210"/>
                    <a:gd name="T16" fmla="*/ 30 w 369"/>
                    <a:gd name="T17" fmla="*/ 32 h 210"/>
                    <a:gd name="T18" fmla="*/ 30 w 369"/>
                    <a:gd name="T19" fmla="*/ 18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9" h="210">
                      <a:moveTo>
                        <a:pt x="369" y="210"/>
                      </a:moveTo>
                      <a:lnTo>
                        <a:pt x="0" y="210"/>
                      </a:lnTo>
                      <a:lnTo>
                        <a:pt x="0" y="0"/>
                      </a:lnTo>
                      <a:lnTo>
                        <a:pt x="369" y="0"/>
                      </a:lnTo>
                      <a:lnTo>
                        <a:pt x="369" y="210"/>
                      </a:lnTo>
                      <a:close/>
                      <a:moveTo>
                        <a:pt x="30" y="180"/>
                      </a:moveTo>
                      <a:lnTo>
                        <a:pt x="339" y="180"/>
                      </a:lnTo>
                      <a:lnTo>
                        <a:pt x="339" y="32"/>
                      </a:lnTo>
                      <a:lnTo>
                        <a:pt x="30" y="32"/>
                      </a:lnTo>
                      <a:lnTo>
                        <a:pt x="30"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0" name="Rectangle 19">
                  <a:extLst>
                    <a:ext uri="{FF2B5EF4-FFF2-40B4-BE49-F238E27FC236}">
                      <a16:creationId xmlns:a16="http://schemas.microsoft.com/office/drawing/2014/main" id="{44F504D5-7A7E-4ACC-BCF5-A92044FCFA7D}"/>
                    </a:ext>
                  </a:extLst>
                </p:cNvPr>
                <p:cNvSpPr>
                  <a:spLocks noChangeArrowheads="1"/>
                </p:cNvSpPr>
                <p:nvPr/>
              </p:nvSpPr>
              <p:spPr bwMode="auto">
                <a:xfrm>
                  <a:off x="8250238" y="4079876"/>
                  <a:ext cx="638175" cy="50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1" name="Rectangle 20">
                  <a:extLst>
                    <a:ext uri="{FF2B5EF4-FFF2-40B4-BE49-F238E27FC236}">
                      <a16:creationId xmlns:a16="http://schemas.microsoft.com/office/drawing/2014/main" id="{C1CBD50D-402F-4749-99F6-343DEE0C6B5F}"/>
                    </a:ext>
                  </a:extLst>
                </p:cNvPr>
                <p:cNvSpPr>
                  <a:spLocks noChangeArrowheads="1"/>
                </p:cNvSpPr>
                <p:nvPr/>
              </p:nvSpPr>
              <p:spPr bwMode="auto">
                <a:xfrm>
                  <a:off x="8250238" y="4175126"/>
                  <a:ext cx="638175"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2" name="Rectangle 21">
                  <a:extLst>
                    <a:ext uri="{FF2B5EF4-FFF2-40B4-BE49-F238E27FC236}">
                      <a16:creationId xmlns:a16="http://schemas.microsoft.com/office/drawing/2014/main" id="{AF44BB8C-3666-440F-AA8D-1F2444422749}"/>
                    </a:ext>
                  </a:extLst>
                </p:cNvPr>
                <p:cNvSpPr>
                  <a:spLocks noChangeArrowheads="1"/>
                </p:cNvSpPr>
                <p:nvPr/>
              </p:nvSpPr>
              <p:spPr bwMode="auto">
                <a:xfrm>
                  <a:off x="8250238" y="4271963"/>
                  <a:ext cx="638175" cy="460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3" name="Rectangle 22">
                  <a:extLst>
                    <a:ext uri="{FF2B5EF4-FFF2-40B4-BE49-F238E27FC236}">
                      <a16:creationId xmlns:a16="http://schemas.microsoft.com/office/drawing/2014/main" id="{E9F10FF6-3852-4486-BFA3-65DD08A32BF4}"/>
                    </a:ext>
                  </a:extLst>
                </p:cNvPr>
                <p:cNvSpPr>
                  <a:spLocks noChangeArrowheads="1"/>
                </p:cNvSpPr>
                <p:nvPr/>
              </p:nvSpPr>
              <p:spPr bwMode="auto">
                <a:xfrm>
                  <a:off x="8250238" y="4365626"/>
                  <a:ext cx="638175"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4" name="Freeform 246">
                  <a:extLst>
                    <a:ext uri="{FF2B5EF4-FFF2-40B4-BE49-F238E27FC236}">
                      <a16:creationId xmlns:a16="http://schemas.microsoft.com/office/drawing/2014/main" id="{FA179A60-74EB-4200-9514-9AD1B05F8A69}"/>
                    </a:ext>
                  </a:extLst>
                </p:cNvPr>
                <p:cNvSpPr>
                  <a:spLocks noEditPoints="1"/>
                </p:cNvSpPr>
                <p:nvPr/>
              </p:nvSpPr>
              <p:spPr bwMode="auto">
                <a:xfrm>
                  <a:off x="8443913" y="4365626"/>
                  <a:ext cx="249238" cy="155575"/>
                </a:xfrm>
                <a:custGeom>
                  <a:avLst/>
                  <a:gdLst>
                    <a:gd name="T0" fmla="*/ 157 w 157"/>
                    <a:gd name="T1" fmla="*/ 98 h 98"/>
                    <a:gd name="T2" fmla="*/ 0 w 157"/>
                    <a:gd name="T3" fmla="*/ 98 h 98"/>
                    <a:gd name="T4" fmla="*/ 0 w 157"/>
                    <a:gd name="T5" fmla="*/ 0 h 98"/>
                    <a:gd name="T6" fmla="*/ 157 w 157"/>
                    <a:gd name="T7" fmla="*/ 0 h 98"/>
                    <a:gd name="T8" fmla="*/ 157 w 157"/>
                    <a:gd name="T9" fmla="*/ 98 h 98"/>
                    <a:gd name="T10" fmla="*/ 30 w 157"/>
                    <a:gd name="T11" fmla="*/ 69 h 98"/>
                    <a:gd name="T12" fmla="*/ 128 w 157"/>
                    <a:gd name="T13" fmla="*/ 69 h 98"/>
                    <a:gd name="T14" fmla="*/ 128 w 157"/>
                    <a:gd name="T15" fmla="*/ 30 h 98"/>
                    <a:gd name="T16" fmla="*/ 30 w 157"/>
                    <a:gd name="T17" fmla="*/ 30 h 98"/>
                    <a:gd name="T18" fmla="*/ 30 w 157"/>
                    <a:gd name="T19" fmla="*/ 6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7" h="98">
                      <a:moveTo>
                        <a:pt x="157" y="98"/>
                      </a:moveTo>
                      <a:lnTo>
                        <a:pt x="0" y="98"/>
                      </a:lnTo>
                      <a:lnTo>
                        <a:pt x="0" y="0"/>
                      </a:lnTo>
                      <a:lnTo>
                        <a:pt x="157" y="0"/>
                      </a:lnTo>
                      <a:lnTo>
                        <a:pt x="157" y="98"/>
                      </a:lnTo>
                      <a:close/>
                      <a:moveTo>
                        <a:pt x="30" y="69"/>
                      </a:moveTo>
                      <a:lnTo>
                        <a:pt x="128" y="69"/>
                      </a:lnTo>
                      <a:lnTo>
                        <a:pt x="128" y="30"/>
                      </a:lnTo>
                      <a:lnTo>
                        <a:pt x="30" y="30"/>
                      </a:lnTo>
                      <a:lnTo>
                        <a:pt x="30"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5" name="Rectangle 24">
                  <a:extLst>
                    <a:ext uri="{FF2B5EF4-FFF2-40B4-BE49-F238E27FC236}">
                      <a16:creationId xmlns:a16="http://schemas.microsoft.com/office/drawing/2014/main" id="{A955F91C-F774-4BF6-AEB1-172034682396}"/>
                    </a:ext>
                  </a:extLst>
                </p:cNvPr>
                <p:cNvSpPr>
                  <a:spLocks noChangeArrowheads="1"/>
                </p:cNvSpPr>
                <p:nvPr/>
              </p:nvSpPr>
              <p:spPr bwMode="auto">
                <a:xfrm>
                  <a:off x="8543926" y="3471863"/>
                  <a:ext cx="49213" cy="6318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6" name="Freeform 248">
                  <a:extLst>
                    <a:ext uri="{FF2B5EF4-FFF2-40B4-BE49-F238E27FC236}">
                      <a16:creationId xmlns:a16="http://schemas.microsoft.com/office/drawing/2014/main" id="{20BA89EC-750D-4B3D-8770-1E27FD8E862F}"/>
                    </a:ext>
                  </a:extLst>
                </p:cNvPr>
                <p:cNvSpPr>
                  <a:spLocks/>
                </p:cNvSpPr>
                <p:nvPr/>
              </p:nvSpPr>
              <p:spPr bwMode="auto">
                <a:xfrm>
                  <a:off x="8375651" y="2968626"/>
                  <a:ext cx="385763" cy="255588"/>
                </a:xfrm>
                <a:custGeom>
                  <a:avLst/>
                  <a:gdLst>
                    <a:gd name="T0" fmla="*/ 145 w 243"/>
                    <a:gd name="T1" fmla="*/ 161 h 161"/>
                    <a:gd name="T2" fmla="*/ 98 w 243"/>
                    <a:gd name="T3" fmla="*/ 69 h 161"/>
                    <a:gd name="T4" fmla="*/ 85 w 243"/>
                    <a:gd name="T5" fmla="*/ 95 h 161"/>
                    <a:gd name="T6" fmla="*/ 0 w 243"/>
                    <a:gd name="T7" fmla="*/ 95 h 161"/>
                    <a:gd name="T8" fmla="*/ 0 w 243"/>
                    <a:gd name="T9" fmla="*/ 65 h 161"/>
                    <a:gd name="T10" fmla="*/ 65 w 243"/>
                    <a:gd name="T11" fmla="*/ 65 h 161"/>
                    <a:gd name="T12" fmla="*/ 98 w 243"/>
                    <a:gd name="T13" fmla="*/ 0 h 161"/>
                    <a:gd name="T14" fmla="*/ 145 w 243"/>
                    <a:gd name="T15" fmla="*/ 93 h 161"/>
                    <a:gd name="T16" fmla="*/ 160 w 243"/>
                    <a:gd name="T17" fmla="*/ 65 h 161"/>
                    <a:gd name="T18" fmla="*/ 243 w 243"/>
                    <a:gd name="T19" fmla="*/ 65 h 161"/>
                    <a:gd name="T20" fmla="*/ 243 w 243"/>
                    <a:gd name="T21" fmla="*/ 95 h 161"/>
                    <a:gd name="T22" fmla="*/ 178 w 243"/>
                    <a:gd name="T23" fmla="*/ 95 h 161"/>
                    <a:gd name="T24" fmla="*/ 145 w 243"/>
                    <a:gd name="T25"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3" h="161">
                      <a:moveTo>
                        <a:pt x="145" y="161"/>
                      </a:moveTo>
                      <a:lnTo>
                        <a:pt x="98" y="69"/>
                      </a:lnTo>
                      <a:lnTo>
                        <a:pt x="85" y="95"/>
                      </a:lnTo>
                      <a:lnTo>
                        <a:pt x="0" y="95"/>
                      </a:lnTo>
                      <a:lnTo>
                        <a:pt x="0" y="65"/>
                      </a:lnTo>
                      <a:lnTo>
                        <a:pt x="65" y="65"/>
                      </a:lnTo>
                      <a:lnTo>
                        <a:pt x="98" y="0"/>
                      </a:lnTo>
                      <a:lnTo>
                        <a:pt x="145" y="93"/>
                      </a:lnTo>
                      <a:lnTo>
                        <a:pt x="160" y="65"/>
                      </a:lnTo>
                      <a:lnTo>
                        <a:pt x="243" y="65"/>
                      </a:lnTo>
                      <a:lnTo>
                        <a:pt x="243" y="95"/>
                      </a:lnTo>
                      <a:lnTo>
                        <a:pt x="178" y="95"/>
                      </a:lnTo>
                      <a:lnTo>
                        <a:pt x="145"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7" name="Freeform 249">
                  <a:extLst>
                    <a:ext uri="{FF2B5EF4-FFF2-40B4-BE49-F238E27FC236}">
                      <a16:creationId xmlns:a16="http://schemas.microsoft.com/office/drawing/2014/main" id="{AD70F6AF-71A7-4E8D-89D2-5EB9A9290F36}"/>
                    </a:ext>
                  </a:extLst>
                </p:cNvPr>
                <p:cNvSpPr>
                  <a:spLocks/>
                </p:cNvSpPr>
                <p:nvPr/>
              </p:nvSpPr>
              <p:spPr bwMode="auto">
                <a:xfrm>
                  <a:off x="8334376" y="3121026"/>
                  <a:ext cx="468313" cy="395288"/>
                </a:xfrm>
                <a:custGeom>
                  <a:avLst/>
                  <a:gdLst>
                    <a:gd name="T0" fmla="*/ 149 w 295"/>
                    <a:gd name="T1" fmla="*/ 249 h 249"/>
                    <a:gd name="T2" fmla="*/ 0 w 295"/>
                    <a:gd name="T3" fmla="*/ 17 h 249"/>
                    <a:gd name="T4" fmla="*/ 26 w 295"/>
                    <a:gd name="T5" fmla="*/ 0 h 249"/>
                    <a:gd name="T6" fmla="*/ 149 w 295"/>
                    <a:gd name="T7" fmla="*/ 193 h 249"/>
                    <a:gd name="T8" fmla="*/ 269 w 295"/>
                    <a:gd name="T9" fmla="*/ 0 h 249"/>
                    <a:gd name="T10" fmla="*/ 295 w 295"/>
                    <a:gd name="T11" fmla="*/ 17 h 249"/>
                    <a:gd name="T12" fmla="*/ 149 w 295"/>
                    <a:gd name="T13" fmla="*/ 249 h 249"/>
                  </a:gdLst>
                  <a:ahLst/>
                  <a:cxnLst>
                    <a:cxn ang="0">
                      <a:pos x="T0" y="T1"/>
                    </a:cxn>
                    <a:cxn ang="0">
                      <a:pos x="T2" y="T3"/>
                    </a:cxn>
                    <a:cxn ang="0">
                      <a:pos x="T4" y="T5"/>
                    </a:cxn>
                    <a:cxn ang="0">
                      <a:pos x="T6" y="T7"/>
                    </a:cxn>
                    <a:cxn ang="0">
                      <a:pos x="T8" y="T9"/>
                    </a:cxn>
                    <a:cxn ang="0">
                      <a:pos x="T10" y="T11"/>
                    </a:cxn>
                    <a:cxn ang="0">
                      <a:pos x="T12" y="T13"/>
                    </a:cxn>
                  </a:cxnLst>
                  <a:rect l="0" t="0" r="r" b="b"/>
                  <a:pathLst>
                    <a:path w="295" h="249">
                      <a:moveTo>
                        <a:pt x="149" y="249"/>
                      </a:moveTo>
                      <a:lnTo>
                        <a:pt x="0" y="17"/>
                      </a:lnTo>
                      <a:lnTo>
                        <a:pt x="26" y="0"/>
                      </a:lnTo>
                      <a:lnTo>
                        <a:pt x="149" y="193"/>
                      </a:lnTo>
                      <a:lnTo>
                        <a:pt x="269" y="0"/>
                      </a:lnTo>
                      <a:lnTo>
                        <a:pt x="295" y="17"/>
                      </a:lnTo>
                      <a:lnTo>
                        <a:pt x="149" y="2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8" name="Freeform 250">
                  <a:extLst>
                    <a:ext uri="{FF2B5EF4-FFF2-40B4-BE49-F238E27FC236}">
                      <a16:creationId xmlns:a16="http://schemas.microsoft.com/office/drawing/2014/main" id="{C73B7F44-808D-4D7E-B6A4-2F8A70351920}"/>
                    </a:ext>
                  </a:extLst>
                </p:cNvPr>
                <p:cNvSpPr>
                  <a:spLocks noEditPoints="1"/>
                </p:cNvSpPr>
                <p:nvPr/>
              </p:nvSpPr>
              <p:spPr bwMode="auto">
                <a:xfrm>
                  <a:off x="8255001" y="3024188"/>
                  <a:ext cx="144463" cy="144463"/>
                </a:xfrm>
                <a:custGeom>
                  <a:avLst/>
                  <a:gdLst>
                    <a:gd name="T0" fmla="*/ 47 w 91"/>
                    <a:gd name="T1" fmla="*/ 91 h 91"/>
                    <a:gd name="T2" fmla="*/ 47 w 91"/>
                    <a:gd name="T3" fmla="*/ 91 h 91"/>
                    <a:gd name="T4" fmla="*/ 37 w 91"/>
                    <a:gd name="T5" fmla="*/ 89 h 91"/>
                    <a:gd name="T6" fmla="*/ 28 w 91"/>
                    <a:gd name="T7" fmla="*/ 87 h 91"/>
                    <a:gd name="T8" fmla="*/ 21 w 91"/>
                    <a:gd name="T9" fmla="*/ 84 h 91"/>
                    <a:gd name="T10" fmla="*/ 13 w 91"/>
                    <a:gd name="T11" fmla="*/ 78 h 91"/>
                    <a:gd name="T12" fmla="*/ 8 w 91"/>
                    <a:gd name="T13" fmla="*/ 71 h 91"/>
                    <a:gd name="T14" fmla="*/ 4 w 91"/>
                    <a:gd name="T15" fmla="*/ 63 h 91"/>
                    <a:gd name="T16" fmla="*/ 2 w 91"/>
                    <a:gd name="T17" fmla="*/ 54 h 91"/>
                    <a:gd name="T18" fmla="*/ 0 w 91"/>
                    <a:gd name="T19" fmla="*/ 45 h 91"/>
                    <a:gd name="T20" fmla="*/ 0 w 91"/>
                    <a:gd name="T21" fmla="*/ 45 h 91"/>
                    <a:gd name="T22" fmla="*/ 2 w 91"/>
                    <a:gd name="T23" fmla="*/ 35 h 91"/>
                    <a:gd name="T24" fmla="*/ 4 w 91"/>
                    <a:gd name="T25" fmla="*/ 28 h 91"/>
                    <a:gd name="T26" fmla="*/ 8 w 91"/>
                    <a:gd name="T27" fmla="*/ 21 h 91"/>
                    <a:gd name="T28" fmla="*/ 13 w 91"/>
                    <a:gd name="T29" fmla="*/ 13 h 91"/>
                    <a:gd name="T30" fmla="*/ 21 w 91"/>
                    <a:gd name="T31" fmla="*/ 8 h 91"/>
                    <a:gd name="T32" fmla="*/ 28 w 91"/>
                    <a:gd name="T33" fmla="*/ 4 h 91"/>
                    <a:gd name="T34" fmla="*/ 37 w 91"/>
                    <a:gd name="T35" fmla="*/ 0 h 91"/>
                    <a:gd name="T36" fmla="*/ 47 w 91"/>
                    <a:gd name="T37" fmla="*/ 0 h 91"/>
                    <a:gd name="T38" fmla="*/ 47 w 91"/>
                    <a:gd name="T39" fmla="*/ 0 h 91"/>
                    <a:gd name="T40" fmla="*/ 56 w 91"/>
                    <a:gd name="T41" fmla="*/ 0 h 91"/>
                    <a:gd name="T42" fmla="*/ 63 w 91"/>
                    <a:gd name="T43" fmla="*/ 4 h 91"/>
                    <a:gd name="T44" fmla="*/ 73 w 91"/>
                    <a:gd name="T45" fmla="*/ 8 h 91"/>
                    <a:gd name="T46" fmla="*/ 78 w 91"/>
                    <a:gd name="T47" fmla="*/ 13 h 91"/>
                    <a:gd name="T48" fmla="*/ 84 w 91"/>
                    <a:gd name="T49" fmla="*/ 21 h 91"/>
                    <a:gd name="T50" fmla="*/ 87 w 91"/>
                    <a:gd name="T51" fmla="*/ 28 h 91"/>
                    <a:gd name="T52" fmla="*/ 91 w 91"/>
                    <a:gd name="T53" fmla="*/ 35 h 91"/>
                    <a:gd name="T54" fmla="*/ 91 w 91"/>
                    <a:gd name="T55" fmla="*/ 45 h 91"/>
                    <a:gd name="T56" fmla="*/ 91 w 91"/>
                    <a:gd name="T57" fmla="*/ 45 h 91"/>
                    <a:gd name="T58" fmla="*/ 91 w 91"/>
                    <a:gd name="T59" fmla="*/ 54 h 91"/>
                    <a:gd name="T60" fmla="*/ 87 w 91"/>
                    <a:gd name="T61" fmla="*/ 63 h 91"/>
                    <a:gd name="T62" fmla="*/ 84 w 91"/>
                    <a:gd name="T63" fmla="*/ 71 h 91"/>
                    <a:gd name="T64" fmla="*/ 78 w 91"/>
                    <a:gd name="T65" fmla="*/ 78 h 91"/>
                    <a:gd name="T66" fmla="*/ 73 w 91"/>
                    <a:gd name="T67" fmla="*/ 84 h 91"/>
                    <a:gd name="T68" fmla="*/ 63 w 91"/>
                    <a:gd name="T69" fmla="*/ 87 h 91"/>
                    <a:gd name="T70" fmla="*/ 56 w 91"/>
                    <a:gd name="T71" fmla="*/ 89 h 91"/>
                    <a:gd name="T72" fmla="*/ 47 w 91"/>
                    <a:gd name="T73" fmla="*/ 91 h 91"/>
                    <a:gd name="T74" fmla="*/ 47 w 91"/>
                    <a:gd name="T75" fmla="*/ 91 h 91"/>
                    <a:gd name="T76" fmla="*/ 47 w 91"/>
                    <a:gd name="T77" fmla="*/ 30 h 91"/>
                    <a:gd name="T78" fmla="*/ 47 w 91"/>
                    <a:gd name="T79" fmla="*/ 30 h 91"/>
                    <a:gd name="T80" fmla="*/ 41 w 91"/>
                    <a:gd name="T81" fmla="*/ 32 h 91"/>
                    <a:gd name="T82" fmla="*/ 35 w 91"/>
                    <a:gd name="T83" fmla="*/ 35 h 91"/>
                    <a:gd name="T84" fmla="*/ 32 w 91"/>
                    <a:gd name="T85" fmla="*/ 39 h 91"/>
                    <a:gd name="T86" fmla="*/ 32 w 91"/>
                    <a:gd name="T87" fmla="*/ 45 h 91"/>
                    <a:gd name="T88" fmla="*/ 32 w 91"/>
                    <a:gd name="T89" fmla="*/ 45 h 91"/>
                    <a:gd name="T90" fmla="*/ 32 w 91"/>
                    <a:gd name="T91" fmla="*/ 50 h 91"/>
                    <a:gd name="T92" fmla="*/ 35 w 91"/>
                    <a:gd name="T93" fmla="*/ 56 h 91"/>
                    <a:gd name="T94" fmla="*/ 41 w 91"/>
                    <a:gd name="T95" fmla="*/ 60 h 91"/>
                    <a:gd name="T96" fmla="*/ 47 w 91"/>
                    <a:gd name="T97" fmla="*/ 60 h 91"/>
                    <a:gd name="T98" fmla="*/ 47 w 91"/>
                    <a:gd name="T99" fmla="*/ 60 h 91"/>
                    <a:gd name="T100" fmla="*/ 52 w 91"/>
                    <a:gd name="T101" fmla="*/ 60 h 91"/>
                    <a:gd name="T102" fmla="*/ 58 w 91"/>
                    <a:gd name="T103" fmla="*/ 56 h 91"/>
                    <a:gd name="T104" fmla="*/ 60 w 91"/>
                    <a:gd name="T105" fmla="*/ 50 h 91"/>
                    <a:gd name="T106" fmla="*/ 61 w 91"/>
                    <a:gd name="T107" fmla="*/ 45 h 91"/>
                    <a:gd name="T108" fmla="*/ 61 w 91"/>
                    <a:gd name="T109" fmla="*/ 45 h 91"/>
                    <a:gd name="T110" fmla="*/ 60 w 91"/>
                    <a:gd name="T111" fmla="*/ 39 h 91"/>
                    <a:gd name="T112" fmla="*/ 58 w 91"/>
                    <a:gd name="T113" fmla="*/ 35 h 91"/>
                    <a:gd name="T114" fmla="*/ 52 w 91"/>
                    <a:gd name="T115" fmla="*/ 32 h 91"/>
                    <a:gd name="T116" fmla="*/ 47 w 91"/>
                    <a:gd name="T117" fmla="*/ 30 h 91"/>
                    <a:gd name="T118" fmla="*/ 47 w 91"/>
                    <a:gd name="T119" fmla="*/ 3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 h="91">
                      <a:moveTo>
                        <a:pt x="47" y="91"/>
                      </a:moveTo>
                      <a:lnTo>
                        <a:pt x="47" y="91"/>
                      </a:lnTo>
                      <a:lnTo>
                        <a:pt x="37" y="89"/>
                      </a:lnTo>
                      <a:lnTo>
                        <a:pt x="28" y="87"/>
                      </a:lnTo>
                      <a:lnTo>
                        <a:pt x="21" y="84"/>
                      </a:lnTo>
                      <a:lnTo>
                        <a:pt x="13" y="78"/>
                      </a:lnTo>
                      <a:lnTo>
                        <a:pt x="8" y="71"/>
                      </a:lnTo>
                      <a:lnTo>
                        <a:pt x="4" y="63"/>
                      </a:lnTo>
                      <a:lnTo>
                        <a:pt x="2" y="54"/>
                      </a:lnTo>
                      <a:lnTo>
                        <a:pt x="0" y="45"/>
                      </a:lnTo>
                      <a:lnTo>
                        <a:pt x="0" y="45"/>
                      </a:lnTo>
                      <a:lnTo>
                        <a:pt x="2" y="35"/>
                      </a:lnTo>
                      <a:lnTo>
                        <a:pt x="4" y="28"/>
                      </a:lnTo>
                      <a:lnTo>
                        <a:pt x="8" y="21"/>
                      </a:lnTo>
                      <a:lnTo>
                        <a:pt x="13" y="13"/>
                      </a:lnTo>
                      <a:lnTo>
                        <a:pt x="21" y="8"/>
                      </a:lnTo>
                      <a:lnTo>
                        <a:pt x="28" y="4"/>
                      </a:lnTo>
                      <a:lnTo>
                        <a:pt x="37" y="0"/>
                      </a:lnTo>
                      <a:lnTo>
                        <a:pt x="47" y="0"/>
                      </a:lnTo>
                      <a:lnTo>
                        <a:pt x="47" y="0"/>
                      </a:lnTo>
                      <a:lnTo>
                        <a:pt x="56" y="0"/>
                      </a:lnTo>
                      <a:lnTo>
                        <a:pt x="63" y="4"/>
                      </a:lnTo>
                      <a:lnTo>
                        <a:pt x="73" y="8"/>
                      </a:lnTo>
                      <a:lnTo>
                        <a:pt x="78" y="13"/>
                      </a:lnTo>
                      <a:lnTo>
                        <a:pt x="84" y="21"/>
                      </a:lnTo>
                      <a:lnTo>
                        <a:pt x="87" y="28"/>
                      </a:lnTo>
                      <a:lnTo>
                        <a:pt x="91" y="35"/>
                      </a:lnTo>
                      <a:lnTo>
                        <a:pt x="91" y="45"/>
                      </a:lnTo>
                      <a:lnTo>
                        <a:pt x="91" y="45"/>
                      </a:lnTo>
                      <a:lnTo>
                        <a:pt x="91" y="54"/>
                      </a:lnTo>
                      <a:lnTo>
                        <a:pt x="87" y="63"/>
                      </a:lnTo>
                      <a:lnTo>
                        <a:pt x="84" y="71"/>
                      </a:lnTo>
                      <a:lnTo>
                        <a:pt x="78" y="78"/>
                      </a:lnTo>
                      <a:lnTo>
                        <a:pt x="73" y="84"/>
                      </a:lnTo>
                      <a:lnTo>
                        <a:pt x="63" y="87"/>
                      </a:lnTo>
                      <a:lnTo>
                        <a:pt x="56" y="89"/>
                      </a:lnTo>
                      <a:lnTo>
                        <a:pt x="47" y="91"/>
                      </a:lnTo>
                      <a:lnTo>
                        <a:pt x="47" y="91"/>
                      </a:lnTo>
                      <a:close/>
                      <a:moveTo>
                        <a:pt x="47" y="30"/>
                      </a:moveTo>
                      <a:lnTo>
                        <a:pt x="47" y="30"/>
                      </a:lnTo>
                      <a:lnTo>
                        <a:pt x="41" y="32"/>
                      </a:lnTo>
                      <a:lnTo>
                        <a:pt x="35" y="35"/>
                      </a:lnTo>
                      <a:lnTo>
                        <a:pt x="32" y="39"/>
                      </a:lnTo>
                      <a:lnTo>
                        <a:pt x="32" y="45"/>
                      </a:lnTo>
                      <a:lnTo>
                        <a:pt x="32" y="45"/>
                      </a:lnTo>
                      <a:lnTo>
                        <a:pt x="32" y="50"/>
                      </a:lnTo>
                      <a:lnTo>
                        <a:pt x="35" y="56"/>
                      </a:lnTo>
                      <a:lnTo>
                        <a:pt x="41" y="60"/>
                      </a:lnTo>
                      <a:lnTo>
                        <a:pt x="47" y="60"/>
                      </a:lnTo>
                      <a:lnTo>
                        <a:pt x="47" y="60"/>
                      </a:lnTo>
                      <a:lnTo>
                        <a:pt x="52" y="60"/>
                      </a:lnTo>
                      <a:lnTo>
                        <a:pt x="58" y="56"/>
                      </a:lnTo>
                      <a:lnTo>
                        <a:pt x="60" y="50"/>
                      </a:lnTo>
                      <a:lnTo>
                        <a:pt x="61" y="45"/>
                      </a:lnTo>
                      <a:lnTo>
                        <a:pt x="61" y="45"/>
                      </a:lnTo>
                      <a:lnTo>
                        <a:pt x="60" y="39"/>
                      </a:lnTo>
                      <a:lnTo>
                        <a:pt x="58" y="35"/>
                      </a:lnTo>
                      <a:lnTo>
                        <a:pt x="52" y="32"/>
                      </a:lnTo>
                      <a:lnTo>
                        <a:pt x="47" y="30"/>
                      </a:lnTo>
                      <a:lnTo>
                        <a:pt x="47"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9" name="Freeform 251">
                  <a:extLst>
                    <a:ext uri="{FF2B5EF4-FFF2-40B4-BE49-F238E27FC236}">
                      <a16:creationId xmlns:a16="http://schemas.microsoft.com/office/drawing/2014/main" id="{8912995F-B8C5-4317-80BC-C331A0BFC16E}"/>
                    </a:ext>
                  </a:extLst>
                </p:cNvPr>
                <p:cNvSpPr>
                  <a:spLocks noEditPoints="1"/>
                </p:cNvSpPr>
                <p:nvPr/>
              </p:nvSpPr>
              <p:spPr bwMode="auto">
                <a:xfrm>
                  <a:off x="8737601" y="3024188"/>
                  <a:ext cx="144463" cy="144463"/>
                </a:xfrm>
                <a:custGeom>
                  <a:avLst/>
                  <a:gdLst>
                    <a:gd name="T0" fmla="*/ 45 w 91"/>
                    <a:gd name="T1" fmla="*/ 91 h 91"/>
                    <a:gd name="T2" fmla="*/ 45 w 91"/>
                    <a:gd name="T3" fmla="*/ 91 h 91"/>
                    <a:gd name="T4" fmla="*/ 35 w 91"/>
                    <a:gd name="T5" fmla="*/ 89 h 91"/>
                    <a:gd name="T6" fmla="*/ 28 w 91"/>
                    <a:gd name="T7" fmla="*/ 87 h 91"/>
                    <a:gd name="T8" fmla="*/ 21 w 91"/>
                    <a:gd name="T9" fmla="*/ 84 h 91"/>
                    <a:gd name="T10" fmla="*/ 13 w 91"/>
                    <a:gd name="T11" fmla="*/ 78 h 91"/>
                    <a:gd name="T12" fmla="*/ 8 w 91"/>
                    <a:gd name="T13" fmla="*/ 71 h 91"/>
                    <a:gd name="T14" fmla="*/ 4 w 91"/>
                    <a:gd name="T15" fmla="*/ 63 h 91"/>
                    <a:gd name="T16" fmla="*/ 0 w 91"/>
                    <a:gd name="T17" fmla="*/ 54 h 91"/>
                    <a:gd name="T18" fmla="*/ 0 w 91"/>
                    <a:gd name="T19" fmla="*/ 45 h 91"/>
                    <a:gd name="T20" fmla="*/ 0 w 91"/>
                    <a:gd name="T21" fmla="*/ 45 h 91"/>
                    <a:gd name="T22" fmla="*/ 0 w 91"/>
                    <a:gd name="T23" fmla="*/ 35 h 91"/>
                    <a:gd name="T24" fmla="*/ 4 w 91"/>
                    <a:gd name="T25" fmla="*/ 28 h 91"/>
                    <a:gd name="T26" fmla="*/ 8 w 91"/>
                    <a:gd name="T27" fmla="*/ 21 h 91"/>
                    <a:gd name="T28" fmla="*/ 13 w 91"/>
                    <a:gd name="T29" fmla="*/ 13 h 91"/>
                    <a:gd name="T30" fmla="*/ 21 w 91"/>
                    <a:gd name="T31" fmla="*/ 8 h 91"/>
                    <a:gd name="T32" fmla="*/ 28 w 91"/>
                    <a:gd name="T33" fmla="*/ 4 h 91"/>
                    <a:gd name="T34" fmla="*/ 35 w 91"/>
                    <a:gd name="T35" fmla="*/ 0 h 91"/>
                    <a:gd name="T36" fmla="*/ 45 w 91"/>
                    <a:gd name="T37" fmla="*/ 0 h 91"/>
                    <a:gd name="T38" fmla="*/ 45 w 91"/>
                    <a:gd name="T39" fmla="*/ 0 h 91"/>
                    <a:gd name="T40" fmla="*/ 54 w 91"/>
                    <a:gd name="T41" fmla="*/ 0 h 91"/>
                    <a:gd name="T42" fmla="*/ 63 w 91"/>
                    <a:gd name="T43" fmla="*/ 4 h 91"/>
                    <a:gd name="T44" fmla="*/ 71 w 91"/>
                    <a:gd name="T45" fmla="*/ 8 h 91"/>
                    <a:gd name="T46" fmla="*/ 78 w 91"/>
                    <a:gd name="T47" fmla="*/ 13 h 91"/>
                    <a:gd name="T48" fmla="*/ 84 w 91"/>
                    <a:gd name="T49" fmla="*/ 21 h 91"/>
                    <a:gd name="T50" fmla="*/ 87 w 91"/>
                    <a:gd name="T51" fmla="*/ 28 h 91"/>
                    <a:gd name="T52" fmla="*/ 89 w 91"/>
                    <a:gd name="T53" fmla="*/ 35 h 91"/>
                    <a:gd name="T54" fmla="*/ 91 w 91"/>
                    <a:gd name="T55" fmla="*/ 45 h 91"/>
                    <a:gd name="T56" fmla="*/ 91 w 91"/>
                    <a:gd name="T57" fmla="*/ 45 h 91"/>
                    <a:gd name="T58" fmla="*/ 89 w 91"/>
                    <a:gd name="T59" fmla="*/ 54 h 91"/>
                    <a:gd name="T60" fmla="*/ 87 w 91"/>
                    <a:gd name="T61" fmla="*/ 63 h 91"/>
                    <a:gd name="T62" fmla="*/ 84 w 91"/>
                    <a:gd name="T63" fmla="*/ 71 h 91"/>
                    <a:gd name="T64" fmla="*/ 78 w 91"/>
                    <a:gd name="T65" fmla="*/ 78 h 91"/>
                    <a:gd name="T66" fmla="*/ 71 w 91"/>
                    <a:gd name="T67" fmla="*/ 84 h 91"/>
                    <a:gd name="T68" fmla="*/ 63 w 91"/>
                    <a:gd name="T69" fmla="*/ 87 h 91"/>
                    <a:gd name="T70" fmla="*/ 54 w 91"/>
                    <a:gd name="T71" fmla="*/ 89 h 91"/>
                    <a:gd name="T72" fmla="*/ 45 w 91"/>
                    <a:gd name="T73" fmla="*/ 91 h 91"/>
                    <a:gd name="T74" fmla="*/ 45 w 91"/>
                    <a:gd name="T75" fmla="*/ 91 h 91"/>
                    <a:gd name="T76" fmla="*/ 45 w 91"/>
                    <a:gd name="T77" fmla="*/ 30 h 91"/>
                    <a:gd name="T78" fmla="*/ 45 w 91"/>
                    <a:gd name="T79" fmla="*/ 30 h 91"/>
                    <a:gd name="T80" fmla="*/ 39 w 91"/>
                    <a:gd name="T81" fmla="*/ 32 h 91"/>
                    <a:gd name="T82" fmla="*/ 35 w 91"/>
                    <a:gd name="T83" fmla="*/ 35 h 91"/>
                    <a:gd name="T84" fmla="*/ 32 w 91"/>
                    <a:gd name="T85" fmla="*/ 39 h 91"/>
                    <a:gd name="T86" fmla="*/ 30 w 91"/>
                    <a:gd name="T87" fmla="*/ 45 h 91"/>
                    <a:gd name="T88" fmla="*/ 30 w 91"/>
                    <a:gd name="T89" fmla="*/ 45 h 91"/>
                    <a:gd name="T90" fmla="*/ 32 w 91"/>
                    <a:gd name="T91" fmla="*/ 50 h 91"/>
                    <a:gd name="T92" fmla="*/ 35 w 91"/>
                    <a:gd name="T93" fmla="*/ 56 h 91"/>
                    <a:gd name="T94" fmla="*/ 39 w 91"/>
                    <a:gd name="T95" fmla="*/ 60 h 91"/>
                    <a:gd name="T96" fmla="*/ 45 w 91"/>
                    <a:gd name="T97" fmla="*/ 60 h 91"/>
                    <a:gd name="T98" fmla="*/ 45 w 91"/>
                    <a:gd name="T99" fmla="*/ 60 h 91"/>
                    <a:gd name="T100" fmla="*/ 50 w 91"/>
                    <a:gd name="T101" fmla="*/ 60 h 91"/>
                    <a:gd name="T102" fmla="*/ 56 w 91"/>
                    <a:gd name="T103" fmla="*/ 56 h 91"/>
                    <a:gd name="T104" fmla="*/ 59 w 91"/>
                    <a:gd name="T105" fmla="*/ 50 h 91"/>
                    <a:gd name="T106" fmla="*/ 59 w 91"/>
                    <a:gd name="T107" fmla="*/ 45 h 91"/>
                    <a:gd name="T108" fmla="*/ 59 w 91"/>
                    <a:gd name="T109" fmla="*/ 45 h 91"/>
                    <a:gd name="T110" fmla="*/ 59 w 91"/>
                    <a:gd name="T111" fmla="*/ 39 h 91"/>
                    <a:gd name="T112" fmla="*/ 56 w 91"/>
                    <a:gd name="T113" fmla="*/ 35 h 91"/>
                    <a:gd name="T114" fmla="*/ 50 w 91"/>
                    <a:gd name="T115" fmla="*/ 32 h 91"/>
                    <a:gd name="T116" fmla="*/ 45 w 91"/>
                    <a:gd name="T117" fmla="*/ 30 h 91"/>
                    <a:gd name="T118" fmla="*/ 45 w 91"/>
                    <a:gd name="T119" fmla="*/ 3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 h="91">
                      <a:moveTo>
                        <a:pt x="45" y="91"/>
                      </a:moveTo>
                      <a:lnTo>
                        <a:pt x="45" y="91"/>
                      </a:lnTo>
                      <a:lnTo>
                        <a:pt x="35" y="89"/>
                      </a:lnTo>
                      <a:lnTo>
                        <a:pt x="28" y="87"/>
                      </a:lnTo>
                      <a:lnTo>
                        <a:pt x="21" y="84"/>
                      </a:lnTo>
                      <a:lnTo>
                        <a:pt x="13" y="78"/>
                      </a:lnTo>
                      <a:lnTo>
                        <a:pt x="8" y="71"/>
                      </a:lnTo>
                      <a:lnTo>
                        <a:pt x="4" y="63"/>
                      </a:lnTo>
                      <a:lnTo>
                        <a:pt x="0" y="54"/>
                      </a:lnTo>
                      <a:lnTo>
                        <a:pt x="0" y="45"/>
                      </a:lnTo>
                      <a:lnTo>
                        <a:pt x="0" y="45"/>
                      </a:lnTo>
                      <a:lnTo>
                        <a:pt x="0" y="35"/>
                      </a:lnTo>
                      <a:lnTo>
                        <a:pt x="4" y="28"/>
                      </a:lnTo>
                      <a:lnTo>
                        <a:pt x="8" y="21"/>
                      </a:lnTo>
                      <a:lnTo>
                        <a:pt x="13" y="13"/>
                      </a:lnTo>
                      <a:lnTo>
                        <a:pt x="21" y="8"/>
                      </a:lnTo>
                      <a:lnTo>
                        <a:pt x="28" y="4"/>
                      </a:lnTo>
                      <a:lnTo>
                        <a:pt x="35" y="0"/>
                      </a:lnTo>
                      <a:lnTo>
                        <a:pt x="45" y="0"/>
                      </a:lnTo>
                      <a:lnTo>
                        <a:pt x="45" y="0"/>
                      </a:lnTo>
                      <a:lnTo>
                        <a:pt x="54" y="0"/>
                      </a:lnTo>
                      <a:lnTo>
                        <a:pt x="63" y="4"/>
                      </a:lnTo>
                      <a:lnTo>
                        <a:pt x="71" y="8"/>
                      </a:lnTo>
                      <a:lnTo>
                        <a:pt x="78" y="13"/>
                      </a:lnTo>
                      <a:lnTo>
                        <a:pt x="84" y="21"/>
                      </a:lnTo>
                      <a:lnTo>
                        <a:pt x="87" y="28"/>
                      </a:lnTo>
                      <a:lnTo>
                        <a:pt x="89" y="35"/>
                      </a:lnTo>
                      <a:lnTo>
                        <a:pt x="91" y="45"/>
                      </a:lnTo>
                      <a:lnTo>
                        <a:pt x="91" y="45"/>
                      </a:lnTo>
                      <a:lnTo>
                        <a:pt x="89" y="54"/>
                      </a:lnTo>
                      <a:lnTo>
                        <a:pt x="87" y="63"/>
                      </a:lnTo>
                      <a:lnTo>
                        <a:pt x="84" y="71"/>
                      </a:lnTo>
                      <a:lnTo>
                        <a:pt x="78" y="78"/>
                      </a:lnTo>
                      <a:lnTo>
                        <a:pt x="71" y="84"/>
                      </a:lnTo>
                      <a:lnTo>
                        <a:pt x="63" y="87"/>
                      </a:lnTo>
                      <a:lnTo>
                        <a:pt x="54" y="89"/>
                      </a:lnTo>
                      <a:lnTo>
                        <a:pt x="45" y="91"/>
                      </a:lnTo>
                      <a:lnTo>
                        <a:pt x="45" y="91"/>
                      </a:lnTo>
                      <a:close/>
                      <a:moveTo>
                        <a:pt x="45" y="30"/>
                      </a:moveTo>
                      <a:lnTo>
                        <a:pt x="45" y="30"/>
                      </a:lnTo>
                      <a:lnTo>
                        <a:pt x="39" y="32"/>
                      </a:lnTo>
                      <a:lnTo>
                        <a:pt x="35" y="35"/>
                      </a:lnTo>
                      <a:lnTo>
                        <a:pt x="32" y="39"/>
                      </a:lnTo>
                      <a:lnTo>
                        <a:pt x="30" y="45"/>
                      </a:lnTo>
                      <a:lnTo>
                        <a:pt x="30" y="45"/>
                      </a:lnTo>
                      <a:lnTo>
                        <a:pt x="32" y="50"/>
                      </a:lnTo>
                      <a:lnTo>
                        <a:pt x="35" y="56"/>
                      </a:lnTo>
                      <a:lnTo>
                        <a:pt x="39" y="60"/>
                      </a:lnTo>
                      <a:lnTo>
                        <a:pt x="45" y="60"/>
                      </a:lnTo>
                      <a:lnTo>
                        <a:pt x="45" y="60"/>
                      </a:lnTo>
                      <a:lnTo>
                        <a:pt x="50" y="60"/>
                      </a:lnTo>
                      <a:lnTo>
                        <a:pt x="56" y="56"/>
                      </a:lnTo>
                      <a:lnTo>
                        <a:pt x="59" y="50"/>
                      </a:lnTo>
                      <a:lnTo>
                        <a:pt x="59" y="45"/>
                      </a:lnTo>
                      <a:lnTo>
                        <a:pt x="59" y="45"/>
                      </a:lnTo>
                      <a:lnTo>
                        <a:pt x="59" y="39"/>
                      </a:lnTo>
                      <a:lnTo>
                        <a:pt x="56" y="35"/>
                      </a:lnTo>
                      <a:lnTo>
                        <a:pt x="50" y="32"/>
                      </a:lnTo>
                      <a:lnTo>
                        <a:pt x="45" y="30"/>
                      </a:lnTo>
                      <a:lnTo>
                        <a:pt x="45"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0" name="Rectangle 29">
                  <a:extLst>
                    <a:ext uri="{FF2B5EF4-FFF2-40B4-BE49-F238E27FC236}">
                      <a16:creationId xmlns:a16="http://schemas.microsoft.com/office/drawing/2014/main" id="{CAAE7413-EF26-4717-AC8C-2CF23F2E41DD}"/>
                    </a:ext>
                  </a:extLst>
                </p:cNvPr>
                <p:cNvSpPr>
                  <a:spLocks noChangeArrowheads="1"/>
                </p:cNvSpPr>
                <p:nvPr/>
              </p:nvSpPr>
              <p:spPr bwMode="auto">
                <a:xfrm>
                  <a:off x="8543926" y="2178051"/>
                  <a:ext cx="49213" cy="936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1" name="Freeform 253">
                  <a:extLst>
                    <a:ext uri="{FF2B5EF4-FFF2-40B4-BE49-F238E27FC236}">
                      <a16:creationId xmlns:a16="http://schemas.microsoft.com/office/drawing/2014/main" id="{73AA1EC9-474D-472D-8564-CF212A52E480}"/>
                    </a:ext>
                  </a:extLst>
                </p:cNvPr>
                <p:cNvSpPr>
                  <a:spLocks/>
                </p:cNvSpPr>
                <p:nvPr/>
              </p:nvSpPr>
              <p:spPr bwMode="auto">
                <a:xfrm>
                  <a:off x="8716963" y="2192338"/>
                  <a:ext cx="68263" cy="103188"/>
                </a:xfrm>
                <a:custGeom>
                  <a:avLst/>
                  <a:gdLst>
                    <a:gd name="T0" fmla="*/ 30 w 43"/>
                    <a:gd name="T1" fmla="*/ 65 h 65"/>
                    <a:gd name="T2" fmla="*/ 0 w 43"/>
                    <a:gd name="T3" fmla="*/ 59 h 65"/>
                    <a:gd name="T4" fmla="*/ 13 w 43"/>
                    <a:gd name="T5" fmla="*/ 0 h 65"/>
                    <a:gd name="T6" fmla="*/ 43 w 43"/>
                    <a:gd name="T7" fmla="*/ 6 h 65"/>
                    <a:gd name="T8" fmla="*/ 30 w 43"/>
                    <a:gd name="T9" fmla="*/ 65 h 65"/>
                  </a:gdLst>
                  <a:ahLst/>
                  <a:cxnLst>
                    <a:cxn ang="0">
                      <a:pos x="T0" y="T1"/>
                    </a:cxn>
                    <a:cxn ang="0">
                      <a:pos x="T2" y="T3"/>
                    </a:cxn>
                    <a:cxn ang="0">
                      <a:pos x="T4" y="T5"/>
                    </a:cxn>
                    <a:cxn ang="0">
                      <a:pos x="T6" y="T7"/>
                    </a:cxn>
                    <a:cxn ang="0">
                      <a:pos x="T8" y="T9"/>
                    </a:cxn>
                  </a:cxnLst>
                  <a:rect l="0" t="0" r="r" b="b"/>
                  <a:pathLst>
                    <a:path w="43" h="65">
                      <a:moveTo>
                        <a:pt x="30" y="65"/>
                      </a:moveTo>
                      <a:lnTo>
                        <a:pt x="0" y="59"/>
                      </a:lnTo>
                      <a:lnTo>
                        <a:pt x="13" y="0"/>
                      </a:lnTo>
                      <a:lnTo>
                        <a:pt x="43" y="6"/>
                      </a:lnTo>
                      <a:lnTo>
                        <a:pt x="30"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2" name="Freeform 254">
                  <a:extLst>
                    <a:ext uri="{FF2B5EF4-FFF2-40B4-BE49-F238E27FC236}">
                      <a16:creationId xmlns:a16="http://schemas.microsoft.com/office/drawing/2014/main" id="{61A6ADAC-B9E4-492F-865E-BCE734A5588D}"/>
                    </a:ext>
                  </a:extLst>
                </p:cNvPr>
                <p:cNvSpPr>
                  <a:spLocks/>
                </p:cNvSpPr>
                <p:nvPr/>
              </p:nvSpPr>
              <p:spPr bwMode="auto">
                <a:xfrm>
                  <a:off x="8882063" y="2244726"/>
                  <a:ext cx="82550" cy="109538"/>
                </a:xfrm>
                <a:custGeom>
                  <a:avLst/>
                  <a:gdLst>
                    <a:gd name="T0" fmla="*/ 28 w 52"/>
                    <a:gd name="T1" fmla="*/ 69 h 69"/>
                    <a:gd name="T2" fmla="*/ 0 w 52"/>
                    <a:gd name="T3" fmla="*/ 56 h 69"/>
                    <a:gd name="T4" fmla="*/ 24 w 52"/>
                    <a:gd name="T5" fmla="*/ 0 h 69"/>
                    <a:gd name="T6" fmla="*/ 52 w 52"/>
                    <a:gd name="T7" fmla="*/ 13 h 69"/>
                    <a:gd name="T8" fmla="*/ 28 w 52"/>
                    <a:gd name="T9" fmla="*/ 69 h 69"/>
                  </a:gdLst>
                  <a:ahLst/>
                  <a:cxnLst>
                    <a:cxn ang="0">
                      <a:pos x="T0" y="T1"/>
                    </a:cxn>
                    <a:cxn ang="0">
                      <a:pos x="T2" y="T3"/>
                    </a:cxn>
                    <a:cxn ang="0">
                      <a:pos x="T4" y="T5"/>
                    </a:cxn>
                    <a:cxn ang="0">
                      <a:pos x="T6" y="T7"/>
                    </a:cxn>
                    <a:cxn ang="0">
                      <a:pos x="T8" y="T9"/>
                    </a:cxn>
                  </a:cxnLst>
                  <a:rect l="0" t="0" r="r" b="b"/>
                  <a:pathLst>
                    <a:path w="52" h="69">
                      <a:moveTo>
                        <a:pt x="28" y="69"/>
                      </a:moveTo>
                      <a:lnTo>
                        <a:pt x="0" y="56"/>
                      </a:lnTo>
                      <a:lnTo>
                        <a:pt x="24" y="0"/>
                      </a:lnTo>
                      <a:lnTo>
                        <a:pt x="52" y="13"/>
                      </a:lnTo>
                      <a:lnTo>
                        <a:pt x="28"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3" name="Freeform 255">
                  <a:extLst>
                    <a:ext uri="{FF2B5EF4-FFF2-40B4-BE49-F238E27FC236}">
                      <a16:creationId xmlns:a16="http://schemas.microsoft.com/office/drawing/2014/main" id="{977A77F8-1623-4CB7-A819-AAAAA493D4D3}"/>
                    </a:ext>
                  </a:extLst>
                </p:cNvPr>
                <p:cNvSpPr>
                  <a:spLocks/>
                </p:cNvSpPr>
                <p:nvPr/>
              </p:nvSpPr>
              <p:spPr bwMode="auto">
                <a:xfrm>
                  <a:off x="9031288" y="2339976"/>
                  <a:ext cx="98425" cy="104775"/>
                </a:xfrm>
                <a:custGeom>
                  <a:avLst/>
                  <a:gdLst>
                    <a:gd name="T0" fmla="*/ 26 w 62"/>
                    <a:gd name="T1" fmla="*/ 66 h 66"/>
                    <a:gd name="T2" fmla="*/ 0 w 62"/>
                    <a:gd name="T3" fmla="*/ 48 h 66"/>
                    <a:gd name="T4" fmla="*/ 37 w 62"/>
                    <a:gd name="T5" fmla="*/ 0 h 66"/>
                    <a:gd name="T6" fmla="*/ 62 w 62"/>
                    <a:gd name="T7" fmla="*/ 16 h 66"/>
                    <a:gd name="T8" fmla="*/ 26 w 62"/>
                    <a:gd name="T9" fmla="*/ 66 h 66"/>
                  </a:gdLst>
                  <a:ahLst/>
                  <a:cxnLst>
                    <a:cxn ang="0">
                      <a:pos x="T0" y="T1"/>
                    </a:cxn>
                    <a:cxn ang="0">
                      <a:pos x="T2" y="T3"/>
                    </a:cxn>
                    <a:cxn ang="0">
                      <a:pos x="T4" y="T5"/>
                    </a:cxn>
                    <a:cxn ang="0">
                      <a:pos x="T6" y="T7"/>
                    </a:cxn>
                    <a:cxn ang="0">
                      <a:pos x="T8" y="T9"/>
                    </a:cxn>
                  </a:cxnLst>
                  <a:rect l="0" t="0" r="r" b="b"/>
                  <a:pathLst>
                    <a:path w="62" h="66">
                      <a:moveTo>
                        <a:pt x="26" y="66"/>
                      </a:moveTo>
                      <a:lnTo>
                        <a:pt x="0" y="48"/>
                      </a:lnTo>
                      <a:lnTo>
                        <a:pt x="37" y="0"/>
                      </a:lnTo>
                      <a:lnTo>
                        <a:pt x="62" y="16"/>
                      </a:lnTo>
                      <a:lnTo>
                        <a:pt x="26"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4" name="Freeform 256">
                  <a:extLst>
                    <a:ext uri="{FF2B5EF4-FFF2-40B4-BE49-F238E27FC236}">
                      <a16:creationId xmlns:a16="http://schemas.microsoft.com/office/drawing/2014/main" id="{935FDF97-10EE-4E4C-A53E-9166170DD4AD}"/>
                    </a:ext>
                  </a:extLst>
                </p:cNvPr>
                <p:cNvSpPr>
                  <a:spLocks/>
                </p:cNvSpPr>
                <p:nvPr/>
              </p:nvSpPr>
              <p:spPr bwMode="auto">
                <a:xfrm>
                  <a:off x="9164638" y="2462213"/>
                  <a:ext cx="103188" cy="100013"/>
                </a:xfrm>
                <a:custGeom>
                  <a:avLst/>
                  <a:gdLst>
                    <a:gd name="T0" fmla="*/ 20 w 65"/>
                    <a:gd name="T1" fmla="*/ 63 h 63"/>
                    <a:gd name="T2" fmla="*/ 0 w 65"/>
                    <a:gd name="T3" fmla="*/ 41 h 63"/>
                    <a:gd name="T4" fmla="*/ 44 w 65"/>
                    <a:gd name="T5" fmla="*/ 0 h 63"/>
                    <a:gd name="T6" fmla="*/ 65 w 65"/>
                    <a:gd name="T7" fmla="*/ 23 h 63"/>
                    <a:gd name="T8" fmla="*/ 20 w 65"/>
                    <a:gd name="T9" fmla="*/ 63 h 63"/>
                  </a:gdLst>
                  <a:ahLst/>
                  <a:cxnLst>
                    <a:cxn ang="0">
                      <a:pos x="T0" y="T1"/>
                    </a:cxn>
                    <a:cxn ang="0">
                      <a:pos x="T2" y="T3"/>
                    </a:cxn>
                    <a:cxn ang="0">
                      <a:pos x="T4" y="T5"/>
                    </a:cxn>
                    <a:cxn ang="0">
                      <a:pos x="T6" y="T7"/>
                    </a:cxn>
                    <a:cxn ang="0">
                      <a:pos x="T8" y="T9"/>
                    </a:cxn>
                  </a:cxnLst>
                  <a:rect l="0" t="0" r="r" b="b"/>
                  <a:pathLst>
                    <a:path w="65" h="63">
                      <a:moveTo>
                        <a:pt x="20" y="63"/>
                      </a:moveTo>
                      <a:lnTo>
                        <a:pt x="0" y="41"/>
                      </a:lnTo>
                      <a:lnTo>
                        <a:pt x="44" y="0"/>
                      </a:lnTo>
                      <a:lnTo>
                        <a:pt x="65" y="23"/>
                      </a:lnTo>
                      <a:lnTo>
                        <a:pt x="2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5" name="Freeform 257">
                  <a:extLst>
                    <a:ext uri="{FF2B5EF4-FFF2-40B4-BE49-F238E27FC236}">
                      <a16:creationId xmlns:a16="http://schemas.microsoft.com/office/drawing/2014/main" id="{CA562749-14B7-41A8-BB25-A07EBB3C4AD6}"/>
                    </a:ext>
                  </a:extLst>
                </p:cNvPr>
                <p:cNvSpPr>
                  <a:spLocks/>
                </p:cNvSpPr>
                <p:nvPr/>
              </p:nvSpPr>
              <p:spPr bwMode="auto">
                <a:xfrm>
                  <a:off x="9271001" y="2616201"/>
                  <a:ext cx="104775" cy="87313"/>
                </a:xfrm>
                <a:custGeom>
                  <a:avLst/>
                  <a:gdLst>
                    <a:gd name="T0" fmla="*/ 14 w 66"/>
                    <a:gd name="T1" fmla="*/ 55 h 55"/>
                    <a:gd name="T2" fmla="*/ 0 w 66"/>
                    <a:gd name="T3" fmla="*/ 29 h 55"/>
                    <a:gd name="T4" fmla="*/ 51 w 66"/>
                    <a:gd name="T5" fmla="*/ 0 h 55"/>
                    <a:gd name="T6" fmla="*/ 66 w 66"/>
                    <a:gd name="T7" fmla="*/ 26 h 55"/>
                    <a:gd name="T8" fmla="*/ 14 w 66"/>
                    <a:gd name="T9" fmla="*/ 55 h 55"/>
                  </a:gdLst>
                  <a:ahLst/>
                  <a:cxnLst>
                    <a:cxn ang="0">
                      <a:pos x="T0" y="T1"/>
                    </a:cxn>
                    <a:cxn ang="0">
                      <a:pos x="T2" y="T3"/>
                    </a:cxn>
                    <a:cxn ang="0">
                      <a:pos x="T4" y="T5"/>
                    </a:cxn>
                    <a:cxn ang="0">
                      <a:pos x="T6" y="T7"/>
                    </a:cxn>
                    <a:cxn ang="0">
                      <a:pos x="T8" y="T9"/>
                    </a:cxn>
                  </a:cxnLst>
                  <a:rect l="0" t="0" r="r" b="b"/>
                  <a:pathLst>
                    <a:path w="66" h="55">
                      <a:moveTo>
                        <a:pt x="14" y="55"/>
                      </a:moveTo>
                      <a:lnTo>
                        <a:pt x="0" y="29"/>
                      </a:lnTo>
                      <a:lnTo>
                        <a:pt x="51" y="0"/>
                      </a:lnTo>
                      <a:lnTo>
                        <a:pt x="66" y="26"/>
                      </a:lnTo>
                      <a:lnTo>
                        <a:pt x="14"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6" name="Freeform 258">
                  <a:extLst>
                    <a:ext uri="{FF2B5EF4-FFF2-40B4-BE49-F238E27FC236}">
                      <a16:creationId xmlns:a16="http://schemas.microsoft.com/office/drawing/2014/main" id="{408CA8BA-E75E-4490-98D8-1AEDFA54646A}"/>
                    </a:ext>
                  </a:extLst>
                </p:cNvPr>
                <p:cNvSpPr>
                  <a:spLocks/>
                </p:cNvSpPr>
                <p:nvPr/>
              </p:nvSpPr>
              <p:spPr bwMode="auto">
                <a:xfrm>
                  <a:off x="9344026" y="2789238"/>
                  <a:ext cx="106363" cy="76200"/>
                </a:xfrm>
                <a:custGeom>
                  <a:avLst/>
                  <a:gdLst>
                    <a:gd name="T0" fmla="*/ 9 w 67"/>
                    <a:gd name="T1" fmla="*/ 48 h 48"/>
                    <a:gd name="T2" fmla="*/ 0 w 67"/>
                    <a:gd name="T3" fmla="*/ 19 h 48"/>
                    <a:gd name="T4" fmla="*/ 57 w 67"/>
                    <a:gd name="T5" fmla="*/ 0 h 48"/>
                    <a:gd name="T6" fmla="*/ 67 w 67"/>
                    <a:gd name="T7" fmla="*/ 28 h 48"/>
                    <a:gd name="T8" fmla="*/ 9 w 67"/>
                    <a:gd name="T9" fmla="*/ 48 h 48"/>
                  </a:gdLst>
                  <a:ahLst/>
                  <a:cxnLst>
                    <a:cxn ang="0">
                      <a:pos x="T0" y="T1"/>
                    </a:cxn>
                    <a:cxn ang="0">
                      <a:pos x="T2" y="T3"/>
                    </a:cxn>
                    <a:cxn ang="0">
                      <a:pos x="T4" y="T5"/>
                    </a:cxn>
                    <a:cxn ang="0">
                      <a:pos x="T6" y="T7"/>
                    </a:cxn>
                    <a:cxn ang="0">
                      <a:pos x="T8" y="T9"/>
                    </a:cxn>
                  </a:cxnLst>
                  <a:rect l="0" t="0" r="r" b="b"/>
                  <a:pathLst>
                    <a:path w="67" h="48">
                      <a:moveTo>
                        <a:pt x="9" y="48"/>
                      </a:moveTo>
                      <a:lnTo>
                        <a:pt x="0" y="19"/>
                      </a:lnTo>
                      <a:lnTo>
                        <a:pt x="57" y="0"/>
                      </a:lnTo>
                      <a:lnTo>
                        <a:pt x="67" y="28"/>
                      </a:lnTo>
                      <a:lnTo>
                        <a:pt x="9"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7" name="Freeform 259">
                  <a:extLst>
                    <a:ext uri="{FF2B5EF4-FFF2-40B4-BE49-F238E27FC236}">
                      <a16:creationId xmlns:a16="http://schemas.microsoft.com/office/drawing/2014/main" id="{1090CF3A-27A3-4311-8FE7-596CA729EF8F}"/>
                    </a:ext>
                  </a:extLst>
                </p:cNvPr>
                <p:cNvSpPr>
                  <a:spLocks/>
                </p:cNvSpPr>
                <p:nvPr/>
              </p:nvSpPr>
              <p:spPr bwMode="auto">
                <a:xfrm>
                  <a:off x="9385301" y="2974976"/>
                  <a:ext cx="100013" cy="58738"/>
                </a:xfrm>
                <a:custGeom>
                  <a:avLst/>
                  <a:gdLst>
                    <a:gd name="T0" fmla="*/ 3 w 63"/>
                    <a:gd name="T1" fmla="*/ 37 h 37"/>
                    <a:gd name="T2" fmla="*/ 0 w 63"/>
                    <a:gd name="T3" fmla="*/ 7 h 37"/>
                    <a:gd name="T4" fmla="*/ 59 w 63"/>
                    <a:gd name="T5" fmla="*/ 0 h 37"/>
                    <a:gd name="T6" fmla="*/ 63 w 63"/>
                    <a:gd name="T7" fmla="*/ 31 h 37"/>
                    <a:gd name="T8" fmla="*/ 3 w 63"/>
                    <a:gd name="T9" fmla="*/ 37 h 37"/>
                  </a:gdLst>
                  <a:ahLst/>
                  <a:cxnLst>
                    <a:cxn ang="0">
                      <a:pos x="T0" y="T1"/>
                    </a:cxn>
                    <a:cxn ang="0">
                      <a:pos x="T2" y="T3"/>
                    </a:cxn>
                    <a:cxn ang="0">
                      <a:pos x="T4" y="T5"/>
                    </a:cxn>
                    <a:cxn ang="0">
                      <a:pos x="T6" y="T7"/>
                    </a:cxn>
                    <a:cxn ang="0">
                      <a:pos x="T8" y="T9"/>
                    </a:cxn>
                  </a:cxnLst>
                  <a:rect l="0" t="0" r="r" b="b"/>
                  <a:pathLst>
                    <a:path w="63" h="37">
                      <a:moveTo>
                        <a:pt x="3" y="37"/>
                      </a:moveTo>
                      <a:lnTo>
                        <a:pt x="0" y="7"/>
                      </a:lnTo>
                      <a:lnTo>
                        <a:pt x="59" y="0"/>
                      </a:lnTo>
                      <a:lnTo>
                        <a:pt x="63" y="31"/>
                      </a:lnTo>
                      <a:lnTo>
                        <a:pt x="3"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8" name="Freeform 260">
                  <a:extLst>
                    <a:ext uri="{FF2B5EF4-FFF2-40B4-BE49-F238E27FC236}">
                      <a16:creationId xmlns:a16="http://schemas.microsoft.com/office/drawing/2014/main" id="{3FAB6C50-BDDE-45C0-926C-7837C8FA7B7E}"/>
                    </a:ext>
                  </a:extLst>
                </p:cNvPr>
                <p:cNvSpPr>
                  <a:spLocks/>
                </p:cNvSpPr>
                <p:nvPr/>
              </p:nvSpPr>
              <p:spPr bwMode="auto">
                <a:xfrm>
                  <a:off x="9385301" y="3157538"/>
                  <a:ext cx="100013" cy="58738"/>
                </a:xfrm>
                <a:custGeom>
                  <a:avLst/>
                  <a:gdLst>
                    <a:gd name="T0" fmla="*/ 59 w 63"/>
                    <a:gd name="T1" fmla="*/ 37 h 37"/>
                    <a:gd name="T2" fmla="*/ 0 w 63"/>
                    <a:gd name="T3" fmla="*/ 31 h 37"/>
                    <a:gd name="T4" fmla="*/ 3 w 63"/>
                    <a:gd name="T5" fmla="*/ 0 h 37"/>
                    <a:gd name="T6" fmla="*/ 63 w 63"/>
                    <a:gd name="T7" fmla="*/ 7 h 37"/>
                    <a:gd name="T8" fmla="*/ 59 w 63"/>
                    <a:gd name="T9" fmla="*/ 37 h 37"/>
                  </a:gdLst>
                  <a:ahLst/>
                  <a:cxnLst>
                    <a:cxn ang="0">
                      <a:pos x="T0" y="T1"/>
                    </a:cxn>
                    <a:cxn ang="0">
                      <a:pos x="T2" y="T3"/>
                    </a:cxn>
                    <a:cxn ang="0">
                      <a:pos x="T4" y="T5"/>
                    </a:cxn>
                    <a:cxn ang="0">
                      <a:pos x="T6" y="T7"/>
                    </a:cxn>
                    <a:cxn ang="0">
                      <a:pos x="T8" y="T9"/>
                    </a:cxn>
                  </a:cxnLst>
                  <a:rect l="0" t="0" r="r" b="b"/>
                  <a:pathLst>
                    <a:path w="63" h="37">
                      <a:moveTo>
                        <a:pt x="59" y="37"/>
                      </a:moveTo>
                      <a:lnTo>
                        <a:pt x="0" y="31"/>
                      </a:lnTo>
                      <a:lnTo>
                        <a:pt x="3" y="0"/>
                      </a:lnTo>
                      <a:lnTo>
                        <a:pt x="63" y="7"/>
                      </a:lnTo>
                      <a:lnTo>
                        <a:pt x="59"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39" name="Freeform 261">
                  <a:extLst>
                    <a:ext uri="{FF2B5EF4-FFF2-40B4-BE49-F238E27FC236}">
                      <a16:creationId xmlns:a16="http://schemas.microsoft.com/office/drawing/2014/main" id="{47D663F0-8018-44F9-80F0-01A8B6986EC4}"/>
                    </a:ext>
                  </a:extLst>
                </p:cNvPr>
                <p:cNvSpPr>
                  <a:spLocks/>
                </p:cNvSpPr>
                <p:nvPr/>
              </p:nvSpPr>
              <p:spPr bwMode="auto">
                <a:xfrm>
                  <a:off x="9344026" y="3327401"/>
                  <a:ext cx="106363" cy="76200"/>
                </a:xfrm>
                <a:custGeom>
                  <a:avLst/>
                  <a:gdLst>
                    <a:gd name="T0" fmla="*/ 57 w 67"/>
                    <a:gd name="T1" fmla="*/ 48 h 48"/>
                    <a:gd name="T2" fmla="*/ 0 w 67"/>
                    <a:gd name="T3" fmla="*/ 28 h 48"/>
                    <a:gd name="T4" fmla="*/ 9 w 67"/>
                    <a:gd name="T5" fmla="*/ 0 h 48"/>
                    <a:gd name="T6" fmla="*/ 67 w 67"/>
                    <a:gd name="T7" fmla="*/ 19 h 48"/>
                    <a:gd name="T8" fmla="*/ 57 w 67"/>
                    <a:gd name="T9" fmla="*/ 48 h 48"/>
                  </a:gdLst>
                  <a:ahLst/>
                  <a:cxnLst>
                    <a:cxn ang="0">
                      <a:pos x="T0" y="T1"/>
                    </a:cxn>
                    <a:cxn ang="0">
                      <a:pos x="T2" y="T3"/>
                    </a:cxn>
                    <a:cxn ang="0">
                      <a:pos x="T4" y="T5"/>
                    </a:cxn>
                    <a:cxn ang="0">
                      <a:pos x="T6" y="T7"/>
                    </a:cxn>
                    <a:cxn ang="0">
                      <a:pos x="T8" y="T9"/>
                    </a:cxn>
                  </a:cxnLst>
                  <a:rect l="0" t="0" r="r" b="b"/>
                  <a:pathLst>
                    <a:path w="67" h="48">
                      <a:moveTo>
                        <a:pt x="57" y="48"/>
                      </a:moveTo>
                      <a:lnTo>
                        <a:pt x="0" y="28"/>
                      </a:lnTo>
                      <a:lnTo>
                        <a:pt x="9" y="0"/>
                      </a:lnTo>
                      <a:lnTo>
                        <a:pt x="67" y="19"/>
                      </a:lnTo>
                      <a:lnTo>
                        <a:pt x="57"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0" name="Freeform 262">
                  <a:extLst>
                    <a:ext uri="{FF2B5EF4-FFF2-40B4-BE49-F238E27FC236}">
                      <a16:creationId xmlns:a16="http://schemas.microsoft.com/office/drawing/2014/main" id="{0101A9CE-A12E-44DC-AD06-F6FE1A728FCD}"/>
                    </a:ext>
                  </a:extLst>
                </p:cNvPr>
                <p:cNvSpPr>
                  <a:spLocks/>
                </p:cNvSpPr>
                <p:nvPr/>
              </p:nvSpPr>
              <p:spPr bwMode="auto">
                <a:xfrm>
                  <a:off x="9271001" y="3486151"/>
                  <a:ext cx="104775" cy="92075"/>
                </a:xfrm>
                <a:custGeom>
                  <a:avLst/>
                  <a:gdLst>
                    <a:gd name="T0" fmla="*/ 51 w 66"/>
                    <a:gd name="T1" fmla="*/ 58 h 58"/>
                    <a:gd name="T2" fmla="*/ 0 w 66"/>
                    <a:gd name="T3" fmla="*/ 26 h 58"/>
                    <a:gd name="T4" fmla="*/ 14 w 66"/>
                    <a:gd name="T5" fmla="*/ 0 h 58"/>
                    <a:gd name="T6" fmla="*/ 66 w 66"/>
                    <a:gd name="T7" fmla="*/ 30 h 58"/>
                    <a:gd name="T8" fmla="*/ 51 w 66"/>
                    <a:gd name="T9" fmla="*/ 58 h 58"/>
                  </a:gdLst>
                  <a:ahLst/>
                  <a:cxnLst>
                    <a:cxn ang="0">
                      <a:pos x="T0" y="T1"/>
                    </a:cxn>
                    <a:cxn ang="0">
                      <a:pos x="T2" y="T3"/>
                    </a:cxn>
                    <a:cxn ang="0">
                      <a:pos x="T4" y="T5"/>
                    </a:cxn>
                    <a:cxn ang="0">
                      <a:pos x="T6" y="T7"/>
                    </a:cxn>
                    <a:cxn ang="0">
                      <a:pos x="T8" y="T9"/>
                    </a:cxn>
                  </a:cxnLst>
                  <a:rect l="0" t="0" r="r" b="b"/>
                  <a:pathLst>
                    <a:path w="66" h="58">
                      <a:moveTo>
                        <a:pt x="51" y="58"/>
                      </a:moveTo>
                      <a:lnTo>
                        <a:pt x="0" y="26"/>
                      </a:lnTo>
                      <a:lnTo>
                        <a:pt x="14" y="0"/>
                      </a:lnTo>
                      <a:lnTo>
                        <a:pt x="66" y="30"/>
                      </a:lnTo>
                      <a:lnTo>
                        <a:pt x="51"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1" name="Freeform 263">
                  <a:extLst>
                    <a:ext uri="{FF2B5EF4-FFF2-40B4-BE49-F238E27FC236}">
                      <a16:creationId xmlns:a16="http://schemas.microsoft.com/office/drawing/2014/main" id="{13CE1013-3E66-434C-A86D-CC70498A1ADB}"/>
                    </a:ext>
                  </a:extLst>
                </p:cNvPr>
                <p:cNvSpPr>
                  <a:spLocks/>
                </p:cNvSpPr>
                <p:nvPr/>
              </p:nvSpPr>
              <p:spPr bwMode="auto">
                <a:xfrm>
                  <a:off x="9164638" y="3627438"/>
                  <a:ext cx="103188" cy="100013"/>
                </a:xfrm>
                <a:custGeom>
                  <a:avLst/>
                  <a:gdLst>
                    <a:gd name="T0" fmla="*/ 44 w 65"/>
                    <a:gd name="T1" fmla="*/ 63 h 63"/>
                    <a:gd name="T2" fmla="*/ 0 w 65"/>
                    <a:gd name="T3" fmla="*/ 24 h 63"/>
                    <a:gd name="T4" fmla="*/ 20 w 65"/>
                    <a:gd name="T5" fmla="*/ 0 h 63"/>
                    <a:gd name="T6" fmla="*/ 65 w 65"/>
                    <a:gd name="T7" fmla="*/ 41 h 63"/>
                    <a:gd name="T8" fmla="*/ 44 w 65"/>
                    <a:gd name="T9" fmla="*/ 63 h 63"/>
                  </a:gdLst>
                  <a:ahLst/>
                  <a:cxnLst>
                    <a:cxn ang="0">
                      <a:pos x="T0" y="T1"/>
                    </a:cxn>
                    <a:cxn ang="0">
                      <a:pos x="T2" y="T3"/>
                    </a:cxn>
                    <a:cxn ang="0">
                      <a:pos x="T4" y="T5"/>
                    </a:cxn>
                    <a:cxn ang="0">
                      <a:pos x="T6" y="T7"/>
                    </a:cxn>
                    <a:cxn ang="0">
                      <a:pos x="T8" y="T9"/>
                    </a:cxn>
                  </a:cxnLst>
                  <a:rect l="0" t="0" r="r" b="b"/>
                  <a:pathLst>
                    <a:path w="65" h="63">
                      <a:moveTo>
                        <a:pt x="44" y="63"/>
                      </a:moveTo>
                      <a:lnTo>
                        <a:pt x="0" y="24"/>
                      </a:lnTo>
                      <a:lnTo>
                        <a:pt x="20" y="0"/>
                      </a:lnTo>
                      <a:lnTo>
                        <a:pt x="65" y="41"/>
                      </a:lnTo>
                      <a:lnTo>
                        <a:pt x="44"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2" name="Freeform 264">
                  <a:extLst>
                    <a:ext uri="{FF2B5EF4-FFF2-40B4-BE49-F238E27FC236}">
                      <a16:creationId xmlns:a16="http://schemas.microsoft.com/office/drawing/2014/main" id="{8E6176CC-397B-4CA1-985C-7F8F098D3058}"/>
                    </a:ext>
                  </a:extLst>
                </p:cNvPr>
                <p:cNvSpPr>
                  <a:spLocks/>
                </p:cNvSpPr>
                <p:nvPr/>
              </p:nvSpPr>
              <p:spPr bwMode="auto">
                <a:xfrm>
                  <a:off x="9031288" y="3748088"/>
                  <a:ext cx="98425" cy="106363"/>
                </a:xfrm>
                <a:custGeom>
                  <a:avLst/>
                  <a:gdLst>
                    <a:gd name="T0" fmla="*/ 37 w 62"/>
                    <a:gd name="T1" fmla="*/ 67 h 67"/>
                    <a:gd name="T2" fmla="*/ 0 w 62"/>
                    <a:gd name="T3" fmla="*/ 17 h 67"/>
                    <a:gd name="T4" fmla="*/ 26 w 62"/>
                    <a:gd name="T5" fmla="*/ 0 h 67"/>
                    <a:gd name="T6" fmla="*/ 62 w 62"/>
                    <a:gd name="T7" fmla="*/ 48 h 67"/>
                    <a:gd name="T8" fmla="*/ 37 w 62"/>
                    <a:gd name="T9" fmla="*/ 67 h 67"/>
                  </a:gdLst>
                  <a:ahLst/>
                  <a:cxnLst>
                    <a:cxn ang="0">
                      <a:pos x="T0" y="T1"/>
                    </a:cxn>
                    <a:cxn ang="0">
                      <a:pos x="T2" y="T3"/>
                    </a:cxn>
                    <a:cxn ang="0">
                      <a:pos x="T4" y="T5"/>
                    </a:cxn>
                    <a:cxn ang="0">
                      <a:pos x="T6" y="T7"/>
                    </a:cxn>
                    <a:cxn ang="0">
                      <a:pos x="T8" y="T9"/>
                    </a:cxn>
                  </a:cxnLst>
                  <a:rect l="0" t="0" r="r" b="b"/>
                  <a:pathLst>
                    <a:path w="62" h="67">
                      <a:moveTo>
                        <a:pt x="37" y="67"/>
                      </a:moveTo>
                      <a:lnTo>
                        <a:pt x="0" y="17"/>
                      </a:lnTo>
                      <a:lnTo>
                        <a:pt x="26" y="0"/>
                      </a:lnTo>
                      <a:lnTo>
                        <a:pt x="62" y="48"/>
                      </a:lnTo>
                      <a:lnTo>
                        <a:pt x="37" y="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3" name="Freeform 265">
                  <a:extLst>
                    <a:ext uri="{FF2B5EF4-FFF2-40B4-BE49-F238E27FC236}">
                      <a16:creationId xmlns:a16="http://schemas.microsoft.com/office/drawing/2014/main" id="{62E95CCC-CC2C-45B4-BF48-0CB536D00C6A}"/>
                    </a:ext>
                  </a:extLst>
                </p:cNvPr>
                <p:cNvSpPr>
                  <a:spLocks/>
                </p:cNvSpPr>
                <p:nvPr/>
              </p:nvSpPr>
              <p:spPr bwMode="auto">
                <a:xfrm>
                  <a:off x="8355013" y="2192338"/>
                  <a:ext cx="65088" cy="103188"/>
                </a:xfrm>
                <a:custGeom>
                  <a:avLst/>
                  <a:gdLst>
                    <a:gd name="T0" fmla="*/ 11 w 41"/>
                    <a:gd name="T1" fmla="*/ 65 h 65"/>
                    <a:gd name="T2" fmla="*/ 0 w 41"/>
                    <a:gd name="T3" fmla="*/ 6 h 65"/>
                    <a:gd name="T4" fmla="*/ 30 w 41"/>
                    <a:gd name="T5" fmla="*/ 0 h 65"/>
                    <a:gd name="T6" fmla="*/ 41 w 41"/>
                    <a:gd name="T7" fmla="*/ 59 h 65"/>
                    <a:gd name="T8" fmla="*/ 11 w 41"/>
                    <a:gd name="T9" fmla="*/ 65 h 65"/>
                  </a:gdLst>
                  <a:ahLst/>
                  <a:cxnLst>
                    <a:cxn ang="0">
                      <a:pos x="T0" y="T1"/>
                    </a:cxn>
                    <a:cxn ang="0">
                      <a:pos x="T2" y="T3"/>
                    </a:cxn>
                    <a:cxn ang="0">
                      <a:pos x="T4" y="T5"/>
                    </a:cxn>
                    <a:cxn ang="0">
                      <a:pos x="T6" y="T7"/>
                    </a:cxn>
                    <a:cxn ang="0">
                      <a:pos x="T8" y="T9"/>
                    </a:cxn>
                  </a:cxnLst>
                  <a:rect l="0" t="0" r="r" b="b"/>
                  <a:pathLst>
                    <a:path w="41" h="65">
                      <a:moveTo>
                        <a:pt x="11" y="65"/>
                      </a:moveTo>
                      <a:lnTo>
                        <a:pt x="0" y="6"/>
                      </a:lnTo>
                      <a:lnTo>
                        <a:pt x="30" y="0"/>
                      </a:lnTo>
                      <a:lnTo>
                        <a:pt x="41" y="59"/>
                      </a:lnTo>
                      <a:lnTo>
                        <a:pt x="11"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4" name="Freeform 266">
                  <a:extLst>
                    <a:ext uri="{FF2B5EF4-FFF2-40B4-BE49-F238E27FC236}">
                      <a16:creationId xmlns:a16="http://schemas.microsoft.com/office/drawing/2014/main" id="{0C70349C-B12D-4A72-A795-29BFCAA01DCF}"/>
                    </a:ext>
                  </a:extLst>
                </p:cNvPr>
                <p:cNvSpPr>
                  <a:spLocks/>
                </p:cNvSpPr>
                <p:nvPr/>
              </p:nvSpPr>
              <p:spPr bwMode="auto">
                <a:xfrm>
                  <a:off x="8172451" y="2244726"/>
                  <a:ext cx="82550" cy="109538"/>
                </a:xfrm>
                <a:custGeom>
                  <a:avLst/>
                  <a:gdLst>
                    <a:gd name="T0" fmla="*/ 24 w 52"/>
                    <a:gd name="T1" fmla="*/ 69 h 69"/>
                    <a:gd name="T2" fmla="*/ 0 w 52"/>
                    <a:gd name="T3" fmla="*/ 13 h 69"/>
                    <a:gd name="T4" fmla="*/ 28 w 52"/>
                    <a:gd name="T5" fmla="*/ 0 h 69"/>
                    <a:gd name="T6" fmla="*/ 52 w 52"/>
                    <a:gd name="T7" fmla="*/ 56 h 69"/>
                    <a:gd name="T8" fmla="*/ 24 w 52"/>
                    <a:gd name="T9" fmla="*/ 69 h 69"/>
                  </a:gdLst>
                  <a:ahLst/>
                  <a:cxnLst>
                    <a:cxn ang="0">
                      <a:pos x="T0" y="T1"/>
                    </a:cxn>
                    <a:cxn ang="0">
                      <a:pos x="T2" y="T3"/>
                    </a:cxn>
                    <a:cxn ang="0">
                      <a:pos x="T4" y="T5"/>
                    </a:cxn>
                    <a:cxn ang="0">
                      <a:pos x="T6" y="T7"/>
                    </a:cxn>
                    <a:cxn ang="0">
                      <a:pos x="T8" y="T9"/>
                    </a:cxn>
                  </a:cxnLst>
                  <a:rect l="0" t="0" r="r" b="b"/>
                  <a:pathLst>
                    <a:path w="52" h="69">
                      <a:moveTo>
                        <a:pt x="24" y="69"/>
                      </a:moveTo>
                      <a:lnTo>
                        <a:pt x="0" y="13"/>
                      </a:lnTo>
                      <a:lnTo>
                        <a:pt x="28" y="0"/>
                      </a:lnTo>
                      <a:lnTo>
                        <a:pt x="52" y="56"/>
                      </a:lnTo>
                      <a:lnTo>
                        <a:pt x="24" y="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5" name="Freeform 267">
                  <a:extLst>
                    <a:ext uri="{FF2B5EF4-FFF2-40B4-BE49-F238E27FC236}">
                      <a16:creationId xmlns:a16="http://schemas.microsoft.com/office/drawing/2014/main" id="{54AA60F1-EA14-4143-BBC2-403E43DB1EE8}"/>
                    </a:ext>
                  </a:extLst>
                </p:cNvPr>
                <p:cNvSpPr>
                  <a:spLocks/>
                </p:cNvSpPr>
                <p:nvPr/>
              </p:nvSpPr>
              <p:spPr bwMode="auto">
                <a:xfrm>
                  <a:off x="8008938" y="2339976"/>
                  <a:ext cx="96838" cy="104775"/>
                </a:xfrm>
                <a:custGeom>
                  <a:avLst/>
                  <a:gdLst>
                    <a:gd name="T0" fmla="*/ 37 w 61"/>
                    <a:gd name="T1" fmla="*/ 66 h 66"/>
                    <a:gd name="T2" fmla="*/ 0 w 61"/>
                    <a:gd name="T3" fmla="*/ 16 h 66"/>
                    <a:gd name="T4" fmla="*/ 26 w 61"/>
                    <a:gd name="T5" fmla="*/ 0 h 66"/>
                    <a:gd name="T6" fmla="*/ 61 w 61"/>
                    <a:gd name="T7" fmla="*/ 48 h 66"/>
                    <a:gd name="T8" fmla="*/ 37 w 61"/>
                    <a:gd name="T9" fmla="*/ 66 h 66"/>
                  </a:gdLst>
                  <a:ahLst/>
                  <a:cxnLst>
                    <a:cxn ang="0">
                      <a:pos x="T0" y="T1"/>
                    </a:cxn>
                    <a:cxn ang="0">
                      <a:pos x="T2" y="T3"/>
                    </a:cxn>
                    <a:cxn ang="0">
                      <a:pos x="T4" y="T5"/>
                    </a:cxn>
                    <a:cxn ang="0">
                      <a:pos x="T6" y="T7"/>
                    </a:cxn>
                    <a:cxn ang="0">
                      <a:pos x="T8" y="T9"/>
                    </a:cxn>
                  </a:cxnLst>
                  <a:rect l="0" t="0" r="r" b="b"/>
                  <a:pathLst>
                    <a:path w="61" h="66">
                      <a:moveTo>
                        <a:pt x="37" y="66"/>
                      </a:moveTo>
                      <a:lnTo>
                        <a:pt x="0" y="16"/>
                      </a:lnTo>
                      <a:lnTo>
                        <a:pt x="26" y="0"/>
                      </a:lnTo>
                      <a:lnTo>
                        <a:pt x="61" y="48"/>
                      </a:lnTo>
                      <a:lnTo>
                        <a:pt x="37" y="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6" name="Freeform 268">
                  <a:extLst>
                    <a:ext uri="{FF2B5EF4-FFF2-40B4-BE49-F238E27FC236}">
                      <a16:creationId xmlns:a16="http://schemas.microsoft.com/office/drawing/2014/main" id="{6A9FE813-E6B8-4C88-B669-F9DD4D594FA9}"/>
                    </a:ext>
                  </a:extLst>
                </p:cNvPr>
                <p:cNvSpPr>
                  <a:spLocks/>
                </p:cNvSpPr>
                <p:nvPr/>
              </p:nvSpPr>
              <p:spPr bwMode="auto">
                <a:xfrm>
                  <a:off x="7870826" y="2462213"/>
                  <a:ext cx="101600" cy="100013"/>
                </a:xfrm>
                <a:custGeom>
                  <a:avLst/>
                  <a:gdLst>
                    <a:gd name="T0" fmla="*/ 44 w 64"/>
                    <a:gd name="T1" fmla="*/ 63 h 63"/>
                    <a:gd name="T2" fmla="*/ 0 w 64"/>
                    <a:gd name="T3" fmla="*/ 23 h 63"/>
                    <a:gd name="T4" fmla="*/ 20 w 64"/>
                    <a:gd name="T5" fmla="*/ 0 h 63"/>
                    <a:gd name="T6" fmla="*/ 64 w 64"/>
                    <a:gd name="T7" fmla="*/ 41 h 63"/>
                    <a:gd name="T8" fmla="*/ 44 w 64"/>
                    <a:gd name="T9" fmla="*/ 63 h 63"/>
                  </a:gdLst>
                  <a:ahLst/>
                  <a:cxnLst>
                    <a:cxn ang="0">
                      <a:pos x="T0" y="T1"/>
                    </a:cxn>
                    <a:cxn ang="0">
                      <a:pos x="T2" y="T3"/>
                    </a:cxn>
                    <a:cxn ang="0">
                      <a:pos x="T4" y="T5"/>
                    </a:cxn>
                    <a:cxn ang="0">
                      <a:pos x="T6" y="T7"/>
                    </a:cxn>
                    <a:cxn ang="0">
                      <a:pos x="T8" y="T9"/>
                    </a:cxn>
                  </a:cxnLst>
                  <a:rect l="0" t="0" r="r" b="b"/>
                  <a:pathLst>
                    <a:path w="64" h="63">
                      <a:moveTo>
                        <a:pt x="44" y="63"/>
                      </a:moveTo>
                      <a:lnTo>
                        <a:pt x="0" y="23"/>
                      </a:lnTo>
                      <a:lnTo>
                        <a:pt x="20" y="0"/>
                      </a:lnTo>
                      <a:lnTo>
                        <a:pt x="64" y="41"/>
                      </a:lnTo>
                      <a:lnTo>
                        <a:pt x="44"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7" name="Freeform 269">
                  <a:extLst>
                    <a:ext uri="{FF2B5EF4-FFF2-40B4-BE49-F238E27FC236}">
                      <a16:creationId xmlns:a16="http://schemas.microsoft.com/office/drawing/2014/main" id="{603A3DBC-6ECA-4B3E-A67C-A80CC97937DE}"/>
                    </a:ext>
                  </a:extLst>
                </p:cNvPr>
                <p:cNvSpPr>
                  <a:spLocks/>
                </p:cNvSpPr>
                <p:nvPr/>
              </p:nvSpPr>
              <p:spPr bwMode="auto">
                <a:xfrm>
                  <a:off x="7761288" y="2616201"/>
                  <a:ext cx="106363" cy="87313"/>
                </a:xfrm>
                <a:custGeom>
                  <a:avLst/>
                  <a:gdLst>
                    <a:gd name="T0" fmla="*/ 52 w 67"/>
                    <a:gd name="T1" fmla="*/ 55 h 55"/>
                    <a:gd name="T2" fmla="*/ 0 w 67"/>
                    <a:gd name="T3" fmla="*/ 26 h 55"/>
                    <a:gd name="T4" fmla="*/ 15 w 67"/>
                    <a:gd name="T5" fmla="*/ 0 h 55"/>
                    <a:gd name="T6" fmla="*/ 67 w 67"/>
                    <a:gd name="T7" fmla="*/ 29 h 55"/>
                    <a:gd name="T8" fmla="*/ 52 w 67"/>
                    <a:gd name="T9" fmla="*/ 55 h 55"/>
                  </a:gdLst>
                  <a:ahLst/>
                  <a:cxnLst>
                    <a:cxn ang="0">
                      <a:pos x="T0" y="T1"/>
                    </a:cxn>
                    <a:cxn ang="0">
                      <a:pos x="T2" y="T3"/>
                    </a:cxn>
                    <a:cxn ang="0">
                      <a:pos x="T4" y="T5"/>
                    </a:cxn>
                    <a:cxn ang="0">
                      <a:pos x="T6" y="T7"/>
                    </a:cxn>
                    <a:cxn ang="0">
                      <a:pos x="T8" y="T9"/>
                    </a:cxn>
                  </a:cxnLst>
                  <a:rect l="0" t="0" r="r" b="b"/>
                  <a:pathLst>
                    <a:path w="67" h="55">
                      <a:moveTo>
                        <a:pt x="52" y="55"/>
                      </a:moveTo>
                      <a:lnTo>
                        <a:pt x="0" y="26"/>
                      </a:lnTo>
                      <a:lnTo>
                        <a:pt x="15" y="0"/>
                      </a:lnTo>
                      <a:lnTo>
                        <a:pt x="67" y="29"/>
                      </a:lnTo>
                      <a:lnTo>
                        <a:pt x="52"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8" name="Freeform 270">
                  <a:extLst>
                    <a:ext uri="{FF2B5EF4-FFF2-40B4-BE49-F238E27FC236}">
                      <a16:creationId xmlns:a16="http://schemas.microsoft.com/office/drawing/2014/main" id="{0F7E6AE9-98CA-4620-AB33-54F1E0AB17EE}"/>
                    </a:ext>
                  </a:extLst>
                </p:cNvPr>
                <p:cNvSpPr>
                  <a:spLocks/>
                </p:cNvSpPr>
                <p:nvPr/>
              </p:nvSpPr>
              <p:spPr bwMode="auto">
                <a:xfrm>
                  <a:off x="7688263" y="2789238"/>
                  <a:ext cx="104775" cy="76200"/>
                </a:xfrm>
                <a:custGeom>
                  <a:avLst/>
                  <a:gdLst>
                    <a:gd name="T0" fmla="*/ 57 w 66"/>
                    <a:gd name="T1" fmla="*/ 48 h 48"/>
                    <a:gd name="T2" fmla="*/ 0 w 66"/>
                    <a:gd name="T3" fmla="*/ 28 h 48"/>
                    <a:gd name="T4" fmla="*/ 9 w 66"/>
                    <a:gd name="T5" fmla="*/ 0 h 48"/>
                    <a:gd name="T6" fmla="*/ 66 w 66"/>
                    <a:gd name="T7" fmla="*/ 19 h 48"/>
                    <a:gd name="T8" fmla="*/ 57 w 66"/>
                    <a:gd name="T9" fmla="*/ 48 h 48"/>
                  </a:gdLst>
                  <a:ahLst/>
                  <a:cxnLst>
                    <a:cxn ang="0">
                      <a:pos x="T0" y="T1"/>
                    </a:cxn>
                    <a:cxn ang="0">
                      <a:pos x="T2" y="T3"/>
                    </a:cxn>
                    <a:cxn ang="0">
                      <a:pos x="T4" y="T5"/>
                    </a:cxn>
                    <a:cxn ang="0">
                      <a:pos x="T6" y="T7"/>
                    </a:cxn>
                    <a:cxn ang="0">
                      <a:pos x="T8" y="T9"/>
                    </a:cxn>
                  </a:cxnLst>
                  <a:rect l="0" t="0" r="r" b="b"/>
                  <a:pathLst>
                    <a:path w="66" h="48">
                      <a:moveTo>
                        <a:pt x="57" y="48"/>
                      </a:moveTo>
                      <a:lnTo>
                        <a:pt x="0" y="28"/>
                      </a:lnTo>
                      <a:lnTo>
                        <a:pt x="9" y="0"/>
                      </a:lnTo>
                      <a:lnTo>
                        <a:pt x="66" y="19"/>
                      </a:lnTo>
                      <a:lnTo>
                        <a:pt x="57"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49" name="Freeform 271">
                  <a:extLst>
                    <a:ext uri="{FF2B5EF4-FFF2-40B4-BE49-F238E27FC236}">
                      <a16:creationId xmlns:a16="http://schemas.microsoft.com/office/drawing/2014/main" id="{25BBFA28-CF4E-4B44-8A5A-FD93F243A23E}"/>
                    </a:ext>
                  </a:extLst>
                </p:cNvPr>
                <p:cNvSpPr>
                  <a:spLocks/>
                </p:cNvSpPr>
                <p:nvPr/>
              </p:nvSpPr>
              <p:spPr bwMode="auto">
                <a:xfrm>
                  <a:off x="7651751" y="2974976"/>
                  <a:ext cx="100013" cy="58738"/>
                </a:xfrm>
                <a:custGeom>
                  <a:avLst/>
                  <a:gdLst>
                    <a:gd name="T0" fmla="*/ 60 w 63"/>
                    <a:gd name="T1" fmla="*/ 37 h 37"/>
                    <a:gd name="T2" fmla="*/ 0 w 63"/>
                    <a:gd name="T3" fmla="*/ 31 h 37"/>
                    <a:gd name="T4" fmla="*/ 4 w 63"/>
                    <a:gd name="T5" fmla="*/ 0 h 37"/>
                    <a:gd name="T6" fmla="*/ 63 w 63"/>
                    <a:gd name="T7" fmla="*/ 7 h 37"/>
                    <a:gd name="T8" fmla="*/ 60 w 63"/>
                    <a:gd name="T9" fmla="*/ 37 h 37"/>
                  </a:gdLst>
                  <a:ahLst/>
                  <a:cxnLst>
                    <a:cxn ang="0">
                      <a:pos x="T0" y="T1"/>
                    </a:cxn>
                    <a:cxn ang="0">
                      <a:pos x="T2" y="T3"/>
                    </a:cxn>
                    <a:cxn ang="0">
                      <a:pos x="T4" y="T5"/>
                    </a:cxn>
                    <a:cxn ang="0">
                      <a:pos x="T6" y="T7"/>
                    </a:cxn>
                    <a:cxn ang="0">
                      <a:pos x="T8" y="T9"/>
                    </a:cxn>
                  </a:cxnLst>
                  <a:rect l="0" t="0" r="r" b="b"/>
                  <a:pathLst>
                    <a:path w="63" h="37">
                      <a:moveTo>
                        <a:pt x="60" y="37"/>
                      </a:moveTo>
                      <a:lnTo>
                        <a:pt x="0" y="31"/>
                      </a:lnTo>
                      <a:lnTo>
                        <a:pt x="4" y="0"/>
                      </a:lnTo>
                      <a:lnTo>
                        <a:pt x="63" y="7"/>
                      </a:lnTo>
                      <a:lnTo>
                        <a:pt x="60"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50" name="Freeform 272">
                  <a:extLst>
                    <a:ext uri="{FF2B5EF4-FFF2-40B4-BE49-F238E27FC236}">
                      <a16:creationId xmlns:a16="http://schemas.microsoft.com/office/drawing/2014/main" id="{7A84640E-2B53-4CC9-9204-FB7F96CBC07E}"/>
                    </a:ext>
                  </a:extLst>
                </p:cNvPr>
                <p:cNvSpPr>
                  <a:spLocks/>
                </p:cNvSpPr>
                <p:nvPr/>
              </p:nvSpPr>
              <p:spPr bwMode="auto">
                <a:xfrm>
                  <a:off x="7651751" y="3157538"/>
                  <a:ext cx="100013" cy="58738"/>
                </a:xfrm>
                <a:custGeom>
                  <a:avLst/>
                  <a:gdLst>
                    <a:gd name="T0" fmla="*/ 4 w 63"/>
                    <a:gd name="T1" fmla="*/ 37 h 37"/>
                    <a:gd name="T2" fmla="*/ 0 w 63"/>
                    <a:gd name="T3" fmla="*/ 7 h 37"/>
                    <a:gd name="T4" fmla="*/ 60 w 63"/>
                    <a:gd name="T5" fmla="*/ 0 h 37"/>
                    <a:gd name="T6" fmla="*/ 63 w 63"/>
                    <a:gd name="T7" fmla="*/ 31 h 37"/>
                    <a:gd name="T8" fmla="*/ 4 w 63"/>
                    <a:gd name="T9" fmla="*/ 37 h 37"/>
                  </a:gdLst>
                  <a:ahLst/>
                  <a:cxnLst>
                    <a:cxn ang="0">
                      <a:pos x="T0" y="T1"/>
                    </a:cxn>
                    <a:cxn ang="0">
                      <a:pos x="T2" y="T3"/>
                    </a:cxn>
                    <a:cxn ang="0">
                      <a:pos x="T4" y="T5"/>
                    </a:cxn>
                    <a:cxn ang="0">
                      <a:pos x="T6" y="T7"/>
                    </a:cxn>
                    <a:cxn ang="0">
                      <a:pos x="T8" y="T9"/>
                    </a:cxn>
                  </a:cxnLst>
                  <a:rect l="0" t="0" r="r" b="b"/>
                  <a:pathLst>
                    <a:path w="63" h="37">
                      <a:moveTo>
                        <a:pt x="4" y="37"/>
                      </a:moveTo>
                      <a:lnTo>
                        <a:pt x="0" y="7"/>
                      </a:lnTo>
                      <a:lnTo>
                        <a:pt x="60" y="0"/>
                      </a:lnTo>
                      <a:lnTo>
                        <a:pt x="63" y="31"/>
                      </a:lnTo>
                      <a:lnTo>
                        <a:pt x="4"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51" name="Freeform 273">
                  <a:extLst>
                    <a:ext uri="{FF2B5EF4-FFF2-40B4-BE49-F238E27FC236}">
                      <a16:creationId xmlns:a16="http://schemas.microsoft.com/office/drawing/2014/main" id="{C6794764-EA44-4A35-B42E-D05D12C03F89}"/>
                    </a:ext>
                  </a:extLst>
                </p:cNvPr>
                <p:cNvSpPr>
                  <a:spLocks/>
                </p:cNvSpPr>
                <p:nvPr/>
              </p:nvSpPr>
              <p:spPr bwMode="auto">
                <a:xfrm>
                  <a:off x="7688263" y="3327401"/>
                  <a:ext cx="104775" cy="76200"/>
                </a:xfrm>
                <a:custGeom>
                  <a:avLst/>
                  <a:gdLst>
                    <a:gd name="T0" fmla="*/ 9 w 66"/>
                    <a:gd name="T1" fmla="*/ 48 h 48"/>
                    <a:gd name="T2" fmla="*/ 0 w 66"/>
                    <a:gd name="T3" fmla="*/ 19 h 48"/>
                    <a:gd name="T4" fmla="*/ 57 w 66"/>
                    <a:gd name="T5" fmla="*/ 0 h 48"/>
                    <a:gd name="T6" fmla="*/ 66 w 66"/>
                    <a:gd name="T7" fmla="*/ 30 h 48"/>
                    <a:gd name="T8" fmla="*/ 9 w 66"/>
                    <a:gd name="T9" fmla="*/ 48 h 48"/>
                  </a:gdLst>
                  <a:ahLst/>
                  <a:cxnLst>
                    <a:cxn ang="0">
                      <a:pos x="T0" y="T1"/>
                    </a:cxn>
                    <a:cxn ang="0">
                      <a:pos x="T2" y="T3"/>
                    </a:cxn>
                    <a:cxn ang="0">
                      <a:pos x="T4" y="T5"/>
                    </a:cxn>
                    <a:cxn ang="0">
                      <a:pos x="T6" y="T7"/>
                    </a:cxn>
                    <a:cxn ang="0">
                      <a:pos x="T8" y="T9"/>
                    </a:cxn>
                  </a:cxnLst>
                  <a:rect l="0" t="0" r="r" b="b"/>
                  <a:pathLst>
                    <a:path w="66" h="48">
                      <a:moveTo>
                        <a:pt x="9" y="48"/>
                      </a:moveTo>
                      <a:lnTo>
                        <a:pt x="0" y="19"/>
                      </a:lnTo>
                      <a:lnTo>
                        <a:pt x="57" y="0"/>
                      </a:lnTo>
                      <a:lnTo>
                        <a:pt x="66" y="30"/>
                      </a:lnTo>
                      <a:lnTo>
                        <a:pt x="9"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52" name="Freeform 274">
                  <a:extLst>
                    <a:ext uri="{FF2B5EF4-FFF2-40B4-BE49-F238E27FC236}">
                      <a16:creationId xmlns:a16="http://schemas.microsoft.com/office/drawing/2014/main" id="{ECABC25A-4518-4111-9BA8-1DD818093C73}"/>
                    </a:ext>
                  </a:extLst>
                </p:cNvPr>
                <p:cNvSpPr>
                  <a:spLocks/>
                </p:cNvSpPr>
                <p:nvPr/>
              </p:nvSpPr>
              <p:spPr bwMode="auto">
                <a:xfrm>
                  <a:off x="7761288" y="3486151"/>
                  <a:ext cx="106363" cy="92075"/>
                </a:xfrm>
                <a:custGeom>
                  <a:avLst/>
                  <a:gdLst>
                    <a:gd name="T0" fmla="*/ 15 w 67"/>
                    <a:gd name="T1" fmla="*/ 58 h 58"/>
                    <a:gd name="T2" fmla="*/ 0 w 67"/>
                    <a:gd name="T3" fmla="*/ 30 h 58"/>
                    <a:gd name="T4" fmla="*/ 52 w 67"/>
                    <a:gd name="T5" fmla="*/ 0 h 58"/>
                    <a:gd name="T6" fmla="*/ 67 w 67"/>
                    <a:gd name="T7" fmla="*/ 26 h 58"/>
                    <a:gd name="T8" fmla="*/ 15 w 67"/>
                    <a:gd name="T9" fmla="*/ 58 h 58"/>
                  </a:gdLst>
                  <a:ahLst/>
                  <a:cxnLst>
                    <a:cxn ang="0">
                      <a:pos x="T0" y="T1"/>
                    </a:cxn>
                    <a:cxn ang="0">
                      <a:pos x="T2" y="T3"/>
                    </a:cxn>
                    <a:cxn ang="0">
                      <a:pos x="T4" y="T5"/>
                    </a:cxn>
                    <a:cxn ang="0">
                      <a:pos x="T6" y="T7"/>
                    </a:cxn>
                    <a:cxn ang="0">
                      <a:pos x="T8" y="T9"/>
                    </a:cxn>
                  </a:cxnLst>
                  <a:rect l="0" t="0" r="r" b="b"/>
                  <a:pathLst>
                    <a:path w="67" h="58">
                      <a:moveTo>
                        <a:pt x="15" y="58"/>
                      </a:moveTo>
                      <a:lnTo>
                        <a:pt x="0" y="30"/>
                      </a:lnTo>
                      <a:lnTo>
                        <a:pt x="52" y="0"/>
                      </a:lnTo>
                      <a:lnTo>
                        <a:pt x="67" y="26"/>
                      </a:lnTo>
                      <a:lnTo>
                        <a:pt x="15"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53" name="Freeform 275">
                  <a:extLst>
                    <a:ext uri="{FF2B5EF4-FFF2-40B4-BE49-F238E27FC236}">
                      <a16:creationId xmlns:a16="http://schemas.microsoft.com/office/drawing/2014/main" id="{973AFCC4-A50F-4B89-9F66-FAF5189135CC}"/>
                    </a:ext>
                  </a:extLst>
                </p:cNvPr>
                <p:cNvSpPr>
                  <a:spLocks/>
                </p:cNvSpPr>
                <p:nvPr/>
              </p:nvSpPr>
              <p:spPr bwMode="auto">
                <a:xfrm>
                  <a:off x="7870826" y="3627438"/>
                  <a:ext cx="101600" cy="100013"/>
                </a:xfrm>
                <a:custGeom>
                  <a:avLst/>
                  <a:gdLst>
                    <a:gd name="T0" fmla="*/ 20 w 64"/>
                    <a:gd name="T1" fmla="*/ 63 h 63"/>
                    <a:gd name="T2" fmla="*/ 0 w 64"/>
                    <a:gd name="T3" fmla="*/ 41 h 63"/>
                    <a:gd name="T4" fmla="*/ 44 w 64"/>
                    <a:gd name="T5" fmla="*/ 0 h 63"/>
                    <a:gd name="T6" fmla="*/ 64 w 64"/>
                    <a:gd name="T7" fmla="*/ 24 h 63"/>
                    <a:gd name="T8" fmla="*/ 20 w 64"/>
                    <a:gd name="T9" fmla="*/ 63 h 63"/>
                  </a:gdLst>
                  <a:ahLst/>
                  <a:cxnLst>
                    <a:cxn ang="0">
                      <a:pos x="T0" y="T1"/>
                    </a:cxn>
                    <a:cxn ang="0">
                      <a:pos x="T2" y="T3"/>
                    </a:cxn>
                    <a:cxn ang="0">
                      <a:pos x="T4" y="T5"/>
                    </a:cxn>
                    <a:cxn ang="0">
                      <a:pos x="T6" y="T7"/>
                    </a:cxn>
                    <a:cxn ang="0">
                      <a:pos x="T8" y="T9"/>
                    </a:cxn>
                  </a:cxnLst>
                  <a:rect l="0" t="0" r="r" b="b"/>
                  <a:pathLst>
                    <a:path w="64" h="63">
                      <a:moveTo>
                        <a:pt x="20" y="63"/>
                      </a:moveTo>
                      <a:lnTo>
                        <a:pt x="0" y="41"/>
                      </a:lnTo>
                      <a:lnTo>
                        <a:pt x="44" y="0"/>
                      </a:lnTo>
                      <a:lnTo>
                        <a:pt x="64" y="24"/>
                      </a:lnTo>
                      <a:lnTo>
                        <a:pt x="2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54" name="Freeform 276">
                  <a:extLst>
                    <a:ext uri="{FF2B5EF4-FFF2-40B4-BE49-F238E27FC236}">
                      <a16:creationId xmlns:a16="http://schemas.microsoft.com/office/drawing/2014/main" id="{045645C6-3246-40C3-8BB4-A7D1CC944CB4}"/>
                    </a:ext>
                  </a:extLst>
                </p:cNvPr>
                <p:cNvSpPr>
                  <a:spLocks/>
                </p:cNvSpPr>
                <p:nvPr/>
              </p:nvSpPr>
              <p:spPr bwMode="auto">
                <a:xfrm>
                  <a:off x="8008938" y="3748088"/>
                  <a:ext cx="96838" cy="106363"/>
                </a:xfrm>
                <a:custGeom>
                  <a:avLst/>
                  <a:gdLst>
                    <a:gd name="T0" fmla="*/ 26 w 61"/>
                    <a:gd name="T1" fmla="*/ 67 h 67"/>
                    <a:gd name="T2" fmla="*/ 0 w 61"/>
                    <a:gd name="T3" fmla="*/ 48 h 67"/>
                    <a:gd name="T4" fmla="*/ 37 w 61"/>
                    <a:gd name="T5" fmla="*/ 0 h 67"/>
                    <a:gd name="T6" fmla="*/ 61 w 61"/>
                    <a:gd name="T7" fmla="*/ 17 h 67"/>
                    <a:gd name="T8" fmla="*/ 26 w 61"/>
                    <a:gd name="T9" fmla="*/ 67 h 67"/>
                  </a:gdLst>
                  <a:ahLst/>
                  <a:cxnLst>
                    <a:cxn ang="0">
                      <a:pos x="T0" y="T1"/>
                    </a:cxn>
                    <a:cxn ang="0">
                      <a:pos x="T2" y="T3"/>
                    </a:cxn>
                    <a:cxn ang="0">
                      <a:pos x="T4" y="T5"/>
                    </a:cxn>
                    <a:cxn ang="0">
                      <a:pos x="T6" y="T7"/>
                    </a:cxn>
                    <a:cxn ang="0">
                      <a:pos x="T8" y="T9"/>
                    </a:cxn>
                  </a:cxnLst>
                  <a:rect l="0" t="0" r="r" b="b"/>
                  <a:pathLst>
                    <a:path w="61" h="67">
                      <a:moveTo>
                        <a:pt x="26" y="67"/>
                      </a:moveTo>
                      <a:lnTo>
                        <a:pt x="0" y="48"/>
                      </a:lnTo>
                      <a:lnTo>
                        <a:pt x="37" y="0"/>
                      </a:lnTo>
                      <a:lnTo>
                        <a:pt x="61" y="17"/>
                      </a:lnTo>
                      <a:lnTo>
                        <a:pt x="26" y="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grpSp>
        <p:sp>
          <p:nvSpPr>
            <p:cNvPr id="6" name="Rectangle 5">
              <a:extLst>
                <a:ext uri="{FF2B5EF4-FFF2-40B4-BE49-F238E27FC236}">
                  <a16:creationId xmlns:a16="http://schemas.microsoft.com/office/drawing/2014/main" id="{3BFBFF1D-6A37-45C6-ACD9-C2169BB03779}"/>
                </a:ext>
              </a:extLst>
            </p:cNvPr>
            <p:cNvSpPr/>
            <p:nvPr/>
          </p:nvSpPr>
          <p:spPr>
            <a:xfrm>
              <a:off x="6953285" y="4801999"/>
              <a:ext cx="1476883" cy="149766"/>
            </a:xfrm>
            <a:prstGeom prst="rect">
              <a:avLst/>
            </a:prstGeom>
            <a:noFill/>
          </p:spPr>
          <p:txBody>
            <a:bodyPr>
              <a:sp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kumimoji="0" lang="en-US" sz="1200" b="1" i="0" u="none" strike="noStrike" kern="0" cap="none" spc="0" normalizeH="0" baseline="0" noProof="0">
                <a:ln>
                  <a:noFill/>
                </a:ln>
                <a:solidFill>
                  <a:srgbClr val="000000"/>
                </a:solidFill>
                <a:effectLst/>
                <a:uLnTx/>
                <a:uFillTx/>
                <a:latin typeface="Open Sans" charset="0"/>
                <a:ea typeface="Open Sans" charset="0"/>
                <a:cs typeface="Open Sans" charset="0"/>
              </a:endParaRPr>
            </a:p>
          </p:txBody>
        </p:sp>
      </p:grpSp>
      <p:cxnSp>
        <p:nvCxnSpPr>
          <p:cNvPr id="55" name="Straight Connector 54">
            <a:extLst>
              <a:ext uri="{FF2B5EF4-FFF2-40B4-BE49-F238E27FC236}">
                <a16:creationId xmlns:a16="http://schemas.microsoft.com/office/drawing/2014/main" id="{F04A6D5B-C512-43F6-8853-D13870CA10B3}"/>
              </a:ext>
            </a:extLst>
          </p:cNvPr>
          <p:cNvCxnSpPr>
            <a:cxnSpLocks/>
            <a:stCxn id="7" idx="56"/>
          </p:cNvCxnSpPr>
          <p:nvPr userDrawn="1"/>
        </p:nvCxnSpPr>
        <p:spPr>
          <a:xfrm>
            <a:off x="8922139" y="4968552"/>
            <a:ext cx="32698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58A89B-C4A0-4BF6-A7C2-3F1B9632BFBB}"/>
              </a:ext>
            </a:extLst>
          </p:cNvPr>
          <p:cNvCxnSpPr>
            <a:cxnSpLocks/>
          </p:cNvCxnSpPr>
          <p:nvPr userDrawn="1"/>
        </p:nvCxnSpPr>
        <p:spPr>
          <a:xfrm flipV="1">
            <a:off x="0" y="4628982"/>
            <a:ext cx="7894216" cy="809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 Placeholder 58">
            <a:extLst>
              <a:ext uri="{FF2B5EF4-FFF2-40B4-BE49-F238E27FC236}">
                <a16:creationId xmlns:a16="http://schemas.microsoft.com/office/drawing/2014/main" id="{D8A7A6F7-5F58-448E-ABB3-AECDCAC6588E}"/>
              </a:ext>
            </a:extLst>
          </p:cNvPr>
          <p:cNvSpPr>
            <a:spLocks noGrp="1"/>
          </p:cNvSpPr>
          <p:nvPr>
            <p:ph type="body" sz="quarter" idx="10" hasCustomPrompt="1"/>
          </p:nvPr>
        </p:nvSpPr>
        <p:spPr>
          <a:xfrm>
            <a:off x="952500" y="1206500"/>
            <a:ext cx="5337175" cy="2257425"/>
          </a:xfrm>
        </p:spPr>
        <p:txBody>
          <a:bodyPr/>
          <a:lstStyle>
            <a:lvl1pPr marL="0" indent="0">
              <a:buNone/>
              <a:defRPr sz="6600">
                <a:latin typeface="+mj-lt"/>
              </a:defRPr>
            </a:lvl1pPr>
          </a:lstStyle>
          <a:p>
            <a:pPr lvl="0"/>
            <a:r>
              <a:rPr lang="en-US" sz="6600">
                <a:latin typeface="+mj-lt"/>
              </a:rPr>
              <a:t>Section Header</a:t>
            </a:r>
            <a:endParaRPr lang="en-US"/>
          </a:p>
        </p:txBody>
      </p:sp>
    </p:spTree>
    <p:extLst>
      <p:ext uri="{BB962C8B-B14F-4D97-AF65-F5344CB8AC3E}">
        <p14:creationId xmlns:p14="http://schemas.microsoft.com/office/powerpoint/2010/main" val="2690606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508001" y="1178427"/>
            <a:ext cx="11157817" cy="231007"/>
          </a:xfrm>
          <a:prstGeom prst="rect">
            <a:avLst/>
          </a:prstGeom>
        </p:spPr>
        <p:txBody>
          <a:bodyPr wrap="none" lIns="0" tIns="0" rIns="0" bIns="0" anchor="ctr">
            <a:noAutofit/>
          </a:bodyPr>
          <a:lstStyle>
            <a:lvl1pPr marL="0" indent="0" algn="ctr">
              <a:buNone/>
              <a:defRPr sz="1600" b="0" baseline="0">
                <a:solidFill>
                  <a:schemeClr val="bg1">
                    <a:lumMod val="65000"/>
                  </a:schemeClr>
                </a:solidFill>
                <a:latin typeface="+mn-lt"/>
                <a:ea typeface="Roboto" panose="02000000000000000000" pitchFamily="2" charset="0"/>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a:t>CLICK TO EDITE SUBTITLE</a:t>
            </a:r>
          </a:p>
        </p:txBody>
      </p:sp>
      <p:sp>
        <p:nvSpPr>
          <p:cNvPr id="9" name="Title 2"/>
          <p:cNvSpPr>
            <a:spLocks noGrp="1"/>
          </p:cNvSpPr>
          <p:nvPr>
            <p:ph type="title"/>
          </p:nvPr>
        </p:nvSpPr>
        <p:spPr>
          <a:xfrm>
            <a:off x="508001" y="455085"/>
            <a:ext cx="11157817" cy="660511"/>
          </a:xfrm>
          <a:prstGeom prst="rect">
            <a:avLst/>
          </a:prstGeom>
        </p:spPr>
        <p:txBody>
          <a:bodyPr lIns="0" tIns="0" rIns="0" bIns="0" anchor="ctr"/>
          <a:lstStyle>
            <a:lvl1pPr algn="ctr">
              <a:defRPr sz="4800">
                <a:solidFill>
                  <a:schemeClr val="bg1">
                    <a:lumMod val="50000"/>
                  </a:schemeClr>
                </a:solidFill>
              </a:defRPr>
            </a:lvl1pPr>
          </a:lstStyle>
          <a:p>
            <a:r>
              <a:rPr lang="en-US"/>
              <a:t>Click to edit Master title style</a:t>
            </a:r>
          </a:p>
        </p:txBody>
      </p:sp>
    </p:spTree>
    <p:extLst>
      <p:ext uri="{BB962C8B-B14F-4D97-AF65-F5344CB8AC3E}">
        <p14:creationId xmlns:p14="http://schemas.microsoft.com/office/powerpoint/2010/main" val="389561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B041-975B-4F1B-9CC1-AA3F43138F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33910D-8072-477C-9385-75DEB94E3B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BC046A-C55F-4157-B38C-68FCF6CA6C0F}"/>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5" name="Footer Placeholder 4">
            <a:extLst>
              <a:ext uri="{FF2B5EF4-FFF2-40B4-BE49-F238E27FC236}">
                <a16:creationId xmlns:a16="http://schemas.microsoft.com/office/drawing/2014/main" id="{BDAE0FBC-1F1E-4110-9A4D-ECF58DF7B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6FACB-70A1-4314-B817-1BFD64108FFE}"/>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48819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0ABAF-BEC4-48B3-9D5C-C0E42DEBF6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151F2-DEC0-4FE6-90F4-03FDC3DDBE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748013-4435-469F-949F-B9A12F16AF30}"/>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5" name="Footer Placeholder 4">
            <a:extLst>
              <a:ext uri="{FF2B5EF4-FFF2-40B4-BE49-F238E27FC236}">
                <a16:creationId xmlns:a16="http://schemas.microsoft.com/office/drawing/2014/main" id="{581F2E9D-4E50-4FCC-AF95-70FFBF376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2BEAA-4B0F-477B-B4A9-22BC97F50628}"/>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117567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79B9-0976-4A0A-BF91-960DCA028E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96E59E-C6EC-4B80-8163-486AE1AB88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CDC7FA-0511-4AE4-B777-C598C6CF06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D50546-3D9E-4D60-975C-48C41629FAA3}"/>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6" name="Footer Placeholder 5">
            <a:extLst>
              <a:ext uri="{FF2B5EF4-FFF2-40B4-BE49-F238E27FC236}">
                <a16:creationId xmlns:a16="http://schemas.microsoft.com/office/drawing/2014/main" id="{EF436E7E-AFC0-4149-9B97-7669B41D7E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D01E0-1B4C-46D0-943C-D9EB0F51DAAE}"/>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160008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6E15E-62F7-4A73-8034-AFE9561B74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2ACB72-ABC2-4AE1-A0E5-0AA9572197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1C1D16-7C04-4D56-99A5-B17778E3B5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FBC78C-0601-496F-94BE-54385E266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4818C2-E789-458D-B953-AC8DCA4893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8FA5F-3777-417B-9338-552CA9DE325B}"/>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8" name="Footer Placeholder 7">
            <a:extLst>
              <a:ext uri="{FF2B5EF4-FFF2-40B4-BE49-F238E27FC236}">
                <a16:creationId xmlns:a16="http://schemas.microsoft.com/office/drawing/2014/main" id="{CA77D04E-CEDF-4543-A219-9F08190356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BE6926-AF1E-45E7-9ECD-27A8EC895AC4}"/>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1442089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0AF07-A529-446C-80C7-1665CA1889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E7806B-806B-4687-A940-EE32979E2179}"/>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4" name="Footer Placeholder 3">
            <a:extLst>
              <a:ext uri="{FF2B5EF4-FFF2-40B4-BE49-F238E27FC236}">
                <a16:creationId xmlns:a16="http://schemas.microsoft.com/office/drawing/2014/main" id="{4F86F79F-DE74-489C-8191-5C7F422F8F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9BEA81-C901-4644-9897-A0C6D4F95A0C}"/>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364064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C46F9D-AB2B-4587-B604-1561693E2734}"/>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3" name="Footer Placeholder 2">
            <a:extLst>
              <a:ext uri="{FF2B5EF4-FFF2-40B4-BE49-F238E27FC236}">
                <a16:creationId xmlns:a16="http://schemas.microsoft.com/office/drawing/2014/main" id="{F2CC504D-FE09-4A0E-A7FF-377DBA6959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783BB6-129F-4C5B-8701-D5D5542C90B4}"/>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392965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2AA17-769C-4E43-BAF9-B3E353F45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C7FD73-50AD-499C-A8D7-FB83287EC2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A88766-3217-49FA-94EF-0766D823F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CDA3B8-19B1-4E55-8165-F6273F38DA5E}"/>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6" name="Footer Placeholder 5">
            <a:extLst>
              <a:ext uri="{FF2B5EF4-FFF2-40B4-BE49-F238E27FC236}">
                <a16:creationId xmlns:a16="http://schemas.microsoft.com/office/drawing/2014/main" id="{46346ED2-4E9A-4F8D-8595-050F1DBC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024196-2721-485E-8624-A75FB8DEA213}"/>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307720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3EC36-E2F8-46DC-B401-D5276B0CF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642EAC-91C6-481B-96AF-8A3BC2EB3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FA1481-0FA1-4ECA-BFFD-EF827116E0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2FD628-7E7F-42D1-A311-104884C79DC0}"/>
              </a:ext>
            </a:extLst>
          </p:cNvPr>
          <p:cNvSpPr>
            <a:spLocks noGrp="1"/>
          </p:cNvSpPr>
          <p:nvPr>
            <p:ph type="dt" sz="half" idx="10"/>
          </p:nvPr>
        </p:nvSpPr>
        <p:spPr/>
        <p:txBody>
          <a:bodyPr/>
          <a:lstStyle/>
          <a:p>
            <a:fld id="{1D052416-0484-4EE0-B01C-FFFF2DA4E8EB}" type="datetimeFigureOut">
              <a:rPr lang="en-US" smtClean="0"/>
              <a:t>10/13/2022</a:t>
            </a:fld>
            <a:endParaRPr lang="en-US"/>
          </a:p>
        </p:txBody>
      </p:sp>
      <p:sp>
        <p:nvSpPr>
          <p:cNvPr id="6" name="Footer Placeholder 5">
            <a:extLst>
              <a:ext uri="{FF2B5EF4-FFF2-40B4-BE49-F238E27FC236}">
                <a16:creationId xmlns:a16="http://schemas.microsoft.com/office/drawing/2014/main" id="{4CF3A0A0-49BC-4C12-84DE-9859A52DD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64AF35-7255-4329-81DD-67B1FB8B708B}"/>
              </a:ext>
            </a:extLst>
          </p:cNvPr>
          <p:cNvSpPr>
            <a:spLocks noGrp="1"/>
          </p:cNvSpPr>
          <p:nvPr>
            <p:ph type="sldNum" sz="quarter" idx="12"/>
          </p:nvPr>
        </p:nvSpPr>
        <p:spPr/>
        <p:txBody>
          <a:bodyPr/>
          <a:lstStyle/>
          <a:p>
            <a:fld id="{5D752DCE-84E2-4EDD-A6A5-6EE900394C2D}" type="slidenum">
              <a:rPr lang="en-US" smtClean="0"/>
              <a:t>‹#›</a:t>
            </a:fld>
            <a:endParaRPr lang="en-US"/>
          </a:p>
        </p:txBody>
      </p:sp>
    </p:spTree>
    <p:extLst>
      <p:ext uri="{BB962C8B-B14F-4D97-AF65-F5344CB8AC3E}">
        <p14:creationId xmlns:p14="http://schemas.microsoft.com/office/powerpoint/2010/main" val="422884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E8504B-9C78-4CEF-A2BB-C908815D87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F28234-8921-4A91-AB1D-72ED73EAFD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399DE0-F713-4DED-A54E-07D1606C70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52416-0484-4EE0-B01C-FFFF2DA4E8EB}" type="datetimeFigureOut">
              <a:rPr lang="en-US" smtClean="0"/>
              <a:t>10/13/2022</a:t>
            </a:fld>
            <a:endParaRPr lang="en-US"/>
          </a:p>
        </p:txBody>
      </p:sp>
      <p:sp>
        <p:nvSpPr>
          <p:cNvPr id="5" name="Footer Placeholder 4">
            <a:extLst>
              <a:ext uri="{FF2B5EF4-FFF2-40B4-BE49-F238E27FC236}">
                <a16:creationId xmlns:a16="http://schemas.microsoft.com/office/drawing/2014/main" id="{035FD5C4-CF14-4915-96F8-1E1CA3F487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E5D22A-0E24-4AD8-97E7-BBF92C476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52DCE-84E2-4EDD-A6A5-6EE900394C2D}" type="slidenum">
              <a:rPr lang="en-US" smtClean="0"/>
              <a:t>‹#›</a:t>
            </a:fld>
            <a:endParaRPr lang="en-US"/>
          </a:p>
        </p:txBody>
      </p:sp>
    </p:spTree>
    <p:extLst>
      <p:ext uri="{BB962C8B-B14F-4D97-AF65-F5344CB8AC3E}">
        <p14:creationId xmlns:p14="http://schemas.microsoft.com/office/powerpoint/2010/main" val="2532514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em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a:t>August 2022</a:t>
            </a:r>
          </a:p>
        </p:txBody>
      </p:sp>
      <p:sp>
        <p:nvSpPr>
          <p:cNvPr id="5" name="Text Placeholder 4">
            <a:extLst>
              <a:ext uri="{FF2B5EF4-FFF2-40B4-BE49-F238E27FC236}">
                <a16:creationId xmlns:a16="http://schemas.microsoft.com/office/drawing/2014/main" id="{5C17BD2C-68D1-3A48-B9D4-7650209C40EB}"/>
              </a:ext>
            </a:extLst>
          </p:cNvPr>
          <p:cNvSpPr>
            <a:spLocks noGrp="1"/>
          </p:cNvSpPr>
          <p:nvPr>
            <p:ph type="body" sz="quarter" idx="12"/>
          </p:nvPr>
        </p:nvSpPr>
        <p:spPr/>
        <p:txBody>
          <a:bodyPr>
            <a:noAutofit/>
          </a:bodyPr>
          <a:lstStyle/>
          <a:p>
            <a:r>
              <a:rPr lang="en-US" sz="3600" b="1">
                <a:latin typeface="Century Gothic" panose="020B0502020202020204" pitchFamily="34" charset="0"/>
              </a:rPr>
              <a:t>Security Role Configuration </a:t>
            </a:r>
          </a:p>
        </p:txBody>
      </p:sp>
    </p:spTree>
    <p:extLst>
      <p:ext uri="{BB962C8B-B14F-4D97-AF65-F5344CB8AC3E}">
        <p14:creationId xmlns:p14="http://schemas.microsoft.com/office/powerpoint/2010/main" val="1357049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1D80D55-9719-F5C3-D3DA-A78367DA81AF}"/>
              </a:ext>
            </a:extLst>
          </p:cNvPr>
          <p:cNvSpPr/>
          <p:nvPr/>
        </p:nvSpPr>
        <p:spPr>
          <a:xfrm>
            <a:off x="468670" y="1275735"/>
            <a:ext cx="2777612" cy="91767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E5D05C9-28BF-480E-BA5F-B1BEC6E2A585}"/>
              </a:ext>
            </a:extLst>
          </p:cNvPr>
          <p:cNvPicPr>
            <a:picLocks noChangeAspect="1"/>
          </p:cNvPicPr>
          <p:nvPr/>
        </p:nvPicPr>
        <p:blipFill>
          <a:blip r:embed="rId2"/>
          <a:stretch>
            <a:fillRect/>
          </a:stretch>
        </p:blipFill>
        <p:spPr>
          <a:xfrm>
            <a:off x="502478" y="1300542"/>
            <a:ext cx="2736644" cy="805851"/>
          </a:xfrm>
          <a:prstGeom prst="rect">
            <a:avLst/>
          </a:prstGeom>
        </p:spPr>
      </p:pic>
      <p:sp>
        <p:nvSpPr>
          <p:cNvPr id="2" name="TextBox 1">
            <a:extLst>
              <a:ext uri="{FF2B5EF4-FFF2-40B4-BE49-F238E27FC236}">
                <a16:creationId xmlns:a16="http://schemas.microsoft.com/office/drawing/2014/main" id="{46AF907B-CCDB-4E9C-CB23-89650D31FCAB}"/>
              </a:ext>
            </a:extLst>
          </p:cNvPr>
          <p:cNvSpPr txBox="1"/>
          <p:nvPr/>
        </p:nvSpPr>
        <p:spPr>
          <a:xfrm>
            <a:off x="349044" y="193368"/>
            <a:ext cx="1107603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solidFill>
                  <a:srgbClr val="4472C4"/>
                </a:solidFill>
                <a:latin typeface="Century Gothic"/>
              </a:rPr>
              <a:t>CalSAWS </a:t>
            </a:r>
            <a:r>
              <a:rPr lang="en-US" sz="3000" b="1">
                <a:solidFill>
                  <a:srgbClr val="4472C4"/>
                </a:solidFill>
                <a:latin typeface="Century Gothic"/>
              </a:rPr>
              <a:t>County Security Role Configuration Template</a:t>
            </a:r>
            <a:r>
              <a:rPr lang="en-US" sz="3000">
                <a:latin typeface="Century Gothic"/>
              </a:rPr>
              <a:t>​</a:t>
            </a:r>
            <a:endParaRPr lang="en-US" sz="3000"/>
          </a:p>
        </p:txBody>
      </p:sp>
      <p:sp>
        <p:nvSpPr>
          <p:cNvPr id="4" name="TextBox 3">
            <a:extLst>
              <a:ext uri="{FF2B5EF4-FFF2-40B4-BE49-F238E27FC236}">
                <a16:creationId xmlns:a16="http://schemas.microsoft.com/office/drawing/2014/main" id="{C2914886-DB52-F8EF-637F-6F4B8376D607}"/>
              </a:ext>
            </a:extLst>
          </p:cNvPr>
          <p:cNvSpPr txBox="1"/>
          <p:nvPr/>
        </p:nvSpPr>
        <p:spPr>
          <a:xfrm>
            <a:off x="627627" y="832464"/>
            <a:ext cx="1101868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b="1">
              <a:solidFill>
                <a:schemeClr val="accent1">
                  <a:lumMod val="60000"/>
                  <a:lumOff val="40000"/>
                </a:schemeClr>
              </a:solidFill>
              <a:latin typeface="Century Gothic"/>
              <a:cs typeface="Calibri"/>
            </a:endParaRPr>
          </a:p>
        </p:txBody>
      </p:sp>
      <p:sp>
        <p:nvSpPr>
          <p:cNvPr id="7" name="TextBox 6">
            <a:extLst>
              <a:ext uri="{FF2B5EF4-FFF2-40B4-BE49-F238E27FC236}">
                <a16:creationId xmlns:a16="http://schemas.microsoft.com/office/drawing/2014/main" id="{7B22D07A-F7DF-8D41-3D26-4082120E7AF0}"/>
              </a:ext>
            </a:extLst>
          </p:cNvPr>
          <p:cNvSpPr txBox="1"/>
          <p:nvPr/>
        </p:nvSpPr>
        <p:spPr>
          <a:xfrm>
            <a:off x="8501627" y="3642851"/>
            <a:ext cx="3144683" cy="2677656"/>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i="1">
              <a:solidFill>
                <a:srgbClr val="2F75B5"/>
              </a:solidFill>
              <a:latin typeface="Century Gothic"/>
              <a:ea typeface="Century Gothic"/>
              <a:cs typeface="Century Gothic"/>
            </a:endParaRPr>
          </a:p>
          <a:p>
            <a:endParaRPr lang="en-US" sz="1400" i="1">
              <a:solidFill>
                <a:srgbClr val="2F75B5"/>
              </a:solidFill>
              <a:latin typeface="Century Gothic"/>
              <a:ea typeface="Century Gothic"/>
              <a:cs typeface="Century Gothic"/>
            </a:endParaRPr>
          </a:p>
          <a:p>
            <a:pPr marL="285750" indent="-285750">
              <a:buFont typeface="Wingdings"/>
              <a:buChar char="v"/>
            </a:pPr>
            <a:r>
              <a:rPr lang="en-US" sz="1400">
                <a:latin typeface="Century Gothic"/>
                <a:ea typeface="Century Gothic"/>
                <a:cs typeface="Century Gothic"/>
              </a:rPr>
              <a:t>The Template captures County Security Roles and Role to User Mapping.</a:t>
            </a:r>
          </a:p>
          <a:p>
            <a:endParaRPr lang="en-US" sz="1400">
              <a:latin typeface="Century Gothic"/>
              <a:ea typeface="Century Gothic"/>
              <a:cs typeface="Calibri" panose="020F0502020204030204"/>
            </a:endParaRPr>
          </a:p>
          <a:p>
            <a:pPr marL="285750" indent="-285750">
              <a:buFont typeface="Wingdings"/>
              <a:buChar char="ü"/>
            </a:pPr>
            <a:r>
              <a:rPr lang="en-US" sz="1400">
                <a:latin typeface="Century Gothic"/>
                <a:ea typeface="Century Gothic"/>
                <a:cs typeface="Century Gothic"/>
              </a:rPr>
              <a:t>Example documentation has been provided.</a:t>
            </a:r>
            <a:endParaRPr lang="en-US" sz="1400">
              <a:latin typeface="Century Gothic"/>
              <a:ea typeface="Century Gothic"/>
              <a:cs typeface="Calibri" panose="020F0502020204030204"/>
            </a:endParaRPr>
          </a:p>
          <a:p>
            <a:endParaRPr lang="en-US" sz="1400" b="1" i="1">
              <a:solidFill>
                <a:srgbClr val="2F75B5"/>
              </a:solidFill>
              <a:latin typeface="Century Gothic"/>
              <a:ea typeface="Century Gothic"/>
              <a:cs typeface="Century Gothic"/>
            </a:endParaRPr>
          </a:p>
          <a:p>
            <a:endParaRPr lang="en-US" sz="1400" i="1">
              <a:solidFill>
                <a:srgbClr val="2F75B5"/>
              </a:solidFill>
              <a:latin typeface="Century Gothic"/>
              <a:ea typeface="Century Gothic"/>
              <a:cs typeface="Century Gothic"/>
            </a:endParaRPr>
          </a:p>
          <a:p>
            <a:endParaRPr lang="en-US" sz="1400">
              <a:solidFill>
                <a:srgbClr val="2F75B5"/>
              </a:solidFill>
              <a:latin typeface="Century Gothic"/>
              <a:ea typeface="Century Gothic"/>
              <a:cs typeface="Century Gothic"/>
            </a:endParaRPr>
          </a:p>
          <a:p>
            <a:endParaRPr lang="en-US" sz="1400" b="1" i="1">
              <a:solidFill>
                <a:srgbClr val="2F75B5"/>
              </a:solidFill>
              <a:latin typeface="Century Gothic"/>
            </a:endParaRPr>
          </a:p>
        </p:txBody>
      </p:sp>
      <p:pic>
        <p:nvPicPr>
          <p:cNvPr id="9" name="Picture 9">
            <a:extLst>
              <a:ext uri="{FF2B5EF4-FFF2-40B4-BE49-F238E27FC236}">
                <a16:creationId xmlns:a16="http://schemas.microsoft.com/office/drawing/2014/main" id="{62481B32-FF0A-B0B8-DCCE-C5A435876D9A}"/>
              </a:ext>
            </a:extLst>
          </p:cNvPr>
          <p:cNvPicPr>
            <a:picLocks noChangeAspect="1"/>
          </p:cNvPicPr>
          <p:nvPr/>
        </p:nvPicPr>
        <p:blipFill>
          <a:blip r:embed="rId3"/>
          <a:stretch>
            <a:fillRect/>
          </a:stretch>
        </p:blipFill>
        <p:spPr>
          <a:xfrm>
            <a:off x="512775" y="5096318"/>
            <a:ext cx="7786684" cy="733871"/>
          </a:xfrm>
          <a:prstGeom prst="rect">
            <a:avLst/>
          </a:prstGeom>
        </p:spPr>
      </p:pic>
      <p:sp>
        <p:nvSpPr>
          <p:cNvPr id="25" name="Rectangle 24">
            <a:extLst>
              <a:ext uri="{FF2B5EF4-FFF2-40B4-BE49-F238E27FC236}">
                <a16:creationId xmlns:a16="http://schemas.microsoft.com/office/drawing/2014/main" id="{3B3B803D-C863-984B-0B19-F60FE4C475B9}"/>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10</a:t>
            </a:fld>
            <a:endParaRPr lang="en-US" sz="900">
              <a:latin typeface="Century Gothic"/>
              <a:cs typeface="Century Gothic"/>
            </a:endParaRPr>
          </a:p>
        </p:txBody>
      </p:sp>
      <p:sp>
        <p:nvSpPr>
          <p:cNvPr id="26" name="TextBox 25">
            <a:extLst>
              <a:ext uri="{FF2B5EF4-FFF2-40B4-BE49-F238E27FC236}">
                <a16:creationId xmlns:a16="http://schemas.microsoft.com/office/drawing/2014/main" id="{4C3B7B2E-9F8F-8032-C131-78B4B1CB5DB3}"/>
              </a:ext>
            </a:extLst>
          </p:cNvPr>
          <p:cNvSpPr txBox="1"/>
          <p:nvPr/>
        </p:nvSpPr>
        <p:spPr>
          <a:xfrm>
            <a:off x="385917" y="734382"/>
            <a:ext cx="1122351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500" b="1" i="1">
                <a:solidFill>
                  <a:schemeClr val="accent6"/>
                </a:solidFill>
                <a:latin typeface="Century Gothic"/>
              </a:rPr>
              <a:t>The CalSAWS County Security Role Configuration Template is an optional worksheet provided to document County Security Role decisions.</a:t>
            </a:r>
            <a:endParaRPr lang="en-US" sz="1500">
              <a:solidFill>
                <a:schemeClr val="accent6"/>
              </a:solidFill>
              <a:ea typeface="+mn-lt"/>
              <a:cs typeface="+mn-lt"/>
            </a:endParaRPr>
          </a:p>
          <a:p>
            <a:pPr algn="l"/>
            <a:endParaRPr lang="en-US">
              <a:cs typeface="Calibri"/>
            </a:endParaRPr>
          </a:p>
        </p:txBody>
      </p:sp>
      <p:sp>
        <p:nvSpPr>
          <p:cNvPr id="13" name="Rectangle 12">
            <a:extLst>
              <a:ext uri="{FF2B5EF4-FFF2-40B4-BE49-F238E27FC236}">
                <a16:creationId xmlns:a16="http://schemas.microsoft.com/office/drawing/2014/main" id="{2E5B3362-4E1E-15E5-5EB6-F3E1CE87F032}"/>
              </a:ext>
            </a:extLst>
          </p:cNvPr>
          <p:cNvSpPr/>
          <p:nvPr/>
        </p:nvSpPr>
        <p:spPr>
          <a:xfrm>
            <a:off x="2233868" y="1713578"/>
            <a:ext cx="2777612" cy="108154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63AFF6F-9107-9AE6-6BCE-D5441A0FB985}"/>
              </a:ext>
            </a:extLst>
          </p:cNvPr>
          <p:cNvSpPr txBox="1"/>
          <p:nvPr/>
        </p:nvSpPr>
        <p:spPr>
          <a:xfrm>
            <a:off x="6955605" y="1924767"/>
            <a:ext cx="3800166"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sz="1400">
                <a:latin typeface="Century Gothic"/>
              </a:rPr>
              <a:t>The first tab of the worksheet provides instructions on how to complete the Security Page Mapping and Role to User Mapping tabs.</a:t>
            </a:r>
            <a:endParaRPr lang="en-US" sz="1400">
              <a:latin typeface="Century Gothic"/>
              <a:cs typeface="Calibri" panose="020F0502020204030204"/>
            </a:endParaRPr>
          </a:p>
        </p:txBody>
      </p:sp>
      <p:pic>
        <p:nvPicPr>
          <p:cNvPr id="17" name="Picture 16">
            <a:extLst>
              <a:ext uri="{FF2B5EF4-FFF2-40B4-BE49-F238E27FC236}">
                <a16:creationId xmlns:a16="http://schemas.microsoft.com/office/drawing/2014/main" id="{1C519249-DC9E-471C-8FD9-71494BC80D66}"/>
              </a:ext>
            </a:extLst>
          </p:cNvPr>
          <p:cNvPicPr>
            <a:picLocks noChangeAspect="1"/>
          </p:cNvPicPr>
          <p:nvPr/>
        </p:nvPicPr>
        <p:blipFill>
          <a:blip r:embed="rId4"/>
          <a:stretch>
            <a:fillRect/>
          </a:stretch>
        </p:blipFill>
        <p:spPr>
          <a:xfrm>
            <a:off x="2250257" y="1737094"/>
            <a:ext cx="2761224" cy="1056966"/>
          </a:xfrm>
          <a:prstGeom prst="rect">
            <a:avLst/>
          </a:prstGeom>
        </p:spPr>
      </p:pic>
      <p:pic>
        <p:nvPicPr>
          <p:cNvPr id="19" name="Picture 18">
            <a:extLst>
              <a:ext uri="{FF2B5EF4-FFF2-40B4-BE49-F238E27FC236}">
                <a16:creationId xmlns:a16="http://schemas.microsoft.com/office/drawing/2014/main" id="{7AE9D113-4DF3-464B-9F54-60A51BE763B0}"/>
              </a:ext>
            </a:extLst>
          </p:cNvPr>
          <p:cNvPicPr>
            <a:picLocks noChangeAspect="1"/>
          </p:cNvPicPr>
          <p:nvPr/>
        </p:nvPicPr>
        <p:blipFill>
          <a:blip r:embed="rId5"/>
          <a:stretch>
            <a:fillRect/>
          </a:stretch>
        </p:blipFill>
        <p:spPr>
          <a:xfrm>
            <a:off x="4012904" y="2482645"/>
            <a:ext cx="3150194" cy="1091731"/>
          </a:xfrm>
          <a:prstGeom prst="rect">
            <a:avLst/>
          </a:prstGeom>
        </p:spPr>
      </p:pic>
      <p:sp>
        <p:nvSpPr>
          <p:cNvPr id="14" name="Rectangle 13">
            <a:extLst>
              <a:ext uri="{FF2B5EF4-FFF2-40B4-BE49-F238E27FC236}">
                <a16:creationId xmlns:a16="http://schemas.microsoft.com/office/drawing/2014/main" id="{A8A93929-3AA4-40B3-5A72-9D507268C45D}"/>
              </a:ext>
            </a:extLst>
          </p:cNvPr>
          <p:cNvSpPr/>
          <p:nvPr/>
        </p:nvSpPr>
        <p:spPr>
          <a:xfrm>
            <a:off x="4015453" y="2454581"/>
            <a:ext cx="3165068" cy="11240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531" name="Picture 3">
            <a:extLst>
              <a:ext uri="{FF2B5EF4-FFF2-40B4-BE49-F238E27FC236}">
                <a16:creationId xmlns:a16="http://schemas.microsoft.com/office/drawing/2014/main" id="{9779C14D-B51B-47BD-A357-0DEFF23D60E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34783"/>
          <a:stretch/>
        </p:blipFill>
        <p:spPr bwMode="auto">
          <a:xfrm>
            <a:off x="545690" y="3745676"/>
            <a:ext cx="7720855" cy="996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a:extLst>
              <a:ext uri="{FF2B5EF4-FFF2-40B4-BE49-F238E27FC236}">
                <a16:creationId xmlns:a16="http://schemas.microsoft.com/office/drawing/2014/main" id="{7D07BBF2-DD80-4FAA-874A-3FCCB0788621}"/>
              </a:ext>
            </a:extLst>
          </p:cNvPr>
          <p:cNvSpPr txBox="1"/>
          <p:nvPr/>
        </p:nvSpPr>
        <p:spPr>
          <a:xfrm>
            <a:off x="2600996" y="4756462"/>
            <a:ext cx="4068833" cy="276999"/>
          </a:xfrm>
          <a:prstGeom prst="rect">
            <a:avLst/>
          </a:prstGeom>
          <a:noFill/>
        </p:spPr>
        <p:txBody>
          <a:bodyPr wrap="square" rtlCol="0">
            <a:spAutoFit/>
          </a:bodyPr>
          <a:lstStyle/>
          <a:p>
            <a:r>
              <a:rPr lang="en-US" sz="1200" b="1">
                <a:latin typeface="Century Gothic" panose="020B0502020202020204" pitchFamily="34" charset="0"/>
              </a:rPr>
              <a:t>Security Page Mapping Tab</a:t>
            </a:r>
          </a:p>
        </p:txBody>
      </p:sp>
      <p:sp>
        <p:nvSpPr>
          <p:cNvPr id="27" name="TextBox 26">
            <a:extLst>
              <a:ext uri="{FF2B5EF4-FFF2-40B4-BE49-F238E27FC236}">
                <a16:creationId xmlns:a16="http://schemas.microsoft.com/office/drawing/2014/main" id="{E650A4C4-07EE-4C3D-B8AD-540D1E3FBB71}"/>
              </a:ext>
            </a:extLst>
          </p:cNvPr>
          <p:cNvSpPr txBox="1"/>
          <p:nvPr/>
        </p:nvSpPr>
        <p:spPr>
          <a:xfrm>
            <a:off x="2600995" y="5863110"/>
            <a:ext cx="4068833" cy="276999"/>
          </a:xfrm>
          <a:prstGeom prst="rect">
            <a:avLst/>
          </a:prstGeom>
          <a:noFill/>
        </p:spPr>
        <p:txBody>
          <a:bodyPr wrap="square" rtlCol="0">
            <a:spAutoFit/>
          </a:bodyPr>
          <a:lstStyle/>
          <a:p>
            <a:r>
              <a:rPr lang="en-US" sz="1200" b="1">
                <a:latin typeface="Century Gothic" panose="020B0502020202020204" pitchFamily="34" charset="0"/>
              </a:rPr>
              <a:t>Role to User Mapping Tab</a:t>
            </a:r>
          </a:p>
        </p:txBody>
      </p:sp>
    </p:spTree>
    <p:extLst>
      <p:ext uri="{BB962C8B-B14F-4D97-AF65-F5344CB8AC3E}">
        <p14:creationId xmlns:p14="http://schemas.microsoft.com/office/powerpoint/2010/main" val="370758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a:t>August 2022</a:t>
            </a:r>
          </a:p>
        </p:txBody>
      </p:sp>
      <p:sp>
        <p:nvSpPr>
          <p:cNvPr id="5" name="Text Placeholder 4">
            <a:extLst>
              <a:ext uri="{FF2B5EF4-FFF2-40B4-BE49-F238E27FC236}">
                <a16:creationId xmlns:a16="http://schemas.microsoft.com/office/drawing/2014/main" id="{5C17BD2C-68D1-3A48-B9D4-7650209C40EB}"/>
              </a:ext>
            </a:extLst>
          </p:cNvPr>
          <p:cNvSpPr>
            <a:spLocks noGrp="1"/>
          </p:cNvSpPr>
          <p:nvPr>
            <p:ph type="body" sz="quarter" idx="12"/>
          </p:nvPr>
        </p:nvSpPr>
        <p:spPr/>
        <p:txBody>
          <a:bodyPr>
            <a:noAutofit/>
          </a:bodyPr>
          <a:lstStyle/>
          <a:p>
            <a:r>
              <a:rPr lang="en-US" sz="3600" b="1">
                <a:latin typeface="Century Gothic" panose="020B0502020202020204" pitchFamily="34" charset="0"/>
              </a:rPr>
              <a:t>Security Role Configuration Support </a:t>
            </a:r>
          </a:p>
        </p:txBody>
      </p:sp>
    </p:spTree>
    <p:extLst>
      <p:ext uri="{BB962C8B-B14F-4D97-AF65-F5344CB8AC3E}">
        <p14:creationId xmlns:p14="http://schemas.microsoft.com/office/powerpoint/2010/main" val="1088194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3F65-8507-4A90-8333-EDE6813C71F5}"/>
              </a:ext>
            </a:extLst>
          </p:cNvPr>
          <p:cNvSpPr>
            <a:spLocks noGrp="1"/>
          </p:cNvSpPr>
          <p:nvPr>
            <p:ph type="title"/>
          </p:nvPr>
        </p:nvSpPr>
        <p:spPr>
          <a:xfrm>
            <a:off x="149942" y="94738"/>
            <a:ext cx="10515600" cy="1325563"/>
          </a:xfrm>
        </p:spPr>
        <p:txBody>
          <a:bodyPr>
            <a:normAutofit/>
          </a:bodyPr>
          <a:lstStyle/>
          <a:p>
            <a:r>
              <a:rPr lang="en-US" sz="3600" b="1" err="1">
                <a:solidFill>
                  <a:schemeClr val="accent1"/>
                </a:solidFill>
                <a:latin typeface="Century Gothic"/>
              </a:rPr>
              <a:t>CalSAWS</a:t>
            </a:r>
            <a:r>
              <a:rPr lang="en-US" sz="3600" b="1">
                <a:solidFill>
                  <a:schemeClr val="accent1"/>
                </a:solidFill>
                <a:latin typeface="Century Gothic"/>
              </a:rPr>
              <a:t> Security Configuration Support</a:t>
            </a:r>
            <a:endParaRPr lang="en-US">
              <a:solidFill>
                <a:schemeClr val="accent1"/>
              </a:solidFill>
            </a:endParaRPr>
          </a:p>
        </p:txBody>
      </p:sp>
      <p:sp>
        <p:nvSpPr>
          <p:cNvPr id="4" name="Text Box 10">
            <a:extLst>
              <a:ext uri="{FF2B5EF4-FFF2-40B4-BE49-F238E27FC236}">
                <a16:creationId xmlns:a16="http://schemas.microsoft.com/office/drawing/2014/main" id="{63C9795A-909F-442C-B885-B3A4417BC4C3}"/>
              </a:ext>
            </a:extLst>
          </p:cNvPr>
          <p:cNvSpPr txBox="1">
            <a:spLocks noChangeArrowheads="1"/>
          </p:cNvSpPr>
          <p:nvPr/>
        </p:nvSpPr>
        <p:spPr bwMode="auto">
          <a:xfrm>
            <a:off x="4447101" y="1445101"/>
            <a:ext cx="6301912" cy="1314839"/>
          </a:xfrm>
          <a:prstGeom prst="rect">
            <a:avLst/>
          </a:prstGeom>
          <a:solidFill>
            <a:schemeClr val="accent1">
              <a:lumMod val="20000"/>
              <a:lumOff val="80000"/>
            </a:schemeClr>
          </a:solidFill>
          <a:ln w="12700" algn="ctr">
            <a:noFill/>
            <a:miter lim="800000"/>
            <a:headEnd/>
            <a:tailEnd type="none" w="sm" len="med"/>
          </a:ln>
        </p:spPr>
        <p:txBody>
          <a:bodyPr wrap="square" lIns="91440" tIns="91440" rIns="91440" bIns="91440" anchor="ctr" anchorCtr="0"/>
          <a:lstStyle/>
          <a:p>
            <a:pPr defTabSz="957263"/>
            <a:r>
              <a:rPr lang="en-US" sz="1600" b="1" err="1">
                <a:solidFill>
                  <a:schemeClr val="accent1"/>
                </a:solidFill>
                <a:latin typeface="Century Gothic"/>
              </a:rPr>
              <a:t>CalSAWS</a:t>
            </a:r>
            <a:r>
              <a:rPr lang="en-US" sz="1600" b="1">
                <a:solidFill>
                  <a:schemeClr val="accent1"/>
                </a:solidFill>
                <a:latin typeface="Century Gothic"/>
              </a:rPr>
              <a:t> Configuration Working Sessions</a:t>
            </a:r>
          </a:p>
          <a:p>
            <a:pPr defTabSz="957263"/>
            <a:endParaRPr lang="en-US" sz="1600" b="1">
              <a:solidFill>
                <a:schemeClr val="accent1"/>
              </a:solidFill>
              <a:latin typeface="Century Gothic"/>
              <a:cs typeface="Calibri"/>
            </a:endParaRPr>
          </a:p>
          <a:p>
            <a:pPr defTabSz="957263"/>
            <a:r>
              <a:rPr lang="en-US" sz="1600" b="1">
                <a:solidFill>
                  <a:schemeClr val="accent6"/>
                </a:solidFill>
                <a:latin typeface="Century Gothic"/>
                <a:cs typeface="Calibri"/>
              </a:rPr>
              <a:t>      </a:t>
            </a:r>
            <a:r>
              <a:rPr lang="en-US" sz="1600" b="1" err="1">
                <a:solidFill>
                  <a:schemeClr val="accent6"/>
                </a:solidFill>
                <a:latin typeface="Century Gothic"/>
                <a:cs typeface="Calibri"/>
              </a:rPr>
              <a:t>CalSAWS</a:t>
            </a:r>
            <a:r>
              <a:rPr lang="en-US" sz="1600" b="1">
                <a:solidFill>
                  <a:schemeClr val="accent6"/>
                </a:solidFill>
                <a:latin typeface="Century Gothic"/>
                <a:cs typeface="Calibri"/>
              </a:rPr>
              <a:t> County Prep Phase</a:t>
            </a:r>
          </a:p>
        </p:txBody>
      </p:sp>
      <p:sp>
        <p:nvSpPr>
          <p:cNvPr id="5" name="Text Placeholder 5">
            <a:extLst>
              <a:ext uri="{FF2B5EF4-FFF2-40B4-BE49-F238E27FC236}">
                <a16:creationId xmlns:a16="http://schemas.microsoft.com/office/drawing/2014/main" id="{49E3C7F5-EC17-4A12-B4C7-35F1F1B26A66}"/>
              </a:ext>
            </a:extLst>
          </p:cNvPr>
          <p:cNvSpPr txBox="1">
            <a:spLocks/>
          </p:cNvSpPr>
          <p:nvPr/>
        </p:nvSpPr>
        <p:spPr>
          <a:xfrm>
            <a:off x="4447100" y="2784522"/>
            <a:ext cx="6301912" cy="2630534"/>
          </a:xfrm>
          <a:prstGeom prst="rect">
            <a:avLst/>
          </a:prstGeom>
          <a:solidFill>
            <a:schemeClr val="accent1"/>
          </a:solidFill>
          <a:ln w="12700">
            <a:noFill/>
          </a:ln>
        </p:spPr>
        <p:txBody>
          <a:bodyPr wrap="square" lIns="91440" tIns="91440" rIns="91440" bIns="91440" anchor="t"/>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a:spcBef>
                <a:spcPts val="600"/>
              </a:spcBef>
            </a:pPr>
            <a:r>
              <a:rPr lang="en-US" b="1">
                <a:solidFill>
                  <a:schemeClr val="bg1"/>
                </a:solidFill>
                <a:latin typeface="Century Gothic"/>
              </a:rPr>
              <a:t>Working Sessions will be scheduled with each County to discuss and document CalSAWS Configurations for defined elements, including Security.</a:t>
            </a:r>
          </a:p>
          <a:p>
            <a:pPr>
              <a:spcBef>
                <a:spcPts val="600"/>
              </a:spcBef>
            </a:pPr>
            <a:endParaRPr lang="en-US" b="1">
              <a:solidFill>
                <a:schemeClr val="bg1"/>
              </a:solidFill>
              <a:latin typeface="Century Gothic" panose="020B0502020202020204" pitchFamily="34" charset="0"/>
            </a:endParaRPr>
          </a:p>
          <a:p>
            <a:pPr>
              <a:spcBef>
                <a:spcPts val="600"/>
              </a:spcBef>
            </a:pPr>
            <a:r>
              <a:rPr lang="en-US" b="1">
                <a:solidFill>
                  <a:schemeClr val="bg1"/>
                </a:solidFill>
                <a:latin typeface="Century Gothic"/>
              </a:rPr>
              <a:t>All documentation will be provided to the County, in the form of the CalSAWS Security Configuration Guide and the Optional Configuration Template, to assist in updating CalSAWS with County specific Configurations.</a:t>
            </a:r>
            <a:endParaRPr lang="en-US" b="1">
              <a:solidFill>
                <a:schemeClr val="bg1"/>
              </a:solidFill>
              <a:latin typeface="Century Gothic" panose="020B0502020202020204" pitchFamily="34" charset="0"/>
            </a:endParaRPr>
          </a:p>
          <a:p>
            <a:pPr>
              <a:spcBef>
                <a:spcPts val="600"/>
              </a:spcBef>
            </a:pPr>
            <a:endParaRPr lang="en-US" b="1">
              <a:solidFill>
                <a:schemeClr val="bg1"/>
              </a:solidFill>
              <a:latin typeface="Century Gothic" panose="020B0502020202020204" pitchFamily="34" charset="0"/>
            </a:endParaRPr>
          </a:p>
          <a:p>
            <a:pPr>
              <a:spcBef>
                <a:spcPts val="600"/>
              </a:spcBef>
            </a:pPr>
            <a:r>
              <a:rPr lang="en-US" b="1">
                <a:solidFill>
                  <a:schemeClr val="bg1"/>
                </a:solidFill>
                <a:latin typeface="Century Gothic"/>
              </a:rPr>
              <a:t>Additional support will be provided in the County Prep phase.</a:t>
            </a:r>
          </a:p>
          <a:p>
            <a:pPr>
              <a:spcBef>
                <a:spcPts val="600"/>
              </a:spcBef>
            </a:pPr>
            <a:endParaRPr lang="en-US" sz="1100">
              <a:solidFill>
                <a:schemeClr val="tx1"/>
              </a:solidFill>
              <a:latin typeface="Century Gothic" panose="020B0502020202020204" pitchFamily="34" charset="0"/>
            </a:endParaRPr>
          </a:p>
        </p:txBody>
      </p:sp>
      <p:sp>
        <p:nvSpPr>
          <p:cNvPr id="6" name="Oval 3">
            <a:extLst>
              <a:ext uri="{FF2B5EF4-FFF2-40B4-BE49-F238E27FC236}">
                <a16:creationId xmlns:a16="http://schemas.microsoft.com/office/drawing/2014/main" id="{F4018A08-17A5-48B2-9294-9D465F06CD54}"/>
              </a:ext>
            </a:extLst>
          </p:cNvPr>
          <p:cNvSpPr>
            <a:spLocks noChangeArrowheads="1"/>
          </p:cNvSpPr>
          <p:nvPr/>
        </p:nvSpPr>
        <p:spPr bwMode="auto">
          <a:xfrm>
            <a:off x="3749522" y="1827358"/>
            <a:ext cx="432000" cy="432000"/>
          </a:xfrm>
          <a:prstGeom prst="ellipse">
            <a:avLst/>
          </a:prstGeom>
          <a:solidFill>
            <a:schemeClr val="accent1"/>
          </a:solidFill>
          <a:ln w="9525">
            <a:solidFill>
              <a:schemeClr val="bg1"/>
            </a:solidFill>
            <a:round/>
            <a:headEnd/>
            <a:tailEnd/>
          </a:ln>
        </p:spPr>
        <p:txBody>
          <a:bodyPr wrap="none" anchor="ctr"/>
          <a:lstStyle/>
          <a:p>
            <a:pPr algn="ctr"/>
            <a:endParaRPr lang="en-US" sz="1400"/>
          </a:p>
        </p:txBody>
      </p:sp>
      <p:grpSp>
        <p:nvGrpSpPr>
          <p:cNvPr id="7" name="Group 15">
            <a:extLst>
              <a:ext uri="{FF2B5EF4-FFF2-40B4-BE49-F238E27FC236}">
                <a16:creationId xmlns:a16="http://schemas.microsoft.com/office/drawing/2014/main" id="{871E62A5-DB9B-435A-BBB0-234D4AAC3DEC}"/>
              </a:ext>
            </a:extLst>
          </p:cNvPr>
          <p:cNvGrpSpPr>
            <a:grpSpLocks/>
          </p:cNvGrpSpPr>
          <p:nvPr/>
        </p:nvGrpSpPr>
        <p:grpSpPr bwMode="auto">
          <a:xfrm>
            <a:off x="344488" y="1660262"/>
            <a:ext cx="3406467" cy="3801806"/>
            <a:chOff x="2574925" y="2636838"/>
            <a:chExt cx="2544763" cy="3048000"/>
          </a:xfrm>
        </p:grpSpPr>
        <p:sp>
          <p:nvSpPr>
            <p:cNvPr id="8" name="Arc 5">
              <a:extLst>
                <a:ext uri="{FF2B5EF4-FFF2-40B4-BE49-F238E27FC236}">
                  <a16:creationId xmlns:a16="http://schemas.microsoft.com/office/drawing/2014/main" id="{01A2BB2E-EFF8-4AA1-89E2-B3584997C7C1}"/>
                </a:ext>
              </a:extLst>
            </p:cNvPr>
            <p:cNvSpPr>
              <a:spLocks/>
            </p:cNvSpPr>
            <p:nvPr/>
          </p:nvSpPr>
          <p:spPr bwMode="auto">
            <a:xfrm>
              <a:off x="2574925" y="4278313"/>
              <a:ext cx="854558" cy="1406525"/>
            </a:xfrm>
            <a:custGeom>
              <a:avLst/>
              <a:gdLst>
                <a:gd name="T0" fmla="*/ 0 w 28334"/>
                <a:gd name="T1" fmla="*/ 791053597 h 21600"/>
                <a:gd name="T2" fmla="*/ 444155411 w 28334"/>
                <a:gd name="T3" fmla="*/ 2147483647 h 21600"/>
                <a:gd name="T4" fmla="*/ 105663734 w 28334"/>
                <a:gd name="T5" fmla="*/ 2147483647 h 21600"/>
                <a:gd name="T6" fmla="*/ 0 60000 65536"/>
                <a:gd name="T7" fmla="*/ 0 60000 65536"/>
                <a:gd name="T8" fmla="*/ 0 60000 65536"/>
                <a:gd name="T9" fmla="*/ 0 w 28334"/>
                <a:gd name="T10" fmla="*/ 0 h 21600"/>
                <a:gd name="T11" fmla="*/ 28334 w 28334"/>
                <a:gd name="T12" fmla="*/ 21600 h 21600"/>
              </a:gdLst>
              <a:ahLst/>
              <a:cxnLst>
                <a:cxn ang="T6">
                  <a:pos x="T0" y="T1"/>
                </a:cxn>
                <a:cxn ang="T7">
                  <a:pos x="T2" y="T3"/>
                </a:cxn>
                <a:cxn ang="T8">
                  <a:pos x="T4" y="T5"/>
                </a:cxn>
              </a:cxnLst>
              <a:rect l="T9" t="T10" r="T11" b="T12"/>
              <a:pathLst>
                <a:path w="28334" h="21600" fill="none" extrusionOk="0">
                  <a:moveTo>
                    <a:pt x="-1" y="1076"/>
                  </a:moveTo>
                  <a:cubicBezTo>
                    <a:pt x="2173" y="363"/>
                    <a:pt x="4446" y="-1"/>
                    <a:pt x="6734" y="0"/>
                  </a:cubicBezTo>
                  <a:cubicBezTo>
                    <a:pt x="18663" y="0"/>
                    <a:pt x="28334" y="9670"/>
                    <a:pt x="28334" y="21600"/>
                  </a:cubicBezTo>
                </a:path>
                <a:path w="28334" h="21600" stroke="0" extrusionOk="0">
                  <a:moveTo>
                    <a:pt x="-1" y="1076"/>
                  </a:moveTo>
                  <a:cubicBezTo>
                    <a:pt x="2173" y="363"/>
                    <a:pt x="4446" y="-1"/>
                    <a:pt x="6734" y="0"/>
                  </a:cubicBezTo>
                  <a:cubicBezTo>
                    <a:pt x="18663" y="0"/>
                    <a:pt x="28334" y="9670"/>
                    <a:pt x="28334" y="21600"/>
                  </a:cubicBezTo>
                  <a:lnTo>
                    <a:pt x="6734" y="21600"/>
                  </a:lnTo>
                  <a:close/>
                </a:path>
              </a:pathLst>
            </a:custGeom>
            <a:noFill/>
            <a:ln w="28575" cap="rnd">
              <a:solidFill>
                <a:schemeClr val="accent6"/>
              </a:solidFill>
              <a:prstDash val="sysDot"/>
              <a:round/>
              <a:headEnd type="none" w="sm" len="sm"/>
              <a:tailEnd type="none" w="sm" len="sm"/>
            </a:ln>
          </p:spPr>
          <p:txBody>
            <a:bodyPr wrap="none" anchor="ctr"/>
            <a:lstStyle/>
            <a:p>
              <a:pPr algn="ctr">
                <a:defRPr/>
              </a:pPr>
              <a:endParaRPr lang="en-US" sz="1400"/>
            </a:p>
          </p:txBody>
        </p:sp>
        <p:sp>
          <p:nvSpPr>
            <p:cNvPr id="9" name="Arc 6">
              <a:extLst>
                <a:ext uri="{FF2B5EF4-FFF2-40B4-BE49-F238E27FC236}">
                  <a16:creationId xmlns:a16="http://schemas.microsoft.com/office/drawing/2014/main" id="{F093EB38-7012-4E24-A8B3-27ED72250856}"/>
                </a:ext>
              </a:extLst>
            </p:cNvPr>
            <p:cNvSpPr>
              <a:spLocks/>
            </p:cNvSpPr>
            <p:nvPr/>
          </p:nvSpPr>
          <p:spPr bwMode="auto">
            <a:xfrm>
              <a:off x="3429483" y="2636838"/>
              <a:ext cx="1690205" cy="3048000"/>
            </a:xfrm>
            <a:custGeom>
              <a:avLst/>
              <a:gdLst>
                <a:gd name="T0" fmla="*/ 0 w 28293"/>
                <a:gd name="T1" fmla="*/ 2147483647 h 21600"/>
                <a:gd name="T2" fmla="*/ 2147483647 w 28293"/>
                <a:gd name="T3" fmla="*/ 2147483647 h 21600"/>
                <a:gd name="T4" fmla="*/ 2147483647 w 28293"/>
                <a:gd name="T5" fmla="*/ 2147483647 h 21600"/>
                <a:gd name="T6" fmla="*/ 0 60000 65536"/>
                <a:gd name="T7" fmla="*/ 0 60000 65536"/>
                <a:gd name="T8" fmla="*/ 0 60000 65536"/>
                <a:gd name="T9" fmla="*/ 0 w 28293"/>
                <a:gd name="T10" fmla="*/ 0 h 21600"/>
                <a:gd name="T11" fmla="*/ 28293 w 28293"/>
                <a:gd name="T12" fmla="*/ 21600 h 21600"/>
              </a:gdLst>
              <a:ahLst/>
              <a:cxnLst>
                <a:cxn ang="T6">
                  <a:pos x="T0" y="T1"/>
                </a:cxn>
                <a:cxn ang="T7">
                  <a:pos x="T2" y="T3"/>
                </a:cxn>
                <a:cxn ang="T8">
                  <a:pos x="T4" y="T5"/>
                </a:cxn>
              </a:cxnLst>
              <a:rect l="T9" t="T10" r="T11" b="T12"/>
              <a:pathLst>
                <a:path w="28293" h="21600" fill="none" extrusionOk="0">
                  <a:moveTo>
                    <a:pt x="0" y="21544"/>
                  </a:moveTo>
                  <a:cubicBezTo>
                    <a:pt x="30" y="9636"/>
                    <a:pt x="9692" y="-1"/>
                    <a:pt x="21600" y="0"/>
                  </a:cubicBezTo>
                  <a:cubicBezTo>
                    <a:pt x="23873" y="0"/>
                    <a:pt x="26131" y="358"/>
                    <a:pt x="28292" y="1063"/>
                  </a:cubicBezTo>
                </a:path>
                <a:path w="28293" h="21600" stroke="0" extrusionOk="0">
                  <a:moveTo>
                    <a:pt x="0" y="21544"/>
                  </a:moveTo>
                  <a:cubicBezTo>
                    <a:pt x="30" y="9636"/>
                    <a:pt x="9692" y="-1"/>
                    <a:pt x="21600" y="0"/>
                  </a:cubicBezTo>
                  <a:cubicBezTo>
                    <a:pt x="23873" y="0"/>
                    <a:pt x="26131" y="358"/>
                    <a:pt x="28292" y="1063"/>
                  </a:cubicBezTo>
                  <a:lnTo>
                    <a:pt x="21600" y="21600"/>
                  </a:lnTo>
                  <a:close/>
                </a:path>
              </a:pathLst>
            </a:custGeom>
            <a:noFill/>
            <a:ln w="28575" cap="rnd">
              <a:solidFill>
                <a:schemeClr val="accent6"/>
              </a:solidFill>
              <a:prstDash val="sysDot"/>
              <a:round/>
              <a:headEnd type="none" w="sm" len="sm"/>
              <a:tailEnd type="none" w="sm" len="sm"/>
            </a:ln>
          </p:spPr>
          <p:txBody>
            <a:bodyPr wrap="none" anchor="ctr"/>
            <a:lstStyle/>
            <a:p>
              <a:pPr algn="ctr">
                <a:defRPr/>
              </a:pPr>
              <a:endParaRPr lang="en-US" sz="1400"/>
            </a:p>
          </p:txBody>
        </p:sp>
      </p:grpSp>
      <p:sp>
        <p:nvSpPr>
          <p:cNvPr id="10" name="Line 7">
            <a:extLst>
              <a:ext uri="{FF2B5EF4-FFF2-40B4-BE49-F238E27FC236}">
                <a16:creationId xmlns:a16="http://schemas.microsoft.com/office/drawing/2014/main" id="{28AD0BA3-DDB7-4CC7-B3A4-887986D33931}"/>
              </a:ext>
            </a:extLst>
          </p:cNvPr>
          <p:cNvSpPr>
            <a:spLocks noChangeShapeType="1"/>
          </p:cNvSpPr>
          <p:nvPr/>
        </p:nvSpPr>
        <p:spPr bwMode="auto">
          <a:xfrm flipH="1">
            <a:off x="2336800" y="5462221"/>
            <a:ext cx="4640263" cy="0"/>
          </a:xfrm>
          <a:prstGeom prst="line">
            <a:avLst/>
          </a:prstGeom>
          <a:noFill/>
          <a:ln w="38100">
            <a:solidFill>
              <a:schemeClr val="accent6"/>
            </a:solidFill>
            <a:round/>
            <a:headEnd type="none" w="sm" len="sm"/>
            <a:tailEnd type="none" w="sm" len="sm"/>
          </a:ln>
        </p:spPr>
        <p:txBody>
          <a:bodyPr wrap="none" anchor="ctr"/>
          <a:lstStyle/>
          <a:p>
            <a:pPr>
              <a:defRPr/>
            </a:pPr>
            <a:endParaRPr lang="en-US"/>
          </a:p>
        </p:txBody>
      </p:sp>
      <p:sp>
        <p:nvSpPr>
          <p:cNvPr id="11" name="Rectangle 10">
            <a:extLst>
              <a:ext uri="{FF2B5EF4-FFF2-40B4-BE49-F238E27FC236}">
                <a16:creationId xmlns:a16="http://schemas.microsoft.com/office/drawing/2014/main" id="{CBF2825A-04D9-443A-8CED-3508A241AF51}"/>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a:latin typeface="Century Gothic"/>
                <a:cs typeface="Century Gothic"/>
              </a:rPr>
              <a:t>Cal</a:t>
            </a:r>
            <a:r>
              <a:rPr lang="en-US" sz="900" b="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12</a:t>
            </a:fld>
            <a:endParaRPr lang="en-US" sz="900">
              <a:latin typeface="Century Gothic"/>
              <a:cs typeface="Century Gothic"/>
            </a:endParaRPr>
          </a:p>
        </p:txBody>
      </p:sp>
    </p:spTree>
    <p:extLst>
      <p:ext uri="{BB962C8B-B14F-4D97-AF65-F5344CB8AC3E}">
        <p14:creationId xmlns:p14="http://schemas.microsoft.com/office/powerpoint/2010/main" val="3930685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a:extLst>
              <a:ext uri="{FF2B5EF4-FFF2-40B4-BE49-F238E27FC236}">
                <a16:creationId xmlns:a16="http://schemas.microsoft.com/office/drawing/2014/main" id="{1ACAB10E-BB58-CBC4-BDC5-225D91F4A243}"/>
              </a:ext>
            </a:extLst>
          </p:cNvPr>
          <p:cNvPicPr>
            <a:picLocks noChangeAspect="1"/>
          </p:cNvPicPr>
          <p:nvPr/>
        </p:nvPicPr>
        <p:blipFill rotWithShape="1">
          <a:blip r:embed="rId2"/>
          <a:srcRect t="9091" r="18846" b="1"/>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4D4297-6D42-4AD7-8C72-A1342EE93A0C}"/>
              </a:ext>
            </a:extLst>
          </p:cNvPr>
          <p:cNvSpPr>
            <a:spLocks noGrp="1"/>
          </p:cNvSpPr>
          <p:nvPr>
            <p:ph type="ctrTitle"/>
          </p:nvPr>
        </p:nvSpPr>
        <p:spPr>
          <a:xfrm>
            <a:off x="477981" y="1122363"/>
            <a:ext cx="4023360" cy="3204134"/>
          </a:xfrm>
        </p:spPr>
        <p:txBody>
          <a:bodyPr anchor="b">
            <a:normAutofit/>
          </a:bodyPr>
          <a:lstStyle/>
          <a:p>
            <a:pPr algn="l"/>
            <a:r>
              <a:rPr lang="en-US" sz="4800">
                <a:cs typeface="Calibri Light"/>
              </a:rPr>
              <a:t>Questions?</a:t>
            </a:r>
            <a:endParaRPr lang="en-US" sz="4800"/>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8A48E82A-9A7A-4FEA-BD4C-0D71ACAE9112}"/>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spcAft>
                <a:spcPts val="600"/>
              </a:spcAft>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spcAft>
                  <a:spcPts val="600"/>
                </a:spcAft>
                <a:tabLst>
                  <a:tab pos="4284492" algn="l"/>
                  <a:tab pos="8632480" algn="r"/>
                </a:tabLst>
              </a:pPr>
              <a:t>13</a:t>
            </a:fld>
            <a:endParaRPr lang="en-US" sz="900">
              <a:latin typeface="Century Gothic"/>
              <a:cs typeface="Century Gothic"/>
            </a:endParaRPr>
          </a:p>
        </p:txBody>
      </p:sp>
    </p:spTree>
    <p:extLst>
      <p:ext uri="{BB962C8B-B14F-4D97-AF65-F5344CB8AC3E}">
        <p14:creationId xmlns:p14="http://schemas.microsoft.com/office/powerpoint/2010/main" val="352432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5B5E6D-957E-407A-B4EF-838A67D89F1A}"/>
              </a:ext>
            </a:extLst>
          </p:cNvPr>
          <p:cNvSpPr>
            <a:spLocks noGrp="1"/>
          </p:cNvSpPr>
          <p:nvPr>
            <p:ph idx="1"/>
          </p:nvPr>
        </p:nvSpPr>
        <p:spPr/>
        <p:txBody>
          <a:bodyPr vert="horz" lIns="91440" tIns="45720" rIns="91440" bIns="45720" rtlCol="0" anchor="t">
            <a:normAutofit/>
          </a:bodyPr>
          <a:lstStyle/>
          <a:p>
            <a:pPr marL="741045" indent="-741045"/>
            <a:r>
              <a:rPr lang="en-US"/>
              <a:t>Security Role Overview</a:t>
            </a:r>
          </a:p>
          <a:p>
            <a:pPr marL="741045" indent="-741045"/>
            <a:r>
              <a:rPr lang="en-US"/>
              <a:t>Security Role Configuration Guide</a:t>
            </a:r>
          </a:p>
          <a:p>
            <a:pPr marL="741045" indent="-741045"/>
            <a:r>
              <a:rPr lang="en-US"/>
              <a:t>Security Role Configuration Template</a:t>
            </a:r>
          </a:p>
          <a:p>
            <a:pPr marL="741045" indent="-741045"/>
            <a:r>
              <a:rPr lang="en-US"/>
              <a:t>Security Role Configuration Support</a:t>
            </a:r>
          </a:p>
          <a:p>
            <a:pPr marL="741045" indent="-741045"/>
            <a:r>
              <a:rPr lang="en-US"/>
              <a:t>Q &amp; A</a:t>
            </a:r>
          </a:p>
          <a:p>
            <a:pPr marL="741045" indent="-741045"/>
            <a:endParaRPr lang="en-US"/>
          </a:p>
          <a:p>
            <a:pPr marL="0" indent="0">
              <a:buNone/>
            </a:pPr>
            <a:endParaRPr lang="en-US"/>
          </a:p>
        </p:txBody>
      </p:sp>
      <p:sp>
        <p:nvSpPr>
          <p:cNvPr id="5" name="Rectangle 4">
            <a:extLst>
              <a:ext uri="{FF2B5EF4-FFF2-40B4-BE49-F238E27FC236}">
                <a16:creationId xmlns:a16="http://schemas.microsoft.com/office/drawing/2014/main" id="{B8F13CDF-1049-4B3A-912A-DEB2151BE6A7}"/>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a:latin typeface="Century Gothic"/>
                <a:cs typeface="Century Gothic"/>
              </a:rPr>
              <a:t>Cal</a:t>
            </a:r>
            <a:r>
              <a:rPr lang="en-US" sz="900" b="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2</a:t>
            </a:fld>
            <a:endParaRPr lang="en-US" sz="900">
              <a:latin typeface="Century Gothic"/>
              <a:cs typeface="Century Gothic"/>
            </a:endParaRPr>
          </a:p>
        </p:txBody>
      </p:sp>
    </p:spTree>
    <p:extLst>
      <p:ext uri="{BB962C8B-B14F-4D97-AF65-F5344CB8AC3E}">
        <p14:creationId xmlns:p14="http://schemas.microsoft.com/office/powerpoint/2010/main" val="394218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Object 31" hidden="1">
            <a:extLst>
              <a:ext uri="{FF2B5EF4-FFF2-40B4-BE49-F238E27FC236}">
                <a16:creationId xmlns:a16="http://schemas.microsoft.com/office/drawing/2014/main" id="{AF895EB0-90CF-4895-B391-40EC879A3DD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32" name="Object 31" hidden="1">
                        <a:extLst>
                          <a:ext uri="{FF2B5EF4-FFF2-40B4-BE49-F238E27FC236}">
                            <a16:creationId xmlns:a16="http://schemas.microsoft.com/office/drawing/2014/main" id="{AF895EB0-90CF-4895-B391-40EC879A3D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1" name="Rectangle 30" hidden="1">
            <a:extLst>
              <a:ext uri="{FF2B5EF4-FFF2-40B4-BE49-F238E27FC236}">
                <a16:creationId xmlns:a16="http://schemas.microsoft.com/office/drawing/2014/main" id="{87233944-1AF5-4BFF-AC63-68DB9EE982CD}"/>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80000"/>
              </a:lnSpc>
              <a:spcBef>
                <a:spcPct val="0"/>
              </a:spcBef>
              <a:spcAft>
                <a:spcPct val="0"/>
              </a:spcAft>
            </a:pPr>
            <a:endParaRPr lang="en-US" sz="3600">
              <a:latin typeface="Chronicle Display Black"/>
              <a:sym typeface="Chronicle Display Black"/>
            </a:endParaRPr>
          </a:p>
        </p:txBody>
      </p:sp>
      <p:sp>
        <p:nvSpPr>
          <p:cNvPr id="2" name="Title 1">
            <a:extLst>
              <a:ext uri="{FF2B5EF4-FFF2-40B4-BE49-F238E27FC236}">
                <a16:creationId xmlns:a16="http://schemas.microsoft.com/office/drawing/2014/main" id="{1B02D9C1-56A9-469D-9108-E0B5B133A6F8}"/>
              </a:ext>
            </a:extLst>
          </p:cNvPr>
          <p:cNvSpPr>
            <a:spLocks noGrp="1"/>
          </p:cNvSpPr>
          <p:nvPr>
            <p:ph type="title"/>
          </p:nvPr>
        </p:nvSpPr>
        <p:spPr/>
        <p:txBody>
          <a:bodyPr/>
          <a:lstStyle/>
          <a:p>
            <a:r>
              <a:rPr lang="en-US" b="1">
                <a:solidFill>
                  <a:schemeClr val="accent1">
                    <a:lumMod val="75000"/>
                  </a:schemeClr>
                </a:solidFill>
                <a:latin typeface="Century Gothic" panose="020B0502020202020204" pitchFamily="34" charset="0"/>
              </a:rPr>
              <a:t>What is a Security Role?</a:t>
            </a:r>
            <a:endParaRPr lang="en-US">
              <a:latin typeface="Century Gothic" panose="020B0502020202020204" pitchFamily="34" charset="0"/>
            </a:endParaRPr>
          </a:p>
        </p:txBody>
      </p:sp>
      <p:cxnSp>
        <p:nvCxnSpPr>
          <p:cNvPr id="6" name="Straight Connector 5">
            <a:extLst>
              <a:ext uri="{FF2B5EF4-FFF2-40B4-BE49-F238E27FC236}">
                <a16:creationId xmlns:a16="http://schemas.microsoft.com/office/drawing/2014/main" id="{48A884FB-7111-4926-A3B0-F346228EAA6A}"/>
              </a:ext>
            </a:extLst>
          </p:cNvPr>
          <p:cNvCxnSpPr>
            <a:cxnSpLocks/>
          </p:cNvCxnSpPr>
          <p:nvPr/>
        </p:nvCxnSpPr>
        <p:spPr>
          <a:xfrm>
            <a:off x="908955" y="2044200"/>
            <a:ext cx="10443879" cy="86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DACE2739-AF30-4642-AA28-52A154FFB741}"/>
              </a:ext>
            </a:extLst>
          </p:cNvPr>
          <p:cNvSpPr/>
          <p:nvPr/>
        </p:nvSpPr>
        <p:spPr>
          <a:xfrm>
            <a:off x="9386177" y="1782742"/>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8" name="Oval 7">
            <a:extLst>
              <a:ext uri="{FF2B5EF4-FFF2-40B4-BE49-F238E27FC236}">
                <a16:creationId xmlns:a16="http://schemas.microsoft.com/office/drawing/2014/main" id="{9F696289-08CA-4D9F-A271-85217CA13DA3}"/>
              </a:ext>
            </a:extLst>
          </p:cNvPr>
          <p:cNvSpPr/>
          <p:nvPr/>
        </p:nvSpPr>
        <p:spPr>
          <a:xfrm>
            <a:off x="1749742" y="1684607"/>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9" name="Oval 8">
            <a:extLst>
              <a:ext uri="{FF2B5EF4-FFF2-40B4-BE49-F238E27FC236}">
                <a16:creationId xmlns:a16="http://schemas.microsoft.com/office/drawing/2014/main" id="{AF7080BC-E9D9-46C3-BFD2-1036B3983D4B}"/>
              </a:ext>
            </a:extLst>
          </p:cNvPr>
          <p:cNvSpPr/>
          <p:nvPr/>
        </p:nvSpPr>
        <p:spPr>
          <a:xfrm>
            <a:off x="5569076" y="1708790"/>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0" name="Rectangle 9">
            <a:extLst>
              <a:ext uri="{FF2B5EF4-FFF2-40B4-BE49-F238E27FC236}">
                <a16:creationId xmlns:a16="http://schemas.microsoft.com/office/drawing/2014/main" id="{D9848B93-5F78-4560-A7B8-12C18465B3F5}"/>
              </a:ext>
            </a:extLst>
          </p:cNvPr>
          <p:cNvSpPr/>
          <p:nvPr/>
        </p:nvSpPr>
        <p:spPr>
          <a:xfrm>
            <a:off x="819376" y="2992253"/>
            <a:ext cx="3017520" cy="1942519"/>
          </a:xfrm>
          <a:prstGeom prst="rect">
            <a:avLst/>
          </a:prstGeom>
        </p:spPr>
        <p:txBody>
          <a:bodyPr wrap="square" lIns="91440" tIns="45720" rIns="91440" bIns="45720" anchor="t">
            <a:spAutoFit/>
          </a:bodyPr>
          <a:lstStyle/>
          <a:p>
            <a:pPr>
              <a:lnSpc>
                <a:spcPct val="110000"/>
              </a:lnSpc>
              <a:defRPr/>
            </a:pPr>
            <a:r>
              <a:rPr lang="en-US" sz="1600" b="0" i="0">
                <a:effectLst/>
                <a:latin typeface="Century Gothic"/>
              </a:rPr>
              <a:t>A Security Role is part of a Security Profile that defines how </a:t>
            </a:r>
            <a:r>
              <a:rPr lang="en-US" sz="1600">
                <a:latin typeface="Century Gothic"/>
              </a:rPr>
              <a:t>CalSAWS </a:t>
            </a:r>
            <a:r>
              <a:rPr lang="en-US" sz="1600" b="0" i="0">
                <a:effectLst/>
                <a:latin typeface="Century Gothic"/>
              </a:rPr>
              <a:t>users, such as Eligibility Staff, access different Pages and Functions in the System.</a:t>
            </a:r>
          </a:p>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ea typeface="Open Sans" charset="0"/>
              <a:cs typeface="Open Sans" charset="0"/>
            </a:endParaRPr>
          </a:p>
        </p:txBody>
      </p:sp>
      <p:sp>
        <p:nvSpPr>
          <p:cNvPr id="11" name="Oval 10">
            <a:extLst>
              <a:ext uri="{FF2B5EF4-FFF2-40B4-BE49-F238E27FC236}">
                <a16:creationId xmlns:a16="http://schemas.microsoft.com/office/drawing/2014/main" id="{1345A180-33D4-4BA8-824F-899BC9460880}"/>
              </a:ext>
            </a:extLst>
          </p:cNvPr>
          <p:cNvSpPr/>
          <p:nvPr/>
        </p:nvSpPr>
        <p:spPr>
          <a:xfrm>
            <a:off x="4028911" y="1970024"/>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12" name="Picture 11">
            <a:extLst>
              <a:ext uri="{FF2B5EF4-FFF2-40B4-BE49-F238E27FC236}">
                <a16:creationId xmlns:a16="http://schemas.microsoft.com/office/drawing/2014/main" id="{E62F4E23-1A88-42B9-ACEF-EFF587E4B8F7}"/>
              </a:ext>
            </a:extLst>
          </p:cNvPr>
          <p:cNvPicPr>
            <a:picLocks noChangeAspect="1"/>
          </p:cNvPicPr>
          <p:nvPr/>
        </p:nvPicPr>
        <p:blipFill>
          <a:blip r:embed="rId7" cstate="email">
            <a:biLevel thresh="75000"/>
            <a:extLst>
              <a:ext uri="{28A0092B-C50C-407E-A947-70E740481C1C}">
                <a14:useLocalDpi xmlns:a14="http://schemas.microsoft.com/office/drawing/2010/main" val="0"/>
              </a:ext>
            </a:extLst>
          </a:blip>
          <a:stretch>
            <a:fillRect/>
          </a:stretch>
        </p:blipFill>
        <p:spPr>
          <a:xfrm>
            <a:off x="5749798" y="1900625"/>
            <a:ext cx="300276" cy="300274"/>
          </a:xfrm>
          <a:prstGeom prst="rect">
            <a:avLst/>
          </a:prstGeom>
        </p:spPr>
      </p:pic>
      <p:sp>
        <p:nvSpPr>
          <p:cNvPr id="13" name="Rectangle 12">
            <a:extLst>
              <a:ext uri="{FF2B5EF4-FFF2-40B4-BE49-F238E27FC236}">
                <a16:creationId xmlns:a16="http://schemas.microsoft.com/office/drawing/2014/main" id="{72256376-AAF0-4566-853B-2354F34A748B}"/>
              </a:ext>
            </a:extLst>
          </p:cNvPr>
          <p:cNvSpPr/>
          <p:nvPr/>
        </p:nvSpPr>
        <p:spPr>
          <a:xfrm>
            <a:off x="4299377" y="3256086"/>
            <a:ext cx="3017520" cy="1877437"/>
          </a:xfrm>
          <a:prstGeom prst="rect">
            <a:avLst/>
          </a:prstGeom>
        </p:spPr>
        <p:txBody>
          <a:bodyPr wrap="square" lIns="91440" tIns="45720" rIns="91440" bIns="45720" anchor="t">
            <a:spAutoFit/>
          </a:bodyPr>
          <a:lstStyle/>
          <a:p>
            <a:r>
              <a:rPr lang="en-US" sz="1600" b="0" i="0">
                <a:effectLst/>
                <a:latin typeface="Century Gothic"/>
              </a:rPr>
              <a:t>To </a:t>
            </a:r>
            <a:r>
              <a:rPr lang="en-US" sz="1600">
                <a:latin typeface="Century Gothic"/>
              </a:rPr>
              <a:t>control the level of access a user has to data</a:t>
            </a:r>
            <a:r>
              <a:rPr lang="en-US" sz="1600" b="0" i="0">
                <a:effectLst/>
                <a:latin typeface="Century Gothic"/>
              </a:rPr>
              <a:t>, you can select existing Security Roles, create new Security Roles, or change which Security Groups are assigned to each Role</a:t>
            </a:r>
            <a:r>
              <a:rPr lang="en-US" sz="2000" b="0" i="0">
                <a:effectLst/>
                <a:latin typeface="Roboto"/>
                <a:ea typeface="Roboto"/>
              </a:rPr>
              <a:t>.</a:t>
            </a:r>
            <a:endParaRPr lang="en-US" sz="2000">
              <a:latin typeface="Roboto"/>
              <a:ea typeface="Roboto"/>
            </a:endParaRPr>
          </a:p>
        </p:txBody>
      </p:sp>
      <p:sp>
        <p:nvSpPr>
          <p:cNvPr id="15" name="Rectangle 14">
            <a:extLst>
              <a:ext uri="{FF2B5EF4-FFF2-40B4-BE49-F238E27FC236}">
                <a16:creationId xmlns:a16="http://schemas.microsoft.com/office/drawing/2014/main" id="{00A8CE97-4704-48F9-8010-9BB6772DC702}"/>
              </a:ext>
            </a:extLst>
          </p:cNvPr>
          <p:cNvSpPr/>
          <p:nvPr/>
        </p:nvSpPr>
        <p:spPr>
          <a:xfrm>
            <a:off x="477280" y="2524958"/>
            <a:ext cx="3701713" cy="457200"/>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1" i="0" u="none" strike="noStrike" kern="1200" cap="all" spc="200" normalizeH="0" baseline="0" noProof="0">
                <a:ln>
                  <a:noFill/>
                </a:ln>
                <a:solidFill>
                  <a:schemeClr val="accent6"/>
                </a:solidFill>
                <a:effectLst/>
                <a:uLnTx/>
                <a:uFillTx/>
                <a:latin typeface="Century Gothic" panose="020B0502020202020204" pitchFamily="34" charset="0"/>
                <a:ea typeface="Nexa Black" charset="0"/>
                <a:cs typeface="Nexa Black" charset="0"/>
              </a:rPr>
              <a:t>Defining Security Role</a:t>
            </a:r>
          </a:p>
        </p:txBody>
      </p:sp>
      <p:sp>
        <p:nvSpPr>
          <p:cNvPr id="16" name="Rectangle 15">
            <a:extLst>
              <a:ext uri="{FF2B5EF4-FFF2-40B4-BE49-F238E27FC236}">
                <a16:creationId xmlns:a16="http://schemas.microsoft.com/office/drawing/2014/main" id="{67FC18AB-FC3F-4E73-A510-5144FF7AFEF2}"/>
              </a:ext>
            </a:extLst>
          </p:cNvPr>
          <p:cNvSpPr/>
          <p:nvPr/>
        </p:nvSpPr>
        <p:spPr>
          <a:xfrm>
            <a:off x="4528336" y="2524958"/>
            <a:ext cx="2743200" cy="457200"/>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1" i="0" u="none" strike="noStrike" kern="1200" cap="all" spc="200" normalizeH="0" baseline="0" noProof="0">
                <a:ln>
                  <a:noFill/>
                </a:ln>
                <a:solidFill>
                  <a:schemeClr val="accent6"/>
                </a:solidFill>
                <a:effectLst/>
                <a:uLnTx/>
                <a:uFillTx/>
                <a:latin typeface="Century Gothic" panose="020B0502020202020204" pitchFamily="34" charset="0"/>
                <a:ea typeface="Nexa Black" charset="0"/>
                <a:cs typeface="Nexa Black" charset="0"/>
              </a:rPr>
              <a:t>Impact Of Security Role</a:t>
            </a:r>
          </a:p>
        </p:txBody>
      </p:sp>
      <p:sp>
        <p:nvSpPr>
          <p:cNvPr id="17" name="Oval 16">
            <a:extLst>
              <a:ext uri="{FF2B5EF4-FFF2-40B4-BE49-F238E27FC236}">
                <a16:creationId xmlns:a16="http://schemas.microsoft.com/office/drawing/2014/main" id="{B105A7A4-19FB-4145-9864-F03EB9F6A7C4}"/>
              </a:ext>
            </a:extLst>
          </p:cNvPr>
          <p:cNvSpPr/>
          <p:nvPr/>
        </p:nvSpPr>
        <p:spPr>
          <a:xfrm>
            <a:off x="7886524" y="1970024"/>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18" name="Oval 17">
            <a:extLst>
              <a:ext uri="{FF2B5EF4-FFF2-40B4-BE49-F238E27FC236}">
                <a16:creationId xmlns:a16="http://schemas.microsoft.com/office/drawing/2014/main" id="{2D0454B0-4B7F-45F8-9627-A9B2A3C25C28}"/>
              </a:ext>
            </a:extLst>
          </p:cNvPr>
          <p:cNvSpPr/>
          <p:nvPr/>
        </p:nvSpPr>
        <p:spPr>
          <a:xfrm>
            <a:off x="11289710" y="1970024"/>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grpSp>
        <p:nvGrpSpPr>
          <p:cNvPr id="19" name="Group 18">
            <a:extLst>
              <a:ext uri="{FF2B5EF4-FFF2-40B4-BE49-F238E27FC236}">
                <a16:creationId xmlns:a16="http://schemas.microsoft.com/office/drawing/2014/main" id="{5B37BADE-BA39-4318-B5AF-A14354CFC16E}"/>
              </a:ext>
            </a:extLst>
          </p:cNvPr>
          <p:cNvGrpSpPr>
            <a:grpSpLocks noChangeAspect="1"/>
          </p:cNvGrpSpPr>
          <p:nvPr/>
        </p:nvGrpSpPr>
        <p:grpSpPr>
          <a:xfrm>
            <a:off x="1911687" y="1841672"/>
            <a:ext cx="368868" cy="368868"/>
            <a:chOff x="9686925" y="215900"/>
            <a:chExt cx="552450" cy="552450"/>
          </a:xfrm>
          <a:solidFill>
            <a:schemeClr val="tx2"/>
          </a:solidFill>
        </p:grpSpPr>
        <p:sp>
          <p:nvSpPr>
            <p:cNvPr id="20" name="Freeform 58">
              <a:extLst>
                <a:ext uri="{FF2B5EF4-FFF2-40B4-BE49-F238E27FC236}">
                  <a16:creationId xmlns:a16="http://schemas.microsoft.com/office/drawing/2014/main" id="{6CB3F2D8-AE18-4387-AA9A-2267BB3DE653}"/>
                </a:ext>
              </a:extLst>
            </p:cNvPr>
            <p:cNvSpPr>
              <a:spLocks noEditPoints="1"/>
            </p:cNvSpPr>
            <p:nvPr/>
          </p:nvSpPr>
          <p:spPr bwMode="auto">
            <a:xfrm>
              <a:off x="9686925" y="215900"/>
              <a:ext cx="552450" cy="552450"/>
            </a:xfrm>
            <a:custGeom>
              <a:avLst/>
              <a:gdLst>
                <a:gd name="T0" fmla="*/ 555 w 1390"/>
                <a:gd name="T1" fmla="*/ 14 h 1390"/>
                <a:gd name="T2" fmla="*/ 364 w 1390"/>
                <a:gd name="T3" fmla="*/ 84 h 1390"/>
                <a:gd name="T4" fmla="*/ 204 w 1390"/>
                <a:gd name="T5" fmla="*/ 204 h 1390"/>
                <a:gd name="T6" fmla="*/ 84 w 1390"/>
                <a:gd name="T7" fmla="*/ 364 h 1390"/>
                <a:gd name="T8" fmla="*/ 14 w 1390"/>
                <a:gd name="T9" fmla="*/ 555 h 1390"/>
                <a:gd name="T10" fmla="*/ 1 w 1390"/>
                <a:gd name="T11" fmla="*/ 730 h 1390"/>
                <a:gd name="T12" fmla="*/ 41 w 1390"/>
                <a:gd name="T13" fmla="*/ 934 h 1390"/>
                <a:gd name="T14" fmla="*/ 138 w 1390"/>
                <a:gd name="T15" fmla="*/ 1111 h 1390"/>
                <a:gd name="T16" fmla="*/ 280 w 1390"/>
                <a:gd name="T17" fmla="*/ 1252 h 1390"/>
                <a:gd name="T18" fmla="*/ 456 w 1390"/>
                <a:gd name="T19" fmla="*/ 1348 h 1390"/>
                <a:gd name="T20" fmla="*/ 659 w 1390"/>
                <a:gd name="T21" fmla="*/ 1389 h 1390"/>
                <a:gd name="T22" fmla="*/ 835 w 1390"/>
                <a:gd name="T23" fmla="*/ 1376 h 1390"/>
                <a:gd name="T24" fmla="*/ 1026 w 1390"/>
                <a:gd name="T25" fmla="*/ 1306 h 1390"/>
                <a:gd name="T26" fmla="*/ 1186 w 1390"/>
                <a:gd name="T27" fmla="*/ 1186 h 1390"/>
                <a:gd name="T28" fmla="*/ 1306 w 1390"/>
                <a:gd name="T29" fmla="*/ 1026 h 1390"/>
                <a:gd name="T30" fmla="*/ 1377 w 1390"/>
                <a:gd name="T31" fmla="*/ 835 h 1390"/>
                <a:gd name="T32" fmla="*/ 1389 w 1390"/>
                <a:gd name="T33" fmla="*/ 659 h 1390"/>
                <a:gd name="T34" fmla="*/ 1348 w 1390"/>
                <a:gd name="T35" fmla="*/ 456 h 1390"/>
                <a:gd name="T36" fmla="*/ 1252 w 1390"/>
                <a:gd name="T37" fmla="*/ 280 h 1390"/>
                <a:gd name="T38" fmla="*/ 1111 w 1390"/>
                <a:gd name="T39" fmla="*/ 138 h 1390"/>
                <a:gd name="T40" fmla="*/ 934 w 1390"/>
                <a:gd name="T41" fmla="*/ 42 h 1390"/>
                <a:gd name="T42" fmla="*/ 730 w 1390"/>
                <a:gd name="T43" fmla="*/ 1 h 1390"/>
                <a:gd name="T44" fmla="*/ 637 w 1390"/>
                <a:gd name="T45" fmla="*/ 1343 h 1390"/>
                <a:gd name="T46" fmla="*/ 474 w 1390"/>
                <a:gd name="T47" fmla="*/ 1307 h 1390"/>
                <a:gd name="T48" fmla="*/ 328 w 1390"/>
                <a:gd name="T49" fmla="*/ 1232 h 1390"/>
                <a:gd name="T50" fmla="*/ 329 w 1390"/>
                <a:gd name="T51" fmla="*/ 1161 h 1390"/>
                <a:gd name="T52" fmla="*/ 365 w 1390"/>
                <a:gd name="T53" fmla="*/ 1100 h 1390"/>
                <a:gd name="T54" fmla="*/ 388 w 1390"/>
                <a:gd name="T55" fmla="*/ 996 h 1390"/>
                <a:gd name="T56" fmla="*/ 365 w 1390"/>
                <a:gd name="T57" fmla="*/ 897 h 1390"/>
                <a:gd name="T58" fmla="*/ 296 w 1390"/>
                <a:gd name="T59" fmla="*/ 801 h 1390"/>
                <a:gd name="T60" fmla="*/ 234 w 1390"/>
                <a:gd name="T61" fmla="*/ 719 h 1390"/>
                <a:gd name="T62" fmla="*/ 230 w 1390"/>
                <a:gd name="T63" fmla="*/ 686 h 1390"/>
                <a:gd name="T64" fmla="*/ 294 w 1390"/>
                <a:gd name="T65" fmla="*/ 638 h 1390"/>
                <a:gd name="T66" fmla="*/ 425 w 1390"/>
                <a:gd name="T67" fmla="*/ 567 h 1390"/>
                <a:gd name="T68" fmla="*/ 479 w 1390"/>
                <a:gd name="T69" fmla="*/ 510 h 1390"/>
                <a:gd name="T70" fmla="*/ 499 w 1390"/>
                <a:gd name="T71" fmla="*/ 412 h 1390"/>
                <a:gd name="T72" fmla="*/ 474 w 1390"/>
                <a:gd name="T73" fmla="*/ 294 h 1390"/>
                <a:gd name="T74" fmla="*/ 440 w 1390"/>
                <a:gd name="T75" fmla="*/ 226 h 1390"/>
                <a:gd name="T76" fmla="*/ 349 w 1390"/>
                <a:gd name="T77" fmla="*/ 145 h 1390"/>
                <a:gd name="T78" fmla="*/ 508 w 1390"/>
                <a:gd name="T79" fmla="*/ 74 h 1390"/>
                <a:gd name="T80" fmla="*/ 610 w 1390"/>
                <a:gd name="T81" fmla="*/ 68 h 1390"/>
                <a:gd name="T82" fmla="*/ 617 w 1390"/>
                <a:gd name="T83" fmla="*/ 116 h 1390"/>
                <a:gd name="T84" fmla="*/ 697 w 1390"/>
                <a:gd name="T85" fmla="*/ 192 h 1390"/>
                <a:gd name="T86" fmla="*/ 765 w 1390"/>
                <a:gd name="T87" fmla="*/ 251 h 1390"/>
                <a:gd name="T88" fmla="*/ 798 w 1390"/>
                <a:gd name="T89" fmla="*/ 318 h 1390"/>
                <a:gd name="T90" fmla="*/ 846 w 1390"/>
                <a:gd name="T91" fmla="*/ 397 h 1390"/>
                <a:gd name="T92" fmla="*/ 903 w 1390"/>
                <a:gd name="T93" fmla="*/ 428 h 1390"/>
                <a:gd name="T94" fmla="*/ 944 w 1390"/>
                <a:gd name="T95" fmla="*/ 432 h 1390"/>
                <a:gd name="T96" fmla="*/ 1055 w 1390"/>
                <a:gd name="T97" fmla="*/ 397 h 1390"/>
                <a:gd name="T98" fmla="*/ 1220 w 1390"/>
                <a:gd name="T99" fmla="*/ 314 h 1390"/>
                <a:gd name="T100" fmla="*/ 1294 w 1390"/>
                <a:gd name="T101" fmla="*/ 442 h 1390"/>
                <a:gd name="T102" fmla="*/ 1337 w 1390"/>
                <a:gd name="T103" fmla="*/ 589 h 1390"/>
                <a:gd name="T104" fmla="*/ 1345 w 1390"/>
                <a:gd name="T105" fmla="*/ 728 h 1390"/>
                <a:gd name="T106" fmla="*/ 1306 w 1390"/>
                <a:gd name="T107" fmla="*/ 918 h 1390"/>
                <a:gd name="T108" fmla="*/ 1216 w 1390"/>
                <a:gd name="T109" fmla="*/ 1084 h 1390"/>
                <a:gd name="T110" fmla="*/ 1084 w 1390"/>
                <a:gd name="T111" fmla="*/ 1216 h 1390"/>
                <a:gd name="T112" fmla="*/ 918 w 1390"/>
                <a:gd name="T113" fmla="*/ 1306 h 1390"/>
                <a:gd name="T114" fmla="*/ 728 w 1390"/>
                <a:gd name="T115" fmla="*/ 1344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90" h="1390">
                  <a:moveTo>
                    <a:pt x="695" y="0"/>
                  </a:moveTo>
                  <a:lnTo>
                    <a:pt x="695" y="0"/>
                  </a:lnTo>
                  <a:lnTo>
                    <a:pt x="659" y="1"/>
                  </a:lnTo>
                  <a:lnTo>
                    <a:pt x="624" y="3"/>
                  </a:lnTo>
                  <a:lnTo>
                    <a:pt x="589" y="7"/>
                  </a:lnTo>
                  <a:lnTo>
                    <a:pt x="555" y="14"/>
                  </a:lnTo>
                  <a:lnTo>
                    <a:pt x="521" y="21"/>
                  </a:lnTo>
                  <a:lnTo>
                    <a:pt x="488" y="31"/>
                  </a:lnTo>
                  <a:lnTo>
                    <a:pt x="456" y="42"/>
                  </a:lnTo>
                  <a:lnTo>
                    <a:pt x="425" y="54"/>
                  </a:lnTo>
                  <a:lnTo>
                    <a:pt x="394" y="68"/>
                  </a:lnTo>
                  <a:lnTo>
                    <a:pt x="364" y="84"/>
                  </a:lnTo>
                  <a:lnTo>
                    <a:pt x="334" y="100"/>
                  </a:lnTo>
                  <a:lnTo>
                    <a:pt x="306" y="119"/>
                  </a:lnTo>
                  <a:lnTo>
                    <a:pt x="280" y="138"/>
                  </a:lnTo>
                  <a:lnTo>
                    <a:pt x="253" y="159"/>
                  </a:lnTo>
                  <a:lnTo>
                    <a:pt x="227" y="180"/>
                  </a:lnTo>
                  <a:lnTo>
                    <a:pt x="204" y="204"/>
                  </a:lnTo>
                  <a:lnTo>
                    <a:pt x="180" y="227"/>
                  </a:lnTo>
                  <a:lnTo>
                    <a:pt x="159" y="253"/>
                  </a:lnTo>
                  <a:lnTo>
                    <a:pt x="138" y="280"/>
                  </a:lnTo>
                  <a:lnTo>
                    <a:pt x="118" y="306"/>
                  </a:lnTo>
                  <a:lnTo>
                    <a:pt x="100" y="335"/>
                  </a:lnTo>
                  <a:lnTo>
                    <a:pt x="84" y="364"/>
                  </a:lnTo>
                  <a:lnTo>
                    <a:pt x="68" y="394"/>
                  </a:lnTo>
                  <a:lnTo>
                    <a:pt x="54" y="425"/>
                  </a:lnTo>
                  <a:lnTo>
                    <a:pt x="41" y="456"/>
                  </a:lnTo>
                  <a:lnTo>
                    <a:pt x="31" y="488"/>
                  </a:lnTo>
                  <a:lnTo>
                    <a:pt x="21" y="521"/>
                  </a:lnTo>
                  <a:lnTo>
                    <a:pt x="14" y="555"/>
                  </a:lnTo>
                  <a:lnTo>
                    <a:pt x="7" y="589"/>
                  </a:lnTo>
                  <a:lnTo>
                    <a:pt x="3" y="624"/>
                  </a:lnTo>
                  <a:lnTo>
                    <a:pt x="1" y="659"/>
                  </a:lnTo>
                  <a:lnTo>
                    <a:pt x="0" y="695"/>
                  </a:lnTo>
                  <a:lnTo>
                    <a:pt x="0" y="695"/>
                  </a:lnTo>
                  <a:lnTo>
                    <a:pt x="1" y="730"/>
                  </a:lnTo>
                  <a:lnTo>
                    <a:pt x="3" y="766"/>
                  </a:lnTo>
                  <a:lnTo>
                    <a:pt x="7" y="801"/>
                  </a:lnTo>
                  <a:lnTo>
                    <a:pt x="14" y="835"/>
                  </a:lnTo>
                  <a:lnTo>
                    <a:pt x="21" y="868"/>
                  </a:lnTo>
                  <a:lnTo>
                    <a:pt x="31" y="901"/>
                  </a:lnTo>
                  <a:lnTo>
                    <a:pt x="41" y="934"/>
                  </a:lnTo>
                  <a:lnTo>
                    <a:pt x="54" y="965"/>
                  </a:lnTo>
                  <a:lnTo>
                    <a:pt x="68" y="996"/>
                  </a:lnTo>
                  <a:lnTo>
                    <a:pt x="84" y="1026"/>
                  </a:lnTo>
                  <a:lnTo>
                    <a:pt x="100" y="1055"/>
                  </a:lnTo>
                  <a:lnTo>
                    <a:pt x="118" y="1084"/>
                  </a:lnTo>
                  <a:lnTo>
                    <a:pt x="138" y="1111"/>
                  </a:lnTo>
                  <a:lnTo>
                    <a:pt x="159" y="1137"/>
                  </a:lnTo>
                  <a:lnTo>
                    <a:pt x="180" y="1162"/>
                  </a:lnTo>
                  <a:lnTo>
                    <a:pt x="204" y="1186"/>
                  </a:lnTo>
                  <a:lnTo>
                    <a:pt x="227" y="1210"/>
                  </a:lnTo>
                  <a:lnTo>
                    <a:pt x="253" y="1231"/>
                  </a:lnTo>
                  <a:lnTo>
                    <a:pt x="280" y="1252"/>
                  </a:lnTo>
                  <a:lnTo>
                    <a:pt x="306" y="1272"/>
                  </a:lnTo>
                  <a:lnTo>
                    <a:pt x="334" y="1290"/>
                  </a:lnTo>
                  <a:lnTo>
                    <a:pt x="364" y="1306"/>
                  </a:lnTo>
                  <a:lnTo>
                    <a:pt x="394" y="1322"/>
                  </a:lnTo>
                  <a:lnTo>
                    <a:pt x="425" y="1336"/>
                  </a:lnTo>
                  <a:lnTo>
                    <a:pt x="456" y="1348"/>
                  </a:lnTo>
                  <a:lnTo>
                    <a:pt x="488" y="1359"/>
                  </a:lnTo>
                  <a:lnTo>
                    <a:pt x="521" y="1368"/>
                  </a:lnTo>
                  <a:lnTo>
                    <a:pt x="555" y="1376"/>
                  </a:lnTo>
                  <a:lnTo>
                    <a:pt x="589" y="1382"/>
                  </a:lnTo>
                  <a:lnTo>
                    <a:pt x="624" y="1387"/>
                  </a:lnTo>
                  <a:lnTo>
                    <a:pt x="659" y="1389"/>
                  </a:lnTo>
                  <a:lnTo>
                    <a:pt x="695" y="1390"/>
                  </a:lnTo>
                  <a:lnTo>
                    <a:pt x="695" y="1390"/>
                  </a:lnTo>
                  <a:lnTo>
                    <a:pt x="730" y="1389"/>
                  </a:lnTo>
                  <a:lnTo>
                    <a:pt x="766" y="1387"/>
                  </a:lnTo>
                  <a:lnTo>
                    <a:pt x="801" y="1382"/>
                  </a:lnTo>
                  <a:lnTo>
                    <a:pt x="835" y="1376"/>
                  </a:lnTo>
                  <a:lnTo>
                    <a:pt x="868" y="1368"/>
                  </a:lnTo>
                  <a:lnTo>
                    <a:pt x="901" y="1359"/>
                  </a:lnTo>
                  <a:lnTo>
                    <a:pt x="934" y="1348"/>
                  </a:lnTo>
                  <a:lnTo>
                    <a:pt x="965" y="1336"/>
                  </a:lnTo>
                  <a:lnTo>
                    <a:pt x="996" y="1322"/>
                  </a:lnTo>
                  <a:lnTo>
                    <a:pt x="1026" y="1306"/>
                  </a:lnTo>
                  <a:lnTo>
                    <a:pt x="1055" y="1290"/>
                  </a:lnTo>
                  <a:lnTo>
                    <a:pt x="1084" y="1272"/>
                  </a:lnTo>
                  <a:lnTo>
                    <a:pt x="1111" y="1252"/>
                  </a:lnTo>
                  <a:lnTo>
                    <a:pt x="1137" y="1231"/>
                  </a:lnTo>
                  <a:lnTo>
                    <a:pt x="1162" y="1210"/>
                  </a:lnTo>
                  <a:lnTo>
                    <a:pt x="1186" y="1186"/>
                  </a:lnTo>
                  <a:lnTo>
                    <a:pt x="1210" y="1162"/>
                  </a:lnTo>
                  <a:lnTo>
                    <a:pt x="1231" y="1137"/>
                  </a:lnTo>
                  <a:lnTo>
                    <a:pt x="1252" y="1111"/>
                  </a:lnTo>
                  <a:lnTo>
                    <a:pt x="1272" y="1084"/>
                  </a:lnTo>
                  <a:lnTo>
                    <a:pt x="1290" y="1055"/>
                  </a:lnTo>
                  <a:lnTo>
                    <a:pt x="1306" y="1026"/>
                  </a:lnTo>
                  <a:lnTo>
                    <a:pt x="1322" y="996"/>
                  </a:lnTo>
                  <a:lnTo>
                    <a:pt x="1336" y="965"/>
                  </a:lnTo>
                  <a:lnTo>
                    <a:pt x="1348" y="934"/>
                  </a:lnTo>
                  <a:lnTo>
                    <a:pt x="1360" y="901"/>
                  </a:lnTo>
                  <a:lnTo>
                    <a:pt x="1368" y="868"/>
                  </a:lnTo>
                  <a:lnTo>
                    <a:pt x="1377" y="835"/>
                  </a:lnTo>
                  <a:lnTo>
                    <a:pt x="1382" y="801"/>
                  </a:lnTo>
                  <a:lnTo>
                    <a:pt x="1386" y="766"/>
                  </a:lnTo>
                  <a:lnTo>
                    <a:pt x="1389" y="730"/>
                  </a:lnTo>
                  <a:lnTo>
                    <a:pt x="1390" y="695"/>
                  </a:lnTo>
                  <a:lnTo>
                    <a:pt x="1390" y="695"/>
                  </a:lnTo>
                  <a:lnTo>
                    <a:pt x="1389" y="659"/>
                  </a:lnTo>
                  <a:lnTo>
                    <a:pt x="1386" y="624"/>
                  </a:lnTo>
                  <a:lnTo>
                    <a:pt x="1382" y="589"/>
                  </a:lnTo>
                  <a:lnTo>
                    <a:pt x="1377" y="555"/>
                  </a:lnTo>
                  <a:lnTo>
                    <a:pt x="1368" y="521"/>
                  </a:lnTo>
                  <a:lnTo>
                    <a:pt x="1360" y="488"/>
                  </a:lnTo>
                  <a:lnTo>
                    <a:pt x="1348" y="456"/>
                  </a:lnTo>
                  <a:lnTo>
                    <a:pt x="1336" y="425"/>
                  </a:lnTo>
                  <a:lnTo>
                    <a:pt x="1322" y="394"/>
                  </a:lnTo>
                  <a:lnTo>
                    <a:pt x="1306" y="364"/>
                  </a:lnTo>
                  <a:lnTo>
                    <a:pt x="1290" y="335"/>
                  </a:lnTo>
                  <a:lnTo>
                    <a:pt x="1272" y="306"/>
                  </a:lnTo>
                  <a:lnTo>
                    <a:pt x="1252" y="280"/>
                  </a:lnTo>
                  <a:lnTo>
                    <a:pt x="1231" y="253"/>
                  </a:lnTo>
                  <a:lnTo>
                    <a:pt x="1210" y="227"/>
                  </a:lnTo>
                  <a:lnTo>
                    <a:pt x="1186" y="204"/>
                  </a:lnTo>
                  <a:lnTo>
                    <a:pt x="1162" y="180"/>
                  </a:lnTo>
                  <a:lnTo>
                    <a:pt x="1137" y="159"/>
                  </a:lnTo>
                  <a:lnTo>
                    <a:pt x="1111" y="138"/>
                  </a:lnTo>
                  <a:lnTo>
                    <a:pt x="1084" y="119"/>
                  </a:lnTo>
                  <a:lnTo>
                    <a:pt x="1055" y="100"/>
                  </a:lnTo>
                  <a:lnTo>
                    <a:pt x="1026" y="84"/>
                  </a:lnTo>
                  <a:lnTo>
                    <a:pt x="996" y="68"/>
                  </a:lnTo>
                  <a:lnTo>
                    <a:pt x="965" y="54"/>
                  </a:lnTo>
                  <a:lnTo>
                    <a:pt x="934" y="42"/>
                  </a:lnTo>
                  <a:lnTo>
                    <a:pt x="901" y="31"/>
                  </a:lnTo>
                  <a:lnTo>
                    <a:pt x="868" y="21"/>
                  </a:lnTo>
                  <a:lnTo>
                    <a:pt x="835" y="14"/>
                  </a:lnTo>
                  <a:lnTo>
                    <a:pt x="801" y="7"/>
                  </a:lnTo>
                  <a:lnTo>
                    <a:pt x="766" y="3"/>
                  </a:lnTo>
                  <a:lnTo>
                    <a:pt x="730" y="1"/>
                  </a:lnTo>
                  <a:lnTo>
                    <a:pt x="695" y="0"/>
                  </a:lnTo>
                  <a:lnTo>
                    <a:pt x="695" y="0"/>
                  </a:lnTo>
                  <a:close/>
                  <a:moveTo>
                    <a:pt x="695" y="1346"/>
                  </a:moveTo>
                  <a:lnTo>
                    <a:pt x="695" y="1346"/>
                  </a:lnTo>
                  <a:lnTo>
                    <a:pt x="666" y="1344"/>
                  </a:lnTo>
                  <a:lnTo>
                    <a:pt x="637" y="1343"/>
                  </a:lnTo>
                  <a:lnTo>
                    <a:pt x="610" y="1340"/>
                  </a:lnTo>
                  <a:lnTo>
                    <a:pt x="581" y="1336"/>
                  </a:lnTo>
                  <a:lnTo>
                    <a:pt x="554" y="1331"/>
                  </a:lnTo>
                  <a:lnTo>
                    <a:pt x="526" y="1323"/>
                  </a:lnTo>
                  <a:lnTo>
                    <a:pt x="500" y="1316"/>
                  </a:lnTo>
                  <a:lnTo>
                    <a:pt x="474" y="1307"/>
                  </a:lnTo>
                  <a:lnTo>
                    <a:pt x="448" y="1297"/>
                  </a:lnTo>
                  <a:lnTo>
                    <a:pt x="423" y="1286"/>
                  </a:lnTo>
                  <a:lnTo>
                    <a:pt x="398" y="1274"/>
                  </a:lnTo>
                  <a:lnTo>
                    <a:pt x="375" y="1261"/>
                  </a:lnTo>
                  <a:lnTo>
                    <a:pt x="351" y="1247"/>
                  </a:lnTo>
                  <a:lnTo>
                    <a:pt x="328" y="1232"/>
                  </a:lnTo>
                  <a:lnTo>
                    <a:pt x="306" y="1216"/>
                  </a:lnTo>
                  <a:lnTo>
                    <a:pt x="285" y="1199"/>
                  </a:lnTo>
                  <a:lnTo>
                    <a:pt x="285" y="1199"/>
                  </a:lnTo>
                  <a:lnTo>
                    <a:pt x="304" y="1184"/>
                  </a:lnTo>
                  <a:lnTo>
                    <a:pt x="321" y="1168"/>
                  </a:lnTo>
                  <a:lnTo>
                    <a:pt x="329" y="1161"/>
                  </a:lnTo>
                  <a:lnTo>
                    <a:pt x="336" y="1152"/>
                  </a:lnTo>
                  <a:lnTo>
                    <a:pt x="342" y="1144"/>
                  </a:lnTo>
                  <a:lnTo>
                    <a:pt x="347" y="1134"/>
                  </a:lnTo>
                  <a:lnTo>
                    <a:pt x="347" y="1134"/>
                  </a:lnTo>
                  <a:lnTo>
                    <a:pt x="357" y="1117"/>
                  </a:lnTo>
                  <a:lnTo>
                    <a:pt x="365" y="1100"/>
                  </a:lnTo>
                  <a:lnTo>
                    <a:pt x="371" y="1083"/>
                  </a:lnTo>
                  <a:lnTo>
                    <a:pt x="378" y="1066"/>
                  </a:lnTo>
                  <a:lnTo>
                    <a:pt x="382" y="1049"/>
                  </a:lnTo>
                  <a:lnTo>
                    <a:pt x="385" y="1031"/>
                  </a:lnTo>
                  <a:lnTo>
                    <a:pt x="388" y="1013"/>
                  </a:lnTo>
                  <a:lnTo>
                    <a:pt x="388" y="996"/>
                  </a:lnTo>
                  <a:lnTo>
                    <a:pt x="388" y="979"/>
                  </a:lnTo>
                  <a:lnTo>
                    <a:pt x="385" y="963"/>
                  </a:lnTo>
                  <a:lnTo>
                    <a:pt x="382" y="946"/>
                  </a:lnTo>
                  <a:lnTo>
                    <a:pt x="378" y="930"/>
                  </a:lnTo>
                  <a:lnTo>
                    <a:pt x="371" y="913"/>
                  </a:lnTo>
                  <a:lnTo>
                    <a:pt x="365" y="897"/>
                  </a:lnTo>
                  <a:lnTo>
                    <a:pt x="357" y="881"/>
                  </a:lnTo>
                  <a:lnTo>
                    <a:pt x="347" y="865"/>
                  </a:lnTo>
                  <a:lnTo>
                    <a:pt x="347" y="865"/>
                  </a:lnTo>
                  <a:lnTo>
                    <a:pt x="335" y="849"/>
                  </a:lnTo>
                  <a:lnTo>
                    <a:pt x="322" y="833"/>
                  </a:lnTo>
                  <a:lnTo>
                    <a:pt x="296" y="801"/>
                  </a:lnTo>
                  <a:lnTo>
                    <a:pt x="296" y="801"/>
                  </a:lnTo>
                  <a:lnTo>
                    <a:pt x="271" y="772"/>
                  </a:lnTo>
                  <a:lnTo>
                    <a:pt x="259" y="758"/>
                  </a:lnTo>
                  <a:lnTo>
                    <a:pt x="250" y="744"/>
                  </a:lnTo>
                  <a:lnTo>
                    <a:pt x="241" y="731"/>
                  </a:lnTo>
                  <a:lnTo>
                    <a:pt x="234" y="719"/>
                  </a:lnTo>
                  <a:lnTo>
                    <a:pt x="229" y="706"/>
                  </a:lnTo>
                  <a:lnTo>
                    <a:pt x="228" y="701"/>
                  </a:lnTo>
                  <a:lnTo>
                    <a:pt x="228" y="695"/>
                  </a:lnTo>
                  <a:lnTo>
                    <a:pt x="228" y="695"/>
                  </a:lnTo>
                  <a:lnTo>
                    <a:pt x="229" y="690"/>
                  </a:lnTo>
                  <a:lnTo>
                    <a:pt x="230" y="686"/>
                  </a:lnTo>
                  <a:lnTo>
                    <a:pt x="234" y="680"/>
                  </a:lnTo>
                  <a:lnTo>
                    <a:pt x="237" y="675"/>
                  </a:lnTo>
                  <a:lnTo>
                    <a:pt x="248" y="665"/>
                  </a:lnTo>
                  <a:lnTo>
                    <a:pt x="260" y="656"/>
                  </a:lnTo>
                  <a:lnTo>
                    <a:pt x="276" y="647"/>
                  </a:lnTo>
                  <a:lnTo>
                    <a:pt x="294" y="638"/>
                  </a:lnTo>
                  <a:lnTo>
                    <a:pt x="332" y="618"/>
                  </a:lnTo>
                  <a:lnTo>
                    <a:pt x="332" y="618"/>
                  </a:lnTo>
                  <a:lnTo>
                    <a:pt x="370" y="600"/>
                  </a:lnTo>
                  <a:lnTo>
                    <a:pt x="390" y="589"/>
                  </a:lnTo>
                  <a:lnTo>
                    <a:pt x="408" y="579"/>
                  </a:lnTo>
                  <a:lnTo>
                    <a:pt x="425" y="567"/>
                  </a:lnTo>
                  <a:lnTo>
                    <a:pt x="441" y="555"/>
                  </a:lnTo>
                  <a:lnTo>
                    <a:pt x="456" y="541"/>
                  </a:lnTo>
                  <a:lnTo>
                    <a:pt x="469" y="526"/>
                  </a:lnTo>
                  <a:lnTo>
                    <a:pt x="469" y="526"/>
                  </a:lnTo>
                  <a:lnTo>
                    <a:pt x="474" y="519"/>
                  </a:lnTo>
                  <a:lnTo>
                    <a:pt x="479" y="510"/>
                  </a:lnTo>
                  <a:lnTo>
                    <a:pt x="484" y="502"/>
                  </a:lnTo>
                  <a:lnTo>
                    <a:pt x="488" y="492"/>
                  </a:lnTo>
                  <a:lnTo>
                    <a:pt x="493" y="474"/>
                  </a:lnTo>
                  <a:lnTo>
                    <a:pt x="496" y="454"/>
                  </a:lnTo>
                  <a:lnTo>
                    <a:pt x="499" y="434"/>
                  </a:lnTo>
                  <a:lnTo>
                    <a:pt x="499" y="412"/>
                  </a:lnTo>
                  <a:lnTo>
                    <a:pt x="496" y="391"/>
                  </a:lnTo>
                  <a:lnTo>
                    <a:pt x="494" y="371"/>
                  </a:lnTo>
                  <a:lnTo>
                    <a:pt x="490" y="349"/>
                  </a:lnTo>
                  <a:lnTo>
                    <a:pt x="485" y="330"/>
                  </a:lnTo>
                  <a:lnTo>
                    <a:pt x="479" y="311"/>
                  </a:lnTo>
                  <a:lnTo>
                    <a:pt x="474" y="294"/>
                  </a:lnTo>
                  <a:lnTo>
                    <a:pt x="468" y="278"/>
                  </a:lnTo>
                  <a:lnTo>
                    <a:pt x="461" y="264"/>
                  </a:lnTo>
                  <a:lnTo>
                    <a:pt x="456" y="252"/>
                  </a:lnTo>
                  <a:lnTo>
                    <a:pt x="451" y="242"/>
                  </a:lnTo>
                  <a:lnTo>
                    <a:pt x="451" y="242"/>
                  </a:lnTo>
                  <a:lnTo>
                    <a:pt x="440" y="226"/>
                  </a:lnTo>
                  <a:lnTo>
                    <a:pt x="428" y="211"/>
                  </a:lnTo>
                  <a:lnTo>
                    <a:pt x="416" y="199"/>
                  </a:lnTo>
                  <a:lnTo>
                    <a:pt x="404" y="186"/>
                  </a:lnTo>
                  <a:lnTo>
                    <a:pt x="390" y="175"/>
                  </a:lnTo>
                  <a:lnTo>
                    <a:pt x="377" y="164"/>
                  </a:lnTo>
                  <a:lnTo>
                    <a:pt x="349" y="145"/>
                  </a:lnTo>
                  <a:lnTo>
                    <a:pt x="349" y="145"/>
                  </a:lnTo>
                  <a:lnTo>
                    <a:pt x="380" y="128"/>
                  </a:lnTo>
                  <a:lnTo>
                    <a:pt x="410" y="112"/>
                  </a:lnTo>
                  <a:lnTo>
                    <a:pt x="442" y="97"/>
                  </a:lnTo>
                  <a:lnTo>
                    <a:pt x="475" y="85"/>
                  </a:lnTo>
                  <a:lnTo>
                    <a:pt x="508" y="74"/>
                  </a:lnTo>
                  <a:lnTo>
                    <a:pt x="542" y="65"/>
                  </a:lnTo>
                  <a:lnTo>
                    <a:pt x="577" y="58"/>
                  </a:lnTo>
                  <a:lnTo>
                    <a:pt x="612" y="51"/>
                  </a:lnTo>
                  <a:lnTo>
                    <a:pt x="612" y="51"/>
                  </a:lnTo>
                  <a:lnTo>
                    <a:pt x="611" y="60"/>
                  </a:lnTo>
                  <a:lnTo>
                    <a:pt x="610" y="68"/>
                  </a:lnTo>
                  <a:lnTo>
                    <a:pt x="610" y="85"/>
                  </a:lnTo>
                  <a:lnTo>
                    <a:pt x="610" y="85"/>
                  </a:lnTo>
                  <a:lnTo>
                    <a:pt x="611" y="93"/>
                  </a:lnTo>
                  <a:lnTo>
                    <a:pt x="612" y="101"/>
                  </a:lnTo>
                  <a:lnTo>
                    <a:pt x="614" y="109"/>
                  </a:lnTo>
                  <a:lnTo>
                    <a:pt x="617" y="116"/>
                  </a:lnTo>
                  <a:lnTo>
                    <a:pt x="621" y="124"/>
                  </a:lnTo>
                  <a:lnTo>
                    <a:pt x="626" y="130"/>
                  </a:lnTo>
                  <a:lnTo>
                    <a:pt x="637" y="144"/>
                  </a:lnTo>
                  <a:lnTo>
                    <a:pt x="651" y="157"/>
                  </a:lnTo>
                  <a:lnTo>
                    <a:pt x="665" y="169"/>
                  </a:lnTo>
                  <a:lnTo>
                    <a:pt x="697" y="192"/>
                  </a:lnTo>
                  <a:lnTo>
                    <a:pt x="697" y="192"/>
                  </a:lnTo>
                  <a:lnTo>
                    <a:pt x="718" y="206"/>
                  </a:lnTo>
                  <a:lnTo>
                    <a:pt x="736" y="221"/>
                  </a:lnTo>
                  <a:lnTo>
                    <a:pt x="752" y="236"/>
                  </a:lnTo>
                  <a:lnTo>
                    <a:pt x="759" y="243"/>
                  </a:lnTo>
                  <a:lnTo>
                    <a:pt x="765" y="251"/>
                  </a:lnTo>
                  <a:lnTo>
                    <a:pt x="765" y="251"/>
                  </a:lnTo>
                  <a:lnTo>
                    <a:pt x="775" y="268"/>
                  </a:lnTo>
                  <a:lnTo>
                    <a:pt x="784" y="285"/>
                  </a:lnTo>
                  <a:lnTo>
                    <a:pt x="791" y="301"/>
                  </a:lnTo>
                  <a:lnTo>
                    <a:pt x="798" y="318"/>
                  </a:lnTo>
                  <a:lnTo>
                    <a:pt x="798" y="318"/>
                  </a:lnTo>
                  <a:lnTo>
                    <a:pt x="805" y="335"/>
                  </a:lnTo>
                  <a:lnTo>
                    <a:pt x="813" y="352"/>
                  </a:lnTo>
                  <a:lnTo>
                    <a:pt x="821" y="368"/>
                  </a:lnTo>
                  <a:lnTo>
                    <a:pt x="832" y="383"/>
                  </a:lnTo>
                  <a:lnTo>
                    <a:pt x="838" y="391"/>
                  </a:lnTo>
                  <a:lnTo>
                    <a:pt x="846" y="397"/>
                  </a:lnTo>
                  <a:lnTo>
                    <a:pt x="853" y="404"/>
                  </a:lnTo>
                  <a:lnTo>
                    <a:pt x="862" y="410"/>
                  </a:lnTo>
                  <a:lnTo>
                    <a:pt x="870" y="415"/>
                  </a:lnTo>
                  <a:lnTo>
                    <a:pt x="881" y="420"/>
                  </a:lnTo>
                  <a:lnTo>
                    <a:pt x="892" y="425"/>
                  </a:lnTo>
                  <a:lnTo>
                    <a:pt x="903" y="428"/>
                  </a:lnTo>
                  <a:lnTo>
                    <a:pt x="903" y="428"/>
                  </a:lnTo>
                  <a:lnTo>
                    <a:pt x="917" y="431"/>
                  </a:lnTo>
                  <a:lnTo>
                    <a:pt x="925" y="432"/>
                  </a:lnTo>
                  <a:lnTo>
                    <a:pt x="932" y="432"/>
                  </a:lnTo>
                  <a:lnTo>
                    <a:pt x="932" y="432"/>
                  </a:lnTo>
                  <a:lnTo>
                    <a:pt x="944" y="432"/>
                  </a:lnTo>
                  <a:lnTo>
                    <a:pt x="955" y="431"/>
                  </a:lnTo>
                  <a:lnTo>
                    <a:pt x="966" y="429"/>
                  </a:lnTo>
                  <a:lnTo>
                    <a:pt x="978" y="426"/>
                  </a:lnTo>
                  <a:lnTo>
                    <a:pt x="1003" y="419"/>
                  </a:lnTo>
                  <a:lnTo>
                    <a:pt x="1028" y="409"/>
                  </a:lnTo>
                  <a:lnTo>
                    <a:pt x="1055" y="397"/>
                  </a:lnTo>
                  <a:lnTo>
                    <a:pt x="1082" y="384"/>
                  </a:lnTo>
                  <a:lnTo>
                    <a:pt x="1139" y="355"/>
                  </a:lnTo>
                  <a:lnTo>
                    <a:pt x="1139" y="355"/>
                  </a:lnTo>
                  <a:lnTo>
                    <a:pt x="1178" y="334"/>
                  </a:lnTo>
                  <a:lnTo>
                    <a:pt x="1220" y="314"/>
                  </a:lnTo>
                  <a:lnTo>
                    <a:pt x="1220" y="314"/>
                  </a:lnTo>
                  <a:lnTo>
                    <a:pt x="1235" y="333"/>
                  </a:lnTo>
                  <a:lnTo>
                    <a:pt x="1247" y="353"/>
                  </a:lnTo>
                  <a:lnTo>
                    <a:pt x="1260" y="375"/>
                  </a:lnTo>
                  <a:lnTo>
                    <a:pt x="1273" y="397"/>
                  </a:lnTo>
                  <a:lnTo>
                    <a:pt x="1284" y="419"/>
                  </a:lnTo>
                  <a:lnTo>
                    <a:pt x="1294" y="442"/>
                  </a:lnTo>
                  <a:lnTo>
                    <a:pt x="1304" y="466"/>
                  </a:lnTo>
                  <a:lnTo>
                    <a:pt x="1313" y="489"/>
                  </a:lnTo>
                  <a:lnTo>
                    <a:pt x="1320" y="514"/>
                  </a:lnTo>
                  <a:lnTo>
                    <a:pt x="1326" y="538"/>
                  </a:lnTo>
                  <a:lnTo>
                    <a:pt x="1332" y="564"/>
                  </a:lnTo>
                  <a:lnTo>
                    <a:pt x="1337" y="589"/>
                  </a:lnTo>
                  <a:lnTo>
                    <a:pt x="1340" y="615"/>
                  </a:lnTo>
                  <a:lnTo>
                    <a:pt x="1343" y="642"/>
                  </a:lnTo>
                  <a:lnTo>
                    <a:pt x="1345" y="668"/>
                  </a:lnTo>
                  <a:lnTo>
                    <a:pt x="1346" y="695"/>
                  </a:lnTo>
                  <a:lnTo>
                    <a:pt x="1346" y="695"/>
                  </a:lnTo>
                  <a:lnTo>
                    <a:pt x="1345" y="728"/>
                  </a:lnTo>
                  <a:lnTo>
                    <a:pt x="1342" y="761"/>
                  </a:lnTo>
                  <a:lnTo>
                    <a:pt x="1338" y="795"/>
                  </a:lnTo>
                  <a:lnTo>
                    <a:pt x="1332" y="827"/>
                  </a:lnTo>
                  <a:lnTo>
                    <a:pt x="1325" y="858"/>
                  </a:lnTo>
                  <a:lnTo>
                    <a:pt x="1316" y="888"/>
                  </a:lnTo>
                  <a:lnTo>
                    <a:pt x="1306" y="918"/>
                  </a:lnTo>
                  <a:lnTo>
                    <a:pt x="1294" y="948"/>
                  </a:lnTo>
                  <a:lnTo>
                    <a:pt x="1282" y="977"/>
                  </a:lnTo>
                  <a:lnTo>
                    <a:pt x="1267" y="1005"/>
                  </a:lnTo>
                  <a:lnTo>
                    <a:pt x="1252" y="1033"/>
                  </a:lnTo>
                  <a:lnTo>
                    <a:pt x="1235" y="1058"/>
                  </a:lnTo>
                  <a:lnTo>
                    <a:pt x="1216" y="1084"/>
                  </a:lnTo>
                  <a:lnTo>
                    <a:pt x="1197" y="1108"/>
                  </a:lnTo>
                  <a:lnTo>
                    <a:pt x="1177" y="1132"/>
                  </a:lnTo>
                  <a:lnTo>
                    <a:pt x="1154" y="1154"/>
                  </a:lnTo>
                  <a:lnTo>
                    <a:pt x="1132" y="1177"/>
                  </a:lnTo>
                  <a:lnTo>
                    <a:pt x="1109" y="1197"/>
                  </a:lnTo>
                  <a:lnTo>
                    <a:pt x="1084" y="1216"/>
                  </a:lnTo>
                  <a:lnTo>
                    <a:pt x="1058" y="1234"/>
                  </a:lnTo>
                  <a:lnTo>
                    <a:pt x="1033" y="1252"/>
                  </a:lnTo>
                  <a:lnTo>
                    <a:pt x="1005" y="1267"/>
                  </a:lnTo>
                  <a:lnTo>
                    <a:pt x="977" y="1281"/>
                  </a:lnTo>
                  <a:lnTo>
                    <a:pt x="948" y="1294"/>
                  </a:lnTo>
                  <a:lnTo>
                    <a:pt x="918" y="1306"/>
                  </a:lnTo>
                  <a:lnTo>
                    <a:pt x="888" y="1316"/>
                  </a:lnTo>
                  <a:lnTo>
                    <a:pt x="857" y="1325"/>
                  </a:lnTo>
                  <a:lnTo>
                    <a:pt x="827" y="1332"/>
                  </a:lnTo>
                  <a:lnTo>
                    <a:pt x="794" y="1338"/>
                  </a:lnTo>
                  <a:lnTo>
                    <a:pt x="761" y="1342"/>
                  </a:lnTo>
                  <a:lnTo>
                    <a:pt x="728" y="1344"/>
                  </a:lnTo>
                  <a:lnTo>
                    <a:pt x="695" y="1346"/>
                  </a:lnTo>
                  <a:lnTo>
                    <a:pt x="695" y="134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1" name="Freeform 59">
              <a:extLst>
                <a:ext uri="{FF2B5EF4-FFF2-40B4-BE49-F238E27FC236}">
                  <a16:creationId xmlns:a16="http://schemas.microsoft.com/office/drawing/2014/main" id="{77A6C8DD-03FA-49FA-806C-0D2EDE92D930}"/>
                </a:ext>
              </a:extLst>
            </p:cNvPr>
            <p:cNvSpPr>
              <a:spLocks/>
            </p:cNvSpPr>
            <p:nvPr/>
          </p:nvSpPr>
          <p:spPr bwMode="auto">
            <a:xfrm>
              <a:off x="9953625" y="431800"/>
              <a:ext cx="187325" cy="244475"/>
            </a:xfrm>
            <a:custGeom>
              <a:avLst/>
              <a:gdLst>
                <a:gd name="T0" fmla="*/ 238 w 474"/>
                <a:gd name="T1" fmla="*/ 0 h 617"/>
                <a:gd name="T2" fmla="*/ 209 w 474"/>
                <a:gd name="T3" fmla="*/ 2 h 617"/>
                <a:gd name="T4" fmla="*/ 180 w 474"/>
                <a:gd name="T5" fmla="*/ 6 h 617"/>
                <a:gd name="T6" fmla="*/ 151 w 474"/>
                <a:gd name="T7" fmla="*/ 14 h 617"/>
                <a:gd name="T8" fmla="*/ 125 w 474"/>
                <a:gd name="T9" fmla="*/ 23 h 617"/>
                <a:gd name="T10" fmla="*/ 99 w 474"/>
                <a:gd name="T11" fmla="*/ 36 h 617"/>
                <a:gd name="T12" fmla="*/ 75 w 474"/>
                <a:gd name="T13" fmla="*/ 51 h 617"/>
                <a:gd name="T14" fmla="*/ 55 w 474"/>
                <a:gd name="T15" fmla="*/ 68 h 617"/>
                <a:gd name="T16" fmla="*/ 36 w 474"/>
                <a:gd name="T17" fmla="*/ 87 h 617"/>
                <a:gd name="T18" fmla="*/ 25 w 474"/>
                <a:gd name="T19" fmla="*/ 102 h 617"/>
                <a:gd name="T20" fmla="*/ 9 w 474"/>
                <a:gd name="T21" fmla="*/ 131 h 617"/>
                <a:gd name="T22" fmla="*/ 1 w 474"/>
                <a:gd name="T23" fmla="*/ 161 h 617"/>
                <a:gd name="T24" fmla="*/ 1 w 474"/>
                <a:gd name="T25" fmla="*/ 193 h 617"/>
                <a:gd name="T26" fmla="*/ 3 w 474"/>
                <a:gd name="T27" fmla="*/ 208 h 617"/>
                <a:gd name="T28" fmla="*/ 15 w 474"/>
                <a:gd name="T29" fmla="*/ 287 h 617"/>
                <a:gd name="T30" fmla="*/ 20 w 474"/>
                <a:gd name="T31" fmla="*/ 351 h 617"/>
                <a:gd name="T32" fmla="*/ 20 w 474"/>
                <a:gd name="T33" fmla="*/ 403 h 617"/>
                <a:gd name="T34" fmla="*/ 19 w 474"/>
                <a:gd name="T35" fmla="*/ 446 h 617"/>
                <a:gd name="T36" fmla="*/ 17 w 474"/>
                <a:gd name="T37" fmla="*/ 490 h 617"/>
                <a:gd name="T38" fmla="*/ 19 w 474"/>
                <a:gd name="T39" fmla="*/ 518 h 617"/>
                <a:gd name="T40" fmla="*/ 24 w 474"/>
                <a:gd name="T41" fmla="*/ 536 h 617"/>
                <a:gd name="T42" fmla="*/ 32 w 474"/>
                <a:gd name="T43" fmla="*/ 553 h 617"/>
                <a:gd name="T44" fmla="*/ 44 w 474"/>
                <a:gd name="T45" fmla="*/ 570 h 617"/>
                <a:gd name="T46" fmla="*/ 62 w 474"/>
                <a:gd name="T47" fmla="*/ 588 h 617"/>
                <a:gd name="T48" fmla="*/ 72 w 474"/>
                <a:gd name="T49" fmla="*/ 597 h 617"/>
                <a:gd name="T50" fmla="*/ 86 w 474"/>
                <a:gd name="T51" fmla="*/ 605 h 617"/>
                <a:gd name="T52" fmla="*/ 101 w 474"/>
                <a:gd name="T53" fmla="*/ 612 h 617"/>
                <a:gd name="T54" fmla="*/ 116 w 474"/>
                <a:gd name="T55" fmla="*/ 615 h 617"/>
                <a:gd name="T56" fmla="*/ 133 w 474"/>
                <a:gd name="T57" fmla="*/ 617 h 617"/>
                <a:gd name="T58" fmla="*/ 144 w 474"/>
                <a:gd name="T59" fmla="*/ 616 h 617"/>
                <a:gd name="T60" fmla="*/ 166 w 474"/>
                <a:gd name="T61" fmla="*/ 613 h 617"/>
                <a:gd name="T62" fmla="*/ 189 w 474"/>
                <a:gd name="T63" fmla="*/ 605 h 617"/>
                <a:gd name="T64" fmla="*/ 213 w 474"/>
                <a:gd name="T65" fmla="*/ 595 h 617"/>
                <a:gd name="T66" fmla="*/ 250 w 474"/>
                <a:gd name="T67" fmla="*/ 573 h 617"/>
                <a:gd name="T68" fmla="*/ 301 w 474"/>
                <a:gd name="T69" fmla="*/ 534 h 617"/>
                <a:gd name="T70" fmla="*/ 325 w 474"/>
                <a:gd name="T71" fmla="*/ 509 h 617"/>
                <a:gd name="T72" fmla="*/ 359 w 474"/>
                <a:gd name="T73" fmla="*/ 473 h 617"/>
                <a:gd name="T74" fmla="*/ 388 w 474"/>
                <a:gd name="T75" fmla="*/ 435 h 617"/>
                <a:gd name="T76" fmla="*/ 414 w 474"/>
                <a:gd name="T77" fmla="*/ 396 h 617"/>
                <a:gd name="T78" fmla="*/ 435 w 474"/>
                <a:gd name="T79" fmla="*/ 356 h 617"/>
                <a:gd name="T80" fmla="*/ 453 w 474"/>
                <a:gd name="T81" fmla="*/ 317 h 617"/>
                <a:gd name="T82" fmla="*/ 464 w 474"/>
                <a:gd name="T83" fmla="*/ 278 h 617"/>
                <a:gd name="T84" fmla="*/ 472 w 474"/>
                <a:gd name="T85" fmla="*/ 241 h 617"/>
                <a:gd name="T86" fmla="*/ 474 w 474"/>
                <a:gd name="T87" fmla="*/ 206 h 617"/>
                <a:gd name="T88" fmla="*/ 473 w 474"/>
                <a:gd name="T89" fmla="*/ 185 h 617"/>
                <a:gd name="T90" fmla="*/ 463 w 474"/>
                <a:gd name="T91" fmla="*/ 145 h 617"/>
                <a:gd name="T92" fmla="*/ 445 w 474"/>
                <a:gd name="T93" fmla="*/ 107 h 617"/>
                <a:gd name="T94" fmla="*/ 419 w 474"/>
                <a:gd name="T95" fmla="*/ 74 h 617"/>
                <a:gd name="T96" fmla="*/ 387 w 474"/>
                <a:gd name="T97" fmla="*/ 47 h 617"/>
                <a:gd name="T98" fmla="*/ 350 w 474"/>
                <a:gd name="T99" fmla="*/ 24 h 617"/>
                <a:gd name="T100" fmla="*/ 307 w 474"/>
                <a:gd name="T101" fmla="*/ 9 h 617"/>
                <a:gd name="T102" fmla="*/ 262 w 474"/>
                <a:gd name="T103" fmla="*/ 1 h 617"/>
                <a:gd name="T104" fmla="*/ 238 w 474"/>
                <a:gd name="T105"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4" h="617">
                  <a:moveTo>
                    <a:pt x="238" y="0"/>
                  </a:moveTo>
                  <a:lnTo>
                    <a:pt x="238" y="0"/>
                  </a:lnTo>
                  <a:lnTo>
                    <a:pt x="224" y="1"/>
                  </a:lnTo>
                  <a:lnTo>
                    <a:pt x="209" y="2"/>
                  </a:lnTo>
                  <a:lnTo>
                    <a:pt x="194" y="3"/>
                  </a:lnTo>
                  <a:lnTo>
                    <a:pt x="180" y="6"/>
                  </a:lnTo>
                  <a:lnTo>
                    <a:pt x="166" y="9"/>
                  </a:lnTo>
                  <a:lnTo>
                    <a:pt x="151" y="14"/>
                  </a:lnTo>
                  <a:lnTo>
                    <a:pt x="138" y="18"/>
                  </a:lnTo>
                  <a:lnTo>
                    <a:pt x="125" y="23"/>
                  </a:lnTo>
                  <a:lnTo>
                    <a:pt x="112" y="30"/>
                  </a:lnTo>
                  <a:lnTo>
                    <a:pt x="99" y="36"/>
                  </a:lnTo>
                  <a:lnTo>
                    <a:pt x="87" y="43"/>
                  </a:lnTo>
                  <a:lnTo>
                    <a:pt x="75" y="51"/>
                  </a:lnTo>
                  <a:lnTo>
                    <a:pt x="65" y="59"/>
                  </a:lnTo>
                  <a:lnTo>
                    <a:pt x="55" y="68"/>
                  </a:lnTo>
                  <a:lnTo>
                    <a:pt x="46" y="78"/>
                  </a:lnTo>
                  <a:lnTo>
                    <a:pt x="36" y="87"/>
                  </a:lnTo>
                  <a:lnTo>
                    <a:pt x="36" y="87"/>
                  </a:lnTo>
                  <a:lnTo>
                    <a:pt x="25" y="102"/>
                  </a:lnTo>
                  <a:lnTo>
                    <a:pt x="17" y="116"/>
                  </a:lnTo>
                  <a:lnTo>
                    <a:pt x="9" y="131"/>
                  </a:lnTo>
                  <a:lnTo>
                    <a:pt x="5" y="146"/>
                  </a:lnTo>
                  <a:lnTo>
                    <a:pt x="1" y="161"/>
                  </a:lnTo>
                  <a:lnTo>
                    <a:pt x="0" y="177"/>
                  </a:lnTo>
                  <a:lnTo>
                    <a:pt x="1" y="193"/>
                  </a:lnTo>
                  <a:lnTo>
                    <a:pt x="3" y="208"/>
                  </a:lnTo>
                  <a:lnTo>
                    <a:pt x="3" y="208"/>
                  </a:lnTo>
                  <a:lnTo>
                    <a:pt x="10" y="250"/>
                  </a:lnTo>
                  <a:lnTo>
                    <a:pt x="15" y="287"/>
                  </a:lnTo>
                  <a:lnTo>
                    <a:pt x="18" y="320"/>
                  </a:lnTo>
                  <a:lnTo>
                    <a:pt x="20" y="351"/>
                  </a:lnTo>
                  <a:lnTo>
                    <a:pt x="20" y="379"/>
                  </a:lnTo>
                  <a:lnTo>
                    <a:pt x="20" y="403"/>
                  </a:lnTo>
                  <a:lnTo>
                    <a:pt x="19" y="446"/>
                  </a:lnTo>
                  <a:lnTo>
                    <a:pt x="19" y="446"/>
                  </a:lnTo>
                  <a:lnTo>
                    <a:pt x="17" y="468"/>
                  </a:lnTo>
                  <a:lnTo>
                    <a:pt x="17" y="490"/>
                  </a:lnTo>
                  <a:lnTo>
                    <a:pt x="18" y="509"/>
                  </a:lnTo>
                  <a:lnTo>
                    <a:pt x="19" y="518"/>
                  </a:lnTo>
                  <a:lnTo>
                    <a:pt x="21" y="527"/>
                  </a:lnTo>
                  <a:lnTo>
                    <a:pt x="24" y="536"/>
                  </a:lnTo>
                  <a:lnTo>
                    <a:pt x="27" y="544"/>
                  </a:lnTo>
                  <a:lnTo>
                    <a:pt x="32" y="553"/>
                  </a:lnTo>
                  <a:lnTo>
                    <a:pt x="38" y="561"/>
                  </a:lnTo>
                  <a:lnTo>
                    <a:pt x="44" y="570"/>
                  </a:lnTo>
                  <a:lnTo>
                    <a:pt x="52" y="578"/>
                  </a:lnTo>
                  <a:lnTo>
                    <a:pt x="62" y="588"/>
                  </a:lnTo>
                  <a:lnTo>
                    <a:pt x="72" y="597"/>
                  </a:lnTo>
                  <a:lnTo>
                    <a:pt x="72" y="597"/>
                  </a:lnTo>
                  <a:lnTo>
                    <a:pt x="79" y="601"/>
                  </a:lnTo>
                  <a:lnTo>
                    <a:pt x="86" y="605"/>
                  </a:lnTo>
                  <a:lnTo>
                    <a:pt x="94" y="608"/>
                  </a:lnTo>
                  <a:lnTo>
                    <a:pt x="101" y="612"/>
                  </a:lnTo>
                  <a:lnTo>
                    <a:pt x="109" y="614"/>
                  </a:lnTo>
                  <a:lnTo>
                    <a:pt x="116" y="615"/>
                  </a:lnTo>
                  <a:lnTo>
                    <a:pt x="125" y="616"/>
                  </a:lnTo>
                  <a:lnTo>
                    <a:pt x="133" y="617"/>
                  </a:lnTo>
                  <a:lnTo>
                    <a:pt x="133" y="617"/>
                  </a:lnTo>
                  <a:lnTo>
                    <a:pt x="144" y="616"/>
                  </a:lnTo>
                  <a:lnTo>
                    <a:pt x="155" y="615"/>
                  </a:lnTo>
                  <a:lnTo>
                    <a:pt x="166" y="613"/>
                  </a:lnTo>
                  <a:lnTo>
                    <a:pt x="177" y="609"/>
                  </a:lnTo>
                  <a:lnTo>
                    <a:pt x="189" y="605"/>
                  </a:lnTo>
                  <a:lnTo>
                    <a:pt x="200" y="601"/>
                  </a:lnTo>
                  <a:lnTo>
                    <a:pt x="213" y="595"/>
                  </a:lnTo>
                  <a:lnTo>
                    <a:pt x="225" y="589"/>
                  </a:lnTo>
                  <a:lnTo>
                    <a:pt x="250" y="573"/>
                  </a:lnTo>
                  <a:lnTo>
                    <a:pt x="275" y="555"/>
                  </a:lnTo>
                  <a:lnTo>
                    <a:pt x="301" y="534"/>
                  </a:lnTo>
                  <a:lnTo>
                    <a:pt x="325" y="509"/>
                  </a:lnTo>
                  <a:lnTo>
                    <a:pt x="325" y="509"/>
                  </a:lnTo>
                  <a:lnTo>
                    <a:pt x="343" y="491"/>
                  </a:lnTo>
                  <a:lnTo>
                    <a:pt x="359" y="473"/>
                  </a:lnTo>
                  <a:lnTo>
                    <a:pt x="373" y="455"/>
                  </a:lnTo>
                  <a:lnTo>
                    <a:pt x="388" y="435"/>
                  </a:lnTo>
                  <a:lnTo>
                    <a:pt x="401" y="416"/>
                  </a:lnTo>
                  <a:lnTo>
                    <a:pt x="414" y="396"/>
                  </a:lnTo>
                  <a:lnTo>
                    <a:pt x="425" y="377"/>
                  </a:lnTo>
                  <a:lnTo>
                    <a:pt x="435" y="356"/>
                  </a:lnTo>
                  <a:lnTo>
                    <a:pt x="444" y="337"/>
                  </a:lnTo>
                  <a:lnTo>
                    <a:pt x="453" y="317"/>
                  </a:lnTo>
                  <a:lnTo>
                    <a:pt x="459" y="298"/>
                  </a:lnTo>
                  <a:lnTo>
                    <a:pt x="464" y="278"/>
                  </a:lnTo>
                  <a:lnTo>
                    <a:pt x="469" y="259"/>
                  </a:lnTo>
                  <a:lnTo>
                    <a:pt x="472" y="241"/>
                  </a:lnTo>
                  <a:lnTo>
                    <a:pt x="474" y="223"/>
                  </a:lnTo>
                  <a:lnTo>
                    <a:pt x="474" y="206"/>
                  </a:lnTo>
                  <a:lnTo>
                    <a:pt x="474" y="206"/>
                  </a:lnTo>
                  <a:lnTo>
                    <a:pt x="473" y="185"/>
                  </a:lnTo>
                  <a:lnTo>
                    <a:pt x="469" y="164"/>
                  </a:lnTo>
                  <a:lnTo>
                    <a:pt x="463" y="145"/>
                  </a:lnTo>
                  <a:lnTo>
                    <a:pt x="455" y="126"/>
                  </a:lnTo>
                  <a:lnTo>
                    <a:pt x="445" y="107"/>
                  </a:lnTo>
                  <a:lnTo>
                    <a:pt x="433" y="90"/>
                  </a:lnTo>
                  <a:lnTo>
                    <a:pt x="419" y="74"/>
                  </a:lnTo>
                  <a:lnTo>
                    <a:pt x="404" y="60"/>
                  </a:lnTo>
                  <a:lnTo>
                    <a:pt x="387" y="47"/>
                  </a:lnTo>
                  <a:lnTo>
                    <a:pt x="369" y="35"/>
                  </a:lnTo>
                  <a:lnTo>
                    <a:pt x="350" y="24"/>
                  </a:lnTo>
                  <a:lnTo>
                    <a:pt x="329" y="16"/>
                  </a:lnTo>
                  <a:lnTo>
                    <a:pt x="307" y="9"/>
                  </a:lnTo>
                  <a:lnTo>
                    <a:pt x="285" y="4"/>
                  </a:lnTo>
                  <a:lnTo>
                    <a:pt x="262" y="1"/>
                  </a:lnTo>
                  <a:lnTo>
                    <a:pt x="238" y="0"/>
                  </a:lnTo>
                  <a:lnTo>
                    <a:pt x="238"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grpSp>
        <p:nvGrpSpPr>
          <p:cNvPr id="22" name="Group 21">
            <a:extLst>
              <a:ext uri="{FF2B5EF4-FFF2-40B4-BE49-F238E27FC236}">
                <a16:creationId xmlns:a16="http://schemas.microsoft.com/office/drawing/2014/main" id="{9734615D-D6C0-4741-8AA3-AA5840B9423E}"/>
              </a:ext>
            </a:extLst>
          </p:cNvPr>
          <p:cNvGrpSpPr>
            <a:grpSpLocks noChangeAspect="1"/>
          </p:cNvGrpSpPr>
          <p:nvPr/>
        </p:nvGrpSpPr>
        <p:grpSpPr>
          <a:xfrm>
            <a:off x="9613051" y="1851858"/>
            <a:ext cx="348926" cy="399429"/>
            <a:chOff x="187325" y="3609975"/>
            <a:chExt cx="482600" cy="552451"/>
          </a:xfrm>
          <a:solidFill>
            <a:schemeClr val="tx2"/>
          </a:solidFill>
        </p:grpSpPr>
        <p:sp>
          <p:nvSpPr>
            <p:cNvPr id="23" name="Freeform 61">
              <a:extLst>
                <a:ext uri="{FF2B5EF4-FFF2-40B4-BE49-F238E27FC236}">
                  <a16:creationId xmlns:a16="http://schemas.microsoft.com/office/drawing/2014/main" id="{54316097-00EC-4146-994E-967E9A75852C}"/>
                </a:ext>
              </a:extLst>
            </p:cNvPr>
            <p:cNvSpPr>
              <a:spLocks/>
            </p:cNvSpPr>
            <p:nvPr/>
          </p:nvSpPr>
          <p:spPr bwMode="auto">
            <a:xfrm>
              <a:off x="473075" y="3609975"/>
              <a:ext cx="196850" cy="325438"/>
            </a:xfrm>
            <a:custGeom>
              <a:avLst/>
              <a:gdLst>
                <a:gd name="T0" fmla="*/ 274 w 492"/>
                <a:gd name="T1" fmla="*/ 1 h 822"/>
                <a:gd name="T2" fmla="*/ 246 w 492"/>
                <a:gd name="T3" fmla="*/ 1 h 822"/>
                <a:gd name="T4" fmla="*/ 219 w 492"/>
                <a:gd name="T5" fmla="*/ 3 h 822"/>
                <a:gd name="T6" fmla="*/ 195 w 492"/>
                <a:gd name="T7" fmla="*/ 8 h 822"/>
                <a:gd name="T8" fmla="*/ 170 w 492"/>
                <a:gd name="T9" fmla="*/ 17 h 822"/>
                <a:gd name="T10" fmla="*/ 148 w 492"/>
                <a:gd name="T11" fmla="*/ 29 h 822"/>
                <a:gd name="T12" fmla="*/ 126 w 492"/>
                <a:gd name="T13" fmla="*/ 43 h 822"/>
                <a:gd name="T14" fmla="*/ 106 w 492"/>
                <a:gd name="T15" fmla="*/ 60 h 822"/>
                <a:gd name="T16" fmla="*/ 88 w 492"/>
                <a:gd name="T17" fmla="*/ 79 h 822"/>
                <a:gd name="T18" fmla="*/ 71 w 492"/>
                <a:gd name="T19" fmla="*/ 101 h 822"/>
                <a:gd name="T20" fmla="*/ 55 w 492"/>
                <a:gd name="T21" fmla="*/ 126 h 822"/>
                <a:gd name="T22" fmla="*/ 41 w 492"/>
                <a:gd name="T23" fmla="*/ 153 h 822"/>
                <a:gd name="T24" fmla="*/ 19 w 492"/>
                <a:gd name="T25" fmla="*/ 213 h 822"/>
                <a:gd name="T26" fmla="*/ 4 w 492"/>
                <a:gd name="T27" fmla="*/ 280 h 822"/>
                <a:gd name="T28" fmla="*/ 1 w 492"/>
                <a:gd name="T29" fmla="*/ 318 h 822"/>
                <a:gd name="T30" fmla="*/ 0 w 492"/>
                <a:gd name="T31" fmla="*/ 375 h 822"/>
                <a:gd name="T32" fmla="*/ 6 w 492"/>
                <a:gd name="T33" fmla="*/ 435 h 822"/>
                <a:gd name="T34" fmla="*/ 16 w 492"/>
                <a:gd name="T35" fmla="*/ 495 h 822"/>
                <a:gd name="T36" fmla="*/ 29 w 492"/>
                <a:gd name="T37" fmla="*/ 555 h 822"/>
                <a:gd name="T38" fmla="*/ 45 w 492"/>
                <a:gd name="T39" fmla="*/ 641 h 822"/>
                <a:gd name="T40" fmla="*/ 53 w 492"/>
                <a:gd name="T41" fmla="*/ 695 h 822"/>
                <a:gd name="T42" fmla="*/ 56 w 492"/>
                <a:gd name="T43" fmla="*/ 748 h 822"/>
                <a:gd name="T44" fmla="*/ 55 w 492"/>
                <a:gd name="T45" fmla="*/ 772 h 822"/>
                <a:gd name="T46" fmla="*/ 56 w 492"/>
                <a:gd name="T47" fmla="*/ 781 h 822"/>
                <a:gd name="T48" fmla="*/ 60 w 492"/>
                <a:gd name="T49" fmla="*/ 788 h 822"/>
                <a:gd name="T50" fmla="*/ 67 w 492"/>
                <a:gd name="T51" fmla="*/ 795 h 822"/>
                <a:gd name="T52" fmla="*/ 76 w 492"/>
                <a:gd name="T53" fmla="*/ 797 h 822"/>
                <a:gd name="T54" fmla="*/ 389 w 492"/>
                <a:gd name="T55" fmla="*/ 822 h 822"/>
                <a:gd name="T56" fmla="*/ 390 w 492"/>
                <a:gd name="T57" fmla="*/ 822 h 822"/>
                <a:gd name="T58" fmla="*/ 404 w 492"/>
                <a:gd name="T59" fmla="*/ 817 h 822"/>
                <a:gd name="T60" fmla="*/ 412 w 492"/>
                <a:gd name="T61" fmla="*/ 807 h 822"/>
                <a:gd name="T62" fmla="*/ 423 w 492"/>
                <a:gd name="T63" fmla="*/ 770 h 822"/>
                <a:gd name="T64" fmla="*/ 445 w 492"/>
                <a:gd name="T65" fmla="*/ 683 h 822"/>
                <a:gd name="T66" fmla="*/ 471 w 492"/>
                <a:gd name="T67" fmla="*/ 556 h 822"/>
                <a:gd name="T68" fmla="*/ 481 w 492"/>
                <a:gd name="T69" fmla="*/ 481 h 822"/>
                <a:gd name="T70" fmla="*/ 490 w 492"/>
                <a:gd name="T71" fmla="*/ 401 h 822"/>
                <a:gd name="T72" fmla="*/ 492 w 492"/>
                <a:gd name="T73" fmla="*/ 359 h 822"/>
                <a:gd name="T74" fmla="*/ 490 w 492"/>
                <a:gd name="T75" fmla="*/ 279 h 822"/>
                <a:gd name="T76" fmla="*/ 478 w 492"/>
                <a:gd name="T77" fmla="*/ 208 h 822"/>
                <a:gd name="T78" fmla="*/ 469 w 492"/>
                <a:gd name="T79" fmla="*/ 176 h 822"/>
                <a:gd name="T80" fmla="*/ 458 w 492"/>
                <a:gd name="T81" fmla="*/ 146 h 822"/>
                <a:gd name="T82" fmla="*/ 445 w 492"/>
                <a:gd name="T83" fmla="*/ 119 h 822"/>
                <a:gd name="T84" fmla="*/ 430 w 492"/>
                <a:gd name="T85" fmla="*/ 94 h 822"/>
                <a:gd name="T86" fmla="*/ 413 w 492"/>
                <a:gd name="T87" fmla="*/ 72 h 822"/>
                <a:gd name="T88" fmla="*/ 394 w 492"/>
                <a:gd name="T89" fmla="*/ 52 h 822"/>
                <a:gd name="T90" fmla="*/ 373 w 492"/>
                <a:gd name="T91" fmla="*/ 36 h 822"/>
                <a:gd name="T92" fmla="*/ 351 w 492"/>
                <a:gd name="T93" fmla="*/ 22 h 822"/>
                <a:gd name="T94" fmla="*/ 326 w 492"/>
                <a:gd name="T95" fmla="*/ 12 h 822"/>
                <a:gd name="T96" fmla="*/ 301 w 492"/>
                <a:gd name="T97" fmla="*/ 5 h 822"/>
                <a:gd name="T98" fmla="*/ 274 w 492"/>
                <a:gd name="T99" fmla="*/ 1 h 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2" h="822">
                  <a:moveTo>
                    <a:pt x="274" y="1"/>
                  </a:moveTo>
                  <a:lnTo>
                    <a:pt x="274" y="1"/>
                  </a:lnTo>
                  <a:lnTo>
                    <a:pt x="260" y="0"/>
                  </a:lnTo>
                  <a:lnTo>
                    <a:pt x="246" y="1"/>
                  </a:lnTo>
                  <a:lnTo>
                    <a:pt x="233" y="1"/>
                  </a:lnTo>
                  <a:lnTo>
                    <a:pt x="219" y="3"/>
                  </a:lnTo>
                  <a:lnTo>
                    <a:pt x="206" y="5"/>
                  </a:lnTo>
                  <a:lnTo>
                    <a:pt x="195" y="8"/>
                  </a:lnTo>
                  <a:lnTo>
                    <a:pt x="182" y="13"/>
                  </a:lnTo>
                  <a:lnTo>
                    <a:pt x="170" y="17"/>
                  </a:lnTo>
                  <a:lnTo>
                    <a:pt x="158" y="22"/>
                  </a:lnTo>
                  <a:lnTo>
                    <a:pt x="148" y="29"/>
                  </a:lnTo>
                  <a:lnTo>
                    <a:pt x="137" y="35"/>
                  </a:lnTo>
                  <a:lnTo>
                    <a:pt x="126" y="43"/>
                  </a:lnTo>
                  <a:lnTo>
                    <a:pt x="116" y="51"/>
                  </a:lnTo>
                  <a:lnTo>
                    <a:pt x="106" y="60"/>
                  </a:lnTo>
                  <a:lnTo>
                    <a:pt x="96" y="69"/>
                  </a:lnTo>
                  <a:lnTo>
                    <a:pt x="88" y="79"/>
                  </a:lnTo>
                  <a:lnTo>
                    <a:pt x="78" y="90"/>
                  </a:lnTo>
                  <a:lnTo>
                    <a:pt x="71" y="101"/>
                  </a:lnTo>
                  <a:lnTo>
                    <a:pt x="62" y="113"/>
                  </a:lnTo>
                  <a:lnTo>
                    <a:pt x="55" y="126"/>
                  </a:lnTo>
                  <a:lnTo>
                    <a:pt x="48" y="139"/>
                  </a:lnTo>
                  <a:lnTo>
                    <a:pt x="41" y="153"/>
                  </a:lnTo>
                  <a:lnTo>
                    <a:pt x="29" y="182"/>
                  </a:lnTo>
                  <a:lnTo>
                    <a:pt x="19" y="213"/>
                  </a:lnTo>
                  <a:lnTo>
                    <a:pt x="11" y="246"/>
                  </a:lnTo>
                  <a:lnTo>
                    <a:pt x="4" y="280"/>
                  </a:lnTo>
                  <a:lnTo>
                    <a:pt x="1" y="318"/>
                  </a:lnTo>
                  <a:lnTo>
                    <a:pt x="1" y="318"/>
                  </a:lnTo>
                  <a:lnTo>
                    <a:pt x="0" y="347"/>
                  </a:lnTo>
                  <a:lnTo>
                    <a:pt x="0" y="375"/>
                  </a:lnTo>
                  <a:lnTo>
                    <a:pt x="2" y="405"/>
                  </a:lnTo>
                  <a:lnTo>
                    <a:pt x="6" y="435"/>
                  </a:lnTo>
                  <a:lnTo>
                    <a:pt x="11" y="465"/>
                  </a:lnTo>
                  <a:lnTo>
                    <a:pt x="16" y="495"/>
                  </a:lnTo>
                  <a:lnTo>
                    <a:pt x="29" y="555"/>
                  </a:lnTo>
                  <a:lnTo>
                    <a:pt x="29" y="555"/>
                  </a:lnTo>
                  <a:lnTo>
                    <a:pt x="41" y="612"/>
                  </a:lnTo>
                  <a:lnTo>
                    <a:pt x="45" y="641"/>
                  </a:lnTo>
                  <a:lnTo>
                    <a:pt x="49" y="669"/>
                  </a:lnTo>
                  <a:lnTo>
                    <a:pt x="53" y="695"/>
                  </a:lnTo>
                  <a:lnTo>
                    <a:pt x="56" y="722"/>
                  </a:lnTo>
                  <a:lnTo>
                    <a:pt x="56" y="748"/>
                  </a:lnTo>
                  <a:lnTo>
                    <a:pt x="55" y="772"/>
                  </a:lnTo>
                  <a:lnTo>
                    <a:pt x="55" y="772"/>
                  </a:lnTo>
                  <a:lnTo>
                    <a:pt x="55" y="777"/>
                  </a:lnTo>
                  <a:lnTo>
                    <a:pt x="56" y="781"/>
                  </a:lnTo>
                  <a:lnTo>
                    <a:pt x="58" y="785"/>
                  </a:lnTo>
                  <a:lnTo>
                    <a:pt x="60" y="788"/>
                  </a:lnTo>
                  <a:lnTo>
                    <a:pt x="63" y="792"/>
                  </a:lnTo>
                  <a:lnTo>
                    <a:pt x="67" y="795"/>
                  </a:lnTo>
                  <a:lnTo>
                    <a:pt x="71" y="796"/>
                  </a:lnTo>
                  <a:lnTo>
                    <a:pt x="76" y="797"/>
                  </a:lnTo>
                  <a:lnTo>
                    <a:pt x="389" y="822"/>
                  </a:lnTo>
                  <a:lnTo>
                    <a:pt x="389" y="822"/>
                  </a:lnTo>
                  <a:lnTo>
                    <a:pt x="390" y="822"/>
                  </a:lnTo>
                  <a:lnTo>
                    <a:pt x="390" y="822"/>
                  </a:lnTo>
                  <a:lnTo>
                    <a:pt x="398" y="821"/>
                  </a:lnTo>
                  <a:lnTo>
                    <a:pt x="404" y="817"/>
                  </a:lnTo>
                  <a:lnTo>
                    <a:pt x="409" y="813"/>
                  </a:lnTo>
                  <a:lnTo>
                    <a:pt x="412" y="807"/>
                  </a:lnTo>
                  <a:lnTo>
                    <a:pt x="412" y="807"/>
                  </a:lnTo>
                  <a:lnTo>
                    <a:pt x="423" y="770"/>
                  </a:lnTo>
                  <a:lnTo>
                    <a:pt x="433" y="733"/>
                  </a:lnTo>
                  <a:lnTo>
                    <a:pt x="445" y="683"/>
                  </a:lnTo>
                  <a:lnTo>
                    <a:pt x="458" y="624"/>
                  </a:lnTo>
                  <a:lnTo>
                    <a:pt x="471" y="556"/>
                  </a:lnTo>
                  <a:lnTo>
                    <a:pt x="476" y="519"/>
                  </a:lnTo>
                  <a:lnTo>
                    <a:pt x="481" y="481"/>
                  </a:lnTo>
                  <a:lnTo>
                    <a:pt x="486" y="442"/>
                  </a:lnTo>
                  <a:lnTo>
                    <a:pt x="490" y="401"/>
                  </a:lnTo>
                  <a:lnTo>
                    <a:pt x="490" y="401"/>
                  </a:lnTo>
                  <a:lnTo>
                    <a:pt x="492" y="359"/>
                  </a:lnTo>
                  <a:lnTo>
                    <a:pt x="492" y="319"/>
                  </a:lnTo>
                  <a:lnTo>
                    <a:pt x="490" y="279"/>
                  </a:lnTo>
                  <a:lnTo>
                    <a:pt x="485" y="243"/>
                  </a:lnTo>
                  <a:lnTo>
                    <a:pt x="478" y="208"/>
                  </a:lnTo>
                  <a:lnTo>
                    <a:pt x="474" y="192"/>
                  </a:lnTo>
                  <a:lnTo>
                    <a:pt x="469" y="176"/>
                  </a:lnTo>
                  <a:lnTo>
                    <a:pt x="463" y="161"/>
                  </a:lnTo>
                  <a:lnTo>
                    <a:pt x="458" y="146"/>
                  </a:lnTo>
                  <a:lnTo>
                    <a:pt x="451" y="133"/>
                  </a:lnTo>
                  <a:lnTo>
                    <a:pt x="445" y="119"/>
                  </a:lnTo>
                  <a:lnTo>
                    <a:pt x="438" y="106"/>
                  </a:lnTo>
                  <a:lnTo>
                    <a:pt x="430" y="94"/>
                  </a:lnTo>
                  <a:lnTo>
                    <a:pt x="422" y="82"/>
                  </a:lnTo>
                  <a:lnTo>
                    <a:pt x="413" y="72"/>
                  </a:lnTo>
                  <a:lnTo>
                    <a:pt x="403" y="62"/>
                  </a:lnTo>
                  <a:lnTo>
                    <a:pt x="394" y="52"/>
                  </a:lnTo>
                  <a:lnTo>
                    <a:pt x="384" y="44"/>
                  </a:lnTo>
                  <a:lnTo>
                    <a:pt x="373" y="36"/>
                  </a:lnTo>
                  <a:lnTo>
                    <a:pt x="363" y="29"/>
                  </a:lnTo>
                  <a:lnTo>
                    <a:pt x="351" y="22"/>
                  </a:lnTo>
                  <a:lnTo>
                    <a:pt x="339" y="17"/>
                  </a:lnTo>
                  <a:lnTo>
                    <a:pt x="326" y="12"/>
                  </a:lnTo>
                  <a:lnTo>
                    <a:pt x="315" y="8"/>
                  </a:lnTo>
                  <a:lnTo>
                    <a:pt x="301" y="5"/>
                  </a:lnTo>
                  <a:lnTo>
                    <a:pt x="288" y="3"/>
                  </a:lnTo>
                  <a:lnTo>
                    <a:pt x="274" y="1"/>
                  </a:lnTo>
                  <a:lnTo>
                    <a:pt x="274" y="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4" name="Freeform 63">
              <a:extLst>
                <a:ext uri="{FF2B5EF4-FFF2-40B4-BE49-F238E27FC236}">
                  <a16:creationId xmlns:a16="http://schemas.microsoft.com/office/drawing/2014/main" id="{27A6A213-FF73-443D-8ECC-3E6DBBB51E4F}"/>
                </a:ext>
              </a:extLst>
            </p:cNvPr>
            <p:cNvSpPr>
              <a:spLocks/>
            </p:cNvSpPr>
            <p:nvPr/>
          </p:nvSpPr>
          <p:spPr bwMode="auto">
            <a:xfrm>
              <a:off x="487363" y="3979863"/>
              <a:ext cx="144463" cy="111125"/>
            </a:xfrm>
            <a:custGeom>
              <a:avLst/>
              <a:gdLst>
                <a:gd name="T0" fmla="*/ 344 w 364"/>
                <a:gd name="T1" fmla="*/ 25 h 282"/>
                <a:gd name="T2" fmla="*/ 30 w 364"/>
                <a:gd name="T3" fmla="*/ 0 h 282"/>
                <a:gd name="T4" fmla="*/ 30 w 364"/>
                <a:gd name="T5" fmla="*/ 0 h 282"/>
                <a:gd name="T6" fmla="*/ 25 w 364"/>
                <a:gd name="T7" fmla="*/ 1 h 282"/>
                <a:gd name="T8" fmla="*/ 21 w 364"/>
                <a:gd name="T9" fmla="*/ 1 h 282"/>
                <a:gd name="T10" fmla="*/ 17 w 364"/>
                <a:gd name="T11" fmla="*/ 3 h 282"/>
                <a:gd name="T12" fmla="*/ 13 w 364"/>
                <a:gd name="T13" fmla="*/ 5 h 282"/>
                <a:gd name="T14" fmla="*/ 10 w 364"/>
                <a:gd name="T15" fmla="*/ 8 h 282"/>
                <a:gd name="T16" fmla="*/ 8 w 364"/>
                <a:gd name="T17" fmla="*/ 13 h 282"/>
                <a:gd name="T18" fmla="*/ 7 w 364"/>
                <a:gd name="T19" fmla="*/ 17 h 282"/>
                <a:gd name="T20" fmla="*/ 6 w 364"/>
                <a:gd name="T21" fmla="*/ 21 h 282"/>
                <a:gd name="T22" fmla="*/ 0 w 364"/>
                <a:gd name="T23" fmla="*/ 88 h 282"/>
                <a:gd name="T24" fmla="*/ 0 w 364"/>
                <a:gd name="T25" fmla="*/ 88 h 282"/>
                <a:gd name="T26" fmla="*/ 0 w 364"/>
                <a:gd name="T27" fmla="*/ 107 h 282"/>
                <a:gd name="T28" fmla="*/ 1 w 364"/>
                <a:gd name="T29" fmla="*/ 124 h 282"/>
                <a:gd name="T30" fmla="*/ 5 w 364"/>
                <a:gd name="T31" fmla="*/ 142 h 282"/>
                <a:gd name="T32" fmla="*/ 9 w 364"/>
                <a:gd name="T33" fmla="*/ 159 h 282"/>
                <a:gd name="T34" fmla="*/ 15 w 364"/>
                <a:gd name="T35" fmla="*/ 175 h 282"/>
                <a:gd name="T36" fmla="*/ 23 w 364"/>
                <a:gd name="T37" fmla="*/ 190 h 282"/>
                <a:gd name="T38" fmla="*/ 32 w 364"/>
                <a:gd name="T39" fmla="*/ 205 h 282"/>
                <a:gd name="T40" fmla="*/ 43 w 364"/>
                <a:gd name="T41" fmla="*/ 219 h 282"/>
                <a:gd name="T42" fmla="*/ 55 w 364"/>
                <a:gd name="T43" fmla="*/ 232 h 282"/>
                <a:gd name="T44" fmla="*/ 68 w 364"/>
                <a:gd name="T45" fmla="*/ 243 h 282"/>
                <a:gd name="T46" fmla="*/ 82 w 364"/>
                <a:gd name="T47" fmla="*/ 253 h 282"/>
                <a:gd name="T48" fmla="*/ 97 w 364"/>
                <a:gd name="T49" fmla="*/ 262 h 282"/>
                <a:gd name="T50" fmla="*/ 113 w 364"/>
                <a:gd name="T51" fmla="*/ 269 h 282"/>
                <a:gd name="T52" fmla="*/ 130 w 364"/>
                <a:gd name="T53" fmla="*/ 275 h 282"/>
                <a:gd name="T54" fmla="*/ 147 w 364"/>
                <a:gd name="T55" fmla="*/ 279 h 282"/>
                <a:gd name="T56" fmla="*/ 165 w 364"/>
                <a:gd name="T57" fmla="*/ 281 h 282"/>
                <a:gd name="T58" fmla="*/ 165 w 364"/>
                <a:gd name="T59" fmla="*/ 281 h 282"/>
                <a:gd name="T60" fmla="*/ 180 w 364"/>
                <a:gd name="T61" fmla="*/ 282 h 282"/>
                <a:gd name="T62" fmla="*/ 180 w 364"/>
                <a:gd name="T63" fmla="*/ 282 h 282"/>
                <a:gd name="T64" fmla="*/ 197 w 364"/>
                <a:gd name="T65" fmla="*/ 281 h 282"/>
                <a:gd name="T66" fmla="*/ 213 w 364"/>
                <a:gd name="T67" fmla="*/ 279 h 282"/>
                <a:gd name="T68" fmla="*/ 230 w 364"/>
                <a:gd name="T69" fmla="*/ 275 h 282"/>
                <a:gd name="T70" fmla="*/ 245 w 364"/>
                <a:gd name="T71" fmla="*/ 269 h 282"/>
                <a:gd name="T72" fmla="*/ 261 w 364"/>
                <a:gd name="T73" fmla="*/ 262 h 282"/>
                <a:gd name="T74" fmla="*/ 275 w 364"/>
                <a:gd name="T75" fmla="*/ 254 h 282"/>
                <a:gd name="T76" fmla="*/ 289 w 364"/>
                <a:gd name="T77" fmla="*/ 245 h 282"/>
                <a:gd name="T78" fmla="*/ 301 w 364"/>
                <a:gd name="T79" fmla="*/ 234 h 282"/>
                <a:gd name="T80" fmla="*/ 313 w 364"/>
                <a:gd name="T81" fmla="*/ 222 h 282"/>
                <a:gd name="T82" fmla="*/ 323 w 364"/>
                <a:gd name="T83" fmla="*/ 210 h 282"/>
                <a:gd name="T84" fmla="*/ 333 w 364"/>
                <a:gd name="T85" fmla="*/ 196 h 282"/>
                <a:gd name="T86" fmla="*/ 340 w 364"/>
                <a:gd name="T87" fmla="*/ 182 h 282"/>
                <a:gd name="T88" fmla="*/ 347 w 364"/>
                <a:gd name="T89" fmla="*/ 167 h 282"/>
                <a:gd name="T90" fmla="*/ 352 w 364"/>
                <a:gd name="T91" fmla="*/ 151 h 282"/>
                <a:gd name="T92" fmla="*/ 357 w 364"/>
                <a:gd name="T93" fmla="*/ 134 h 282"/>
                <a:gd name="T94" fmla="*/ 359 w 364"/>
                <a:gd name="T95" fmla="*/ 116 h 282"/>
                <a:gd name="T96" fmla="*/ 364 w 364"/>
                <a:gd name="T97" fmla="*/ 49 h 282"/>
                <a:gd name="T98" fmla="*/ 364 w 364"/>
                <a:gd name="T99" fmla="*/ 49 h 282"/>
                <a:gd name="T100" fmla="*/ 364 w 364"/>
                <a:gd name="T101" fmla="*/ 45 h 282"/>
                <a:gd name="T102" fmla="*/ 363 w 364"/>
                <a:gd name="T103" fmla="*/ 40 h 282"/>
                <a:gd name="T104" fmla="*/ 361 w 364"/>
                <a:gd name="T105" fmla="*/ 36 h 282"/>
                <a:gd name="T106" fmla="*/ 359 w 364"/>
                <a:gd name="T107" fmla="*/ 33 h 282"/>
                <a:gd name="T108" fmla="*/ 355 w 364"/>
                <a:gd name="T109" fmla="*/ 30 h 282"/>
                <a:gd name="T110" fmla="*/ 352 w 364"/>
                <a:gd name="T111" fmla="*/ 28 h 282"/>
                <a:gd name="T112" fmla="*/ 348 w 364"/>
                <a:gd name="T113" fmla="*/ 25 h 282"/>
                <a:gd name="T114" fmla="*/ 344 w 364"/>
                <a:gd name="T115" fmla="*/ 25 h 282"/>
                <a:gd name="T116" fmla="*/ 344 w 364"/>
                <a:gd name="T117" fmla="*/ 25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64" h="282">
                  <a:moveTo>
                    <a:pt x="344" y="25"/>
                  </a:moveTo>
                  <a:lnTo>
                    <a:pt x="30" y="0"/>
                  </a:lnTo>
                  <a:lnTo>
                    <a:pt x="30" y="0"/>
                  </a:lnTo>
                  <a:lnTo>
                    <a:pt x="25" y="1"/>
                  </a:lnTo>
                  <a:lnTo>
                    <a:pt x="21" y="1"/>
                  </a:lnTo>
                  <a:lnTo>
                    <a:pt x="17" y="3"/>
                  </a:lnTo>
                  <a:lnTo>
                    <a:pt x="13" y="5"/>
                  </a:lnTo>
                  <a:lnTo>
                    <a:pt x="10" y="8"/>
                  </a:lnTo>
                  <a:lnTo>
                    <a:pt x="8" y="13"/>
                  </a:lnTo>
                  <a:lnTo>
                    <a:pt x="7" y="17"/>
                  </a:lnTo>
                  <a:lnTo>
                    <a:pt x="6" y="21"/>
                  </a:lnTo>
                  <a:lnTo>
                    <a:pt x="0" y="88"/>
                  </a:lnTo>
                  <a:lnTo>
                    <a:pt x="0" y="88"/>
                  </a:lnTo>
                  <a:lnTo>
                    <a:pt x="0" y="107"/>
                  </a:lnTo>
                  <a:lnTo>
                    <a:pt x="1" y="124"/>
                  </a:lnTo>
                  <a:lnTo>
                    <a:pt x="5" y="142"/>
                  </a:lnTo>
                  <a:lnTo>
                    <a:pt x="9" y="159"/>
                  </a:lnTo>
                  <a:lnTo>
                    <a:pt x="15" y="175"/>
                  </a:lnTo>
                  <a:lnTo>
                    <a:pt x="23" y="190"/>
                  </a:lnTo>
                  <a:lnTo>
                    <a:pt x="32" y="205"/>
                  </a:lnTo>
                  <a:lnTo>
                    <a:pt x="43" y="219"/>
                  </a:lnTo>
                  <a:lnTo>
                    <a:pt x="55" y="232"/>
                  </a:lnTo>
                  <a:lnTo>
                    <a:pt x="68" y="243"/>
                  </a:lnTo>
                  <a:lnTo>
                    <a:pt x="82" y="253"/>
                  </a:lnTo>
                  <a:lnTo>
                    <a:pt x="97" y="262"/>
                  </a:lnTo>
                  <a:lnTo>
                    <a:pt x="113" y="269"/>
                  </a:lnTo>
                  <a:lnTo>
                    <a:pt x="130" y="275"/>
                  </a:lnTo>
                  <a:lnTo>
                    <a:pt x="147" y="279"/>
                  </a:lnTo>
                  <a:lnTo>
                    <a:pt x="165" y="281"/>
                  </a:lnTo>
                  <a:lnTo>
                    <a:pt x="165" y="281"/>
                  </a:lnTo>
                  <a:lnTo>
                    <a:pt x="180" y="282"/>
                  </a:lnTo>
                  <a:lnTo>
                    <a:pt x="180" y="282"/>
                  </a:lnTo>
                  <a:lnTo>
                    <a:pt x="197" y="281"/>
                  </a:lnTo>
                  <a:lnTo>
                    <a:pt x="213" y="279"/>
                  </a:lnTo>
                  <a:lnTo>
                    <a:pt x="230" y="275"/>
                  </a:lnTo>
                  <a:lnTo>
                    <a:pt x="245" y="269"/>
                  </a:lnTo>
                  <a:lnTo>
                    <a:pt x="261" y="262"/>
                  </a:lnTo>
                  <a:lnTo>
                    <a:pt x="275" y="254"/>
                  </a:lnTo>
                  <a:lnTo>
                    <a:pt x="289" y="245"/>
                  </a:lnTo>
                  <a:lnTo>
                    <a:pt x="301" y="234"/>
                  </a:lnTo>
                  <a:lnTo>
                    <a:pt x="313" y="222"/>
                  </a:lnTo>
                  <a:lnTo>
                    <a:pt x="323" y="210"/>
                  </a:lnTo>
                  <a:lnTo>
                    <a:pt x="333" y="196"/>
                  </a:lnTo>
                  <a:lnTo>
                    <a:pt x="340" y="182"/>
                  </a:lnTo>
                  <a:lnTo>
                    <a:pt x="347" y="167"/>
                  </a:lnTo>
                  <a:lnTo>
                    <a:pt x="352" y="151"/>
                  </a:lnTo>
                  <a:lnTo>
                    <a:pt x="357" y="134"/>
                  </a:lnTo>
                  <a:lnTo>
                    <a:pt x="359" y="116"/>
                  </a:lnTo>
                  <a:lnTo>
                    <a:pt x="364" y="49"/>
                  </a:lnTo>
                  <a:lnTo>
                    <a:pt x="364" y="49"/>
                  </a:lnTo>
                  <a:lnTo>
                    <a:pt x="364" y="45"/>
                  </a:lnTo>
                  <a:lnTo>
                    <a:pt x="363" y="40"/>
                  </a:lnTo>
                  <a:lnTo>
                    <a:pt x="361" y="36"/>
                  </a:lnTo>
                  <a:lnTo>
                    <a:pt x="359" y="33"/>
                  </a:lnTo>
                  <a:lnTo>
                    <a:pt x="355" y="30"/>
                  </a:lnTo>
                  <a:lnTo>
                    <a:pt x="352" y="28"/>
                  </a:lnTo>
                  <a:lnTo>
                    <a:pt x="348" y="25"/>
                  </a:lnTo>
                  <a:lnTo>
                    <a:pt x="344" y="25"/>
                  </a:lnTo>
                  <a:lnTo>
                    <a:pt x="344" y="2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5" name="Freeform 65">
              <a:extLst>
                <a:ext uri="{FF2B5EF4-FFF2-40B4-BE49-F238E27FC236}">
                  <a16:creationId xmlns:a16="http://schemas.microsoft.com/office/drawing/2014/main" id="{8EEF775E-5F92-4930-983E-AC2F2C4BC2CB}"/>
                </a:ext>
              </a:extLst>
            </p:cNvPr>
            <p:cNvSpPr>
              <a:spLocks/>
            </p:cNvSpPr>
            <p:nvPr/>
          </p:nvSpPr>
          <p:spPr bwMode="auto">
            <a:xfrm>
              <a:off x="187325" y="3681413"/>
              <a:ext cx="196850" cy="325438"/>
            </a:xfrm>
            <a:custGeom>
              <a:avLst/>
              <a:gdLst>
                <a:gd name="T0" fmla="*/ 216 w 492"/>
                <a:gd name="T1" fmla="*/ 1 h 822"/>
                <a:gd name="T2" fmla="*/ 189 w 492"/>
                <a:gd name="T3" fmla="*/ 5 h 822"/>
                <a:gd name="T4" fmla="*/ 164 w 492"/>
                <a:gd name="T5" fmla="*/ 12 h 822"/>
                <a:gd name="T6" fmla="*/ 139 w 492"/>
                <a:gd name="T7" fmla="*/ 23 h 822"/>
                <a:gd name="T8" fmla="*/ 118 w 492"/>
                <a:gd name="T9" fmla="*/ 36 h 822"/>
                <a:gd name="T10" fmla="*/ 96 w 492"/>
                <a:gd name="T11" fmla="*/ 53 h 822"/>
                <a:gd name="T12" fmla="*/ 78 w 492"/>
                <a:gd name="T13" fmla="*/ 72 h 822"/>
                <a:gd name="T14" fmla="*/ 61 w 492"/>
                <a:gd name="T15" fmla="*/ 95 h 822"/>
                <a:gd name="T16" fmla="*/ 46 w 492"/>
                <a:gd name="T17" fmla="*/ 119 h 822"/>
                <a:gd name="T18" fmla="*/ 33 w 492"/>
                <a:gd name="T19" fmla="*/ 147 h 822"/>
                <a:gd name="T20" fmla="*/ 22 w 492"/>
                <a:gd name="T21" fmla="*/ 177 h 822"/>
                <a:gd name="T22" fmla="*/ 13 w 492"/>
                <a:gd name="T23" fmla="*/ 209 h 822"/>
                <a:gd name="T24" fmla="*/ 2 w 492"/>
                <a:gd name="T25" fmla="*/ 280 h 822"/>
                <a:gd name="T26" fmla="*/ 0 w 492"/>
                <a:gd name="T27" fmla="*/ 359 h 822"/>
                <a:gd name="T28" fmla="*/ 2 w 492"/>
                <a:gd name="T29" fmla="*/ 402 h 822"/>
                <a:gd name="T30" fmla="*/ 11 w 492"/>
                <a:gd name="T31" fmla="*/ 482 h 822"/>
                <a:gd name="T32" fmla="*/ 21 w 492"/>
                <a:gd name="T33" fmla="*/ 556 h 822"/>
                <a:gd name="T34" fmla="*/ 48 w 492"/>
                <a:gd name="T35" fmla="*/ 683 h 822"/>
                <a:gd name="T36" fmla="*/ 70 w 492"/>
                <a:gd name="T37" fmla="*/ 771 h 822"/>
                <a:gd name="T38" fmla="*/ 81 w 492"/>
                <a:gd name="T39" fmla="*/ 806 h 822"/>
                <a:gd name="T40" fmla="*/ 90 w 492"/>
                <a:gd name="T41" fmla="*/ 818 h 822"/>
                <a:gd name="T42" fmla="*/ 103 w 492"/>
                <a:gd name="T43" fmla="*/ 822 h 822"/>
                <a:gd name="T44" fmla="*/ 105 w 492"/>
                <a:gd name="T45" fmla="*/ 821 h 822"/>
                <a:gd name="T46" fmla="*/ 418 w 492"/>
                <a:gd name="T47" fmla="*/ 796 h 822"/>
                <a:gd name="T48" fmla="*/ 427 w 492"/>
                <a:gd name="T49" fmla="*/ 794 h 822"/>
                <a:gd name="T50" fmla="*/ 433 w 492"/>
                <a:gd name="T51" fmla="*/ 788 h 822"/>
                <a:gd name="T52" fmla="*/ 437 w 492"/>
                <a:gd name="T53" fmla="*/ 781 h 822"/>
                <a:gd name="T54" fmla="*/ 439 w 492"/>
                <a:gd name="T55" fmla="*/ 771 h 822"/>
                <a:gd name="T56" fmla="*/ 437 w 492"/>
                <a:gd name="T57" fmla="*/ 746 h 822"/>
                <a:gd name="T58" fmla="*/ 440 w 492"/>
                <a:gd name="T59" fmla="*/ 694 h 822"/>
                <a:gd name="T60" fmla="*/ 447 w 492"/>
                <a:gd name="T61" fmla="*/ 639 h 822"/>
                <a:gd name="T62" fmla="*/ 464 w 492"/>
                <a:gd name="T63" fmla="*/ 554 h 822"/>
                <a:gd name="T64" fmla="*/ 476 w 492"/>
                <a:gd name="T65" fmla="*/ 494 h 822"/>
                <a:gd name="T66" fmla="*/ 486 w 492"/>
                <a:gd name="T67" fmla="*/ 434 h 822"/>
                <a:gd name="T68" fmla="*/ 492 w 492"/>
                <a:gd name="T69" fmla="*/ 374 h 822"/>
                <a:gd name="T70" fmla="*/ 491 w 492"/>
                <a:gd name="T71" fmla="*/ 316 h 822"/>
                <a:gd name="T72" fmla="*/ 487 w 492"/>
                <a:gd name="T73" fmla="*/ 279 h 822"/>
                <a:gd name="T74" fmla="*/ 472 w 492"/>
                <a:gd name="T75" fmla="*/ 211 h 822"/>
                <a:gd name="T76" fmla="*/ 450 w 492"/>
                <a:gd name="T77" fmla="*/ 151 h 822"/>
                <a:gd name="T78" fmla="*/ 436 w 492"/>
                <a:gd name="T79" fmla="*/ 125 h 822"/>
                <a:gd name="T80" fmla="*/ 420 w 492"/>
                <a:gd name="T81" fmla="*/ 100 h 822"/>
                <a:gd name="T82" fmla="*/ 403 w 492"/>
                <a:gd name="T83" fmla="*/ 78 h 822"/>
                <a:gd name="T84" fmla="*/ 385 w 492"/>
                <a:gd name="T85" fmla="*/ 58 h 822"/>
                <a:gd name="T86" fmla="*/ 365 w 492"/>
                <a:gd name="T87" fmla="*/ 41 h 822"/>
                <a:gd name="T88" fmla="*/ 343 w 492"/>
                <a:gd name="T89" fmla="*/ 27 h 822"/>
                <a:gd name="T90" fmla="*/ 320 w 492"/>
                <a:gd name="T91" fmla="*/ 17 h 822"/>
                <a:gd name="T92" fmla="*/ 296 w 492"/>
                <a:gd name="T93" fmla="*/ 8 h 822"/>
                <a:gd name="T94" fmla="*/ 271 w 492"/>
                <a:gd name="T95" fmla="*/ 3 h 822"/>
                <a:gd name="T96" fmla="*/ 244 w 492"/>
                <a:gd name="T97" fmla="*/ 0 h 822"/>
                <a:gd name="T98" fmla="*/ 216 w 492"/>
                <a:gd name="T99" fmla="*/ 1 h 8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2" h="822">
                  <a:moveTo>
                    <a:pt x="216" y="1"/>
                  </a:moveTo>
                  <a:lnTo>
                    <a:pt x="216" y="1"/>
                  </a:lnTo>
                  <a:lnTo>
                    <a:pt x="202" y="3"/>
                  </a:lnTo>
                  <a:lnTo>
                    <a:pt x="189" y="5"/>
                  </a:lnTo>
                  <a:lnTo>
                    <a:pt x="176" y="8"/>
                  </a:lnTo>
                  <a:lnTo>
                    <a:pt x="164" y="12"/>
                  </a:lnTo>
                  <a:lnTo>
                    <a:pt x="151" y="17"/>
                  </a:lnTo>
                  <a:lnTo>
                    <a:pt x="139" y="23"/>
                  </a:lnTo>
                  <a:lnTo>
                    <a:pt x="128" y="29"/>
                  </a:lnTo>
                  <a:lnTo>
                    <a:pt x="118" y="36"/>
                  </a:lnTo>
                  <a:lnTo>
                    <a:pt x="107" y="44"/>
                  </a:lnTo>
                  <a:lnTo>
                    <a:pt x="96" y="53"/>
                  </a:lnTo>
                  <a:lnTo>
                    <a:pt x="87" y="62"/>
                  </a:lnTo>
                  <a:lnTo>
                    <a:pt x="78" y="72"/>
                  </a:lnTo>
                  <a:lnTo>
                    <a:pt x="69" y="83"/>
                  </a:lnTo>
                  <a:lnTo>
                    <a:pt x="61" y="95"/>
                  </a:lnTo>
                  <a:lnTo>
                    <a:pt x="53" y="107"/>
                  </a:lnTo>
                  <a:lnTo>
                    <a:pt x="46" y="119"/>
                  </a:lnTo>
                  <a:lnTo>
                    <a:pt x="39" y="132"/>
                  </a:lnTo>
                  <a:lnTo>
                    <a:pt x="33" y="147"/>
                  </a:lnTo>
                  <a:lnTo>
                    <a:pt x="27" y="161"/>
                  </a:lnTo>
                  <a:lnTo>
                    <a:pt x="22" y="177"/>
                  </a:lnTo>
                  <a:lnTo>
                    <a:pt x="17" y="192"/>
                  </a:lnTo>
                  <a:lnTo>
                    <a:pt x="13" y="209"/>
                  </a:lnTo>
                  <a:lnTo>
                    <a:pt x="6" y="244"/>
                  </a:lnTo>
                  <a:lnTo>
                    <a:pt x="2" y="280"/>
                  </a:lnTo>
                  <a:lnTo>
                    <a:pt x="0" y="318"/>
                  </a:lnTo>
                  <a:lnTo>
                    <a:pt x="0" y="359"/>
                  </a:lnTo>
                  <a:lnTo>
                    <a:pt x="2" y="402"/>
                  </a:lnTo>
                  <a:lnTo>
                    <a:pt x="2" y="402"/>
                  </a:lnTo>
                  <a:lnTo>
                    <a:pt x="5" y="443"/>
                  </a:lnTo>
                  <a:lnTo>
                    <a:pt x="11" y="482"/>
                  </a:lnTo>
                  <a:lnTo>
                    <a:pt x="16" y="520"/>
                  </a:lnTo>
                  <a:lnTo>
                    <a:pt x="21" y="556"/>
                  </a:lnTo>
                  <a:lnTo>
                    <a:pt x="34" y="624"/>
                  </a:lnTo>
                  <a:lnTo>
                    <a:pt x="48" y="683"/>
                  </a:lnTo>
                  <a:lnTo>
                    <a:pt x="60" y="733"/>
                  </a:lnTo>
                  <a:lnTo>
                    <a:pt x="70" y="771"/>
                  </a:lnTo>
                  <a:lnTo>
                    <a:pt x="81" y="806"/>
                  </a:lnTo>
                  <a:lnTo>
                    <a:pt x="81" y="806"/>
                  </a:lnTo>
                  <a:lnTo>
                    <a:pt x="84" y="813"/>
                  </a:lnTo>
                  <a:lnTo>
                    <a:pt x="90" y="818"/>
                  </a:lnTo>
                  <a:lnTo>
                    <a:pt x="96" y="821"/>
                  </a:lnTo>
                  <a:lnTo>
                    <a:pt x="103" y="822"/>
                  </a:lnTo>
                  <a:lnTo>
                    <a:pt x="103" y="822"/>
                  </a:lnTo>
                  <a:lnTo>
                    <a:pt x="105" y="821"/>
                  </a:lnTo>
                  <a:lnTo>
                    <a:pt x="418" y="796"/>
                  </a:lnTo>
                  <a:lnTo>
                    <a:pt x="418" y="796"/>
                  </a:lnTo>
                  <a:lnTo>
                    <a:pt x="423" y="795"/>
                  </a:lnTo>
                  <a:lnTo>
                    <a:pt x="427" y="794"/>
                  </a:lnTo>
                  <a:lnTo>
                    <a:pt x="430" y="791"/>
                  </a:lnTo>
                  <a:lnTo>
                    <a:pt x="433" y="788"/>
                  </a:lnTo>
                  <a:lnTo>
                    <a:pt x="435" y="784"/>
                  </a:lnTo>
                  <a:lnTo>
                    <a:pt x="437" y="781"/>
                  </a:lnTo>
                  <a:lnTo>
                    <a:pt x="439" y="776"/>
                  </a:lnTo>
                  <a:lnTo>
                    <a:pt x="439" y="771"/>
                  </a:lnTo>
                  <a:lnTo>
                    <a:pt x="439" y="771"/>
                  </a:lnTo>
                  <a:lnTo>
                    <a:pt x="437" y="746"/>
                  </a:lnTo>
                  <a:lnTo>
                    <a:pt x="437" y="721"/>
                  </a:lnTo>
                  <a:lnTo>
                    <a:pt x="440" y="694"/>
                  </a:lnTo>
                  <a:lnTo>
                    <a:pt x="443" y="667"/>
                  </a:lnTo>
                  <a:lnTo>
                    <a:pt x="447" y="639"/>
                  </a:lnTo>
                  <a:lnTo>
                    <a:pt x="452" y="612"/>
                  </a:lnTo>
                  <a:lnTo>
                    <a:pt x="464" y="554"/>
                  </a:lnTo>
                  <a:lnTo>
                    <a:pt x="464" y="554"/>
                  </a:lnTo>
                  <a:lnTo>
                    <a:pt x="476" y="494"/>
                  </a:lnTo>
                  <a:lnTo>
                    <a:pt x="481" y="464"/>
                  </a:lnTo>
                  <a:lnTo>
                    <a:pt x="486" y="434"/>
                  </a:lnTo>
                  <a:lnTo>
                    <a:pt x="489" y="404"/>
                  </a:lnTo>
                  <a:lnTo>
                    <a:pt x="492" y="374"/>
                  </a:lnTo>
                  <a:lnTo>
                    <a:pt x="492" y="345"/>
                  </a:lnTo>
                  <a:lnTo>
                    <a:pt x="491" y="316"/>
                  </a:lnTo>
                  <a:lnTo>
                    <a:pt x="491" y="316"/>
                  </a:lnTo>
                  <a:lnTo>
                    <a:pt x="487" y="279"/>
                  </a:lnTo>
                  <a:lnTo>
                    <a:pt x="480" y="245"/>
                  </a:lnTo>
                  <a:lnTo>
                    <a:pt x="472" y="211"/>
                  </a:lnTo>
                  <a:lnTo>
                    <a:pt x="462" y="180"/>
                  </a:lnTo>
                  <a:lnTo>
                    <a:pt x="450" y="151"/>
                  </a:lnTo>
                  <a:lnTo>
                    <a:pt x="443" y="138"/>
                  </a:lnTo>
                  <a:lnTo>
                    <a:pt x="436" y="125"/>
                  </a:lnTo>
                  <a:lnTo>
                    <a:pt x="429" y="112"/>
                  </a:lnTo>
                  <a:lnTo>
                    <a:pt x="420" y="100"/>
                  </a:lnTo>
                  <a:lnTo>
                    <a:pt x="412" y="88"/>
                  </a:lnTo>
                  <a:lnTo>
                    <a:pt x="403" y="78"/>
                  </a:lnTo>
                  <a:lnTo>
                    <a:pt x="395" y="68"/>
                  </a:lnTo>
                  <a:lnTo>
                    <a:pt x="385" y="58"/>
                  </a:lnTo>
                  <a:lnTo>
                    <a:pt x="375" y="50"/>
                  </a:lnTo>
                  <a:lnTo>
                    <a:pt x="365" y="41"/>
                  </a:lnTo>
                  <a:lnTo>
                    <a:pt x="354" y="35"/>
                  </a:lnTo>
                  <a:lnTo>
                    <a:pt x="343" y="27"/>
                  </a:lnTo>
                  <a:lnTo>
                    <a:pt x="332" y="22"/>
                  </a:lnTo>
                  <a:lnTo>
                    <a:pt x="320" y="17"/>
                  </a:lnTo>
                  <a:lnTo>
                    <a:pt x="308" y="11"/>
                  </a:lnTo>
                  <a:lnTo>
                    <a:pt x="296" y="8"/>
                  </a:lnTo>
                  <a:lnTo>
                    <a:pt x="283" y="5"/>
                  </a:lnTo>
                  <a:lnTo>
                    <a:pt x="271" y="3"/>
                  </a:lnTo>
                  <a:lnTo>
                    <a:pt x="258" y="1"/>
                  </a:lnTo>
                  <a:lnTo>
                    <a:pt x="244" y="0"/>
                  </a:lnTo>
                  <a:lnTo>
                    <a:pt x="230" y="0"/>
                  </a:lnTo>
                  <a:lnTo>
                    <a:pt x="216" y="1"/>
                  </a:lnTo>
                  <a:lnTo>
                    <a:pt x="216" y="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26" name="Freeform 69">
              <a:extLst>
                <a:ext uri="{FF2B5EF4-FFF2-40B4-BE49-F238E27FC236}">
                  <a16:creationId xmlns:a16="http://schemas.microsoft.com/office/drawing/2014/main" id="{C366B29D-D54D-4FF2-B4CD-7FC2160F8D38}"/>
                </a:ext>
              </a:extLst>
            </p:cNvPr>
            <p:cNvSpPr>
              <a:spLocks/>
            </p:cNvSpPr>
            <p:nvPr/>
          </p:nvSpPr>
          <p:spPr bwMode="auto">
            <a:xfrm>
              <a:off x="225425" y="4049713"/>
              <a:ext cx="144463" cy="112713"/>
            </a:xfrm>
            <a:custGeom>
              <a:avLst/>
              <a:gdLst>
                <a:gd name="T0" fmla="*/ 359 w 365"/>
                <a:gd name="T1" fmla="*/ 21 h 283"/>
                <a:gd name="T2" fmla="*/ 359 w 365"/>
                <a:gd name="T3" fmla="*/ 21 h 283"/>
                <a:gd name="T4" fmla="*/ 357 w 365"/>
                <a:gd name="T5" fmla="*/ 17 h 283"/>
                <a:gd name="T6" fmla="*/ 356 w 365"/>
                <a:gd name="T7" fmla="*/ 12 h 283"/>
                <a:gd name="T8" fmla="*/ 353 w 365"/>
                <a:gd name="T9" fmla="*/ 8 h 283"/>
                <a:gd name="T10" fmla="*/ 351 w 365"/>
                <a:gd name="T11" fmla="*/ 5 h 283"/>
                <a:gd name="T12" fmla="*/ 347 w 365"/>
                <a:gd name="T13" fmla="*/ 3 h 283"/>
                <a:gd name="T14" fmla="*/ 344 w 365"/>
                <a:gd name="T15" fmla="*/ 0 h 283"/>
                <a:gd name="T16" fmla="*/ 339 w 365"/>
                <a:gd name="T17" fmla="*/ 0 h 283"/>
                <a:gd name="T18" fmla="*/ 334 w 365"/>
                <a:gd name="T19" fmla="*/ 0 h 283"/>
                <a:gd name="T20" fmla="*/ 20 w 365"/>
                <a:gd name="T21" fmla="*/ 26 h 283"/>
                <a:gd name="T22" fmla="*/ 20 w 365"/>
                <a:gd name="T23" fmla="*/ 26 h 283"/>
                <a:gd name="T24" fmla="*/ 16 w 365"/>
                <a:gd name="T25" fmla="*/ 27 h 283"/>
                <a:gd name="T26" fmla="*/ 12 w 365"/>
                <a:gd name="T27" fmla="*/ 28 h 283"/>
                <a:gd name="T28" fmla="*/ 9 w 365"/>
                <a:gd name="T29" fmla="*/ 32 h 283"/>
                <a:gd name="T30" fmla="*/ 5 w 365"/>
                <a:gd name="T31" fmla="*/ 34 h 283"/>
                <a:gd name="T32" fmla="*/ 3 w 365"/>
                <a:gd name="T33" fmla="*/ 38 h 283"/>
                <a:gd name="T34" fmla="*/ 1 w 365"/>
                <a:gd name="T35" fmla="*/ 41 h 283"/>
                <a:gd name="T36" fmla="*/ 0 w 365"/>
                <a:gd name="T37" fmla="*/ 45 h 283"/>
                <a:gd name="T38" fmla="*/ 0 w 365"/>
                <a:gd name="T39" fmla="*/ 51 h 283"/>
                <a:gd name="T40" fmla="*/ 5 w 365"/>
                <a:gd name="T41" fmla="*/ 118 h 283"/>
                <a:gd name="T42" fmla="*/ 5 w 365"/>
                <a:gd name="T43" fmla="*/ 118 h 283"/>
                <a:gd name="T44" fmla="*/ 8 w 365"/>
                <a:gd name="T45" fmla="*/ 134 h 283"/>
                <a:gd name="T46" fmla="*/ 12 w 365"/>
                <a:gd name="T47" fmla="*/ 151 h 283"/>
                <a:gd name="T48" fmla="*/ 17 w 365"/>
                <a:gd name="T49" fmla="*/ 167 h 283"/>
                <a:gd name="T50" fmla="*/ 24 w 365"/>
                <a:gd name="T51" fmla="*/ 182 h 283"/>
                <a:gd name="T52" fmla="*/ 32 w 365"/>
                <a:gd name="T53" fmla="*/ 197 h 283"/>
                <a:gd name="T54" fmla="*/ 42 w 365"/>
                <a:gd name="T55" fmla="*/ 210 h 283"/>
                <a:gd name="T56" fmla="*/ 51 w 365"/>
                <a:gd name="T57" fmla="*/ 223 h 283"/>
                <a:gd name="T58" fmla="*/ 63 w 365"/>
                <a:gd name="T59" fmla="*/ 235 h 283"/>
                <a:gd name="T60" fmla="*/ 76 w 365"/>
                <a:gd name="T61" fmla="*/ 246 h 283"/>
                <a:gd name="T62" fmla="*/ 89 w 365"/>
                <a:gd name="T63" fmla="*/ 255 h 283"/>
                <a:gd name="T64" fmla="*/ 104 w 365"/>
                <a:gd name="T65" fmla="*/ 263 h 283"/>
                <a:gd name="T66" fmla="*/ 119 w 365"/>
                <a:gd name="T67" fmla="*/ 270 h 283"/>
                <a:gd name="T68" fmla="*/ 135 w 365"/>
                <a:gd name="T69" fmla="*/ 276 h 283"/>
                <a:gd name="T70" fmla="*/ 151 w 365"/>
                <a:gd name="T71" fmla="*/ 279 h 283"/>
                <a:gd name="T72" fmla="*/ 167 w 365"/>
                <a:gd name="T73" fmla="*/ 282 h 283"/>
                <a:gd name="T74" fmla="*/ 185 w 365"/>
                <a:gd name="T75" fmla="*/ 283 h 283"/>
                <a:gd name="T76" fmla="*/ 185 w 365"/>
                <a:gd name="T77" fmla="*/ 283 h 283"/>
                <a:gd name="T78" fmla="*/ 185 w 365"/>
                <a:gd name="T79" fmla="*/ 283 h 283"/>
                <a:gd name="T80" fmla="*/ 185 w 365"/>
                <a:gd name="T81" fmla="*/ 283 h 283"/>
                <a:gd name="T82" fmla="*/ 200 w 365"/>
                <a:gd name="T83" fmla="*/ 282 h 283"/>
                <a:gd name="T84" fmla="*/ 200 w 365"/>
                <a:gd name="T85" fmla="*/ 282 h 283"/>
                <a:gd name="T86" fmla="*/ 217 w 365"/>
                <a:gd name="T87" fmla="*/ 280 h 283"/>
                <a:gd name="T88" fmla="*/ 234 w 365"/>
                <a:gd name="T89" fmla="*/ 276 h 283"/>
                <a:gd name="T90" fmla="*/ 252 w 365"/>
                <a:gd name="T91" fmla="*/ 270 h 283"/>
                <a:gd name="T92" fmla="*/ 268 w 365"/>
                <a:gd name="T93" fmla="*/ 263 h 283"/>
                <a:gd name="T94" fmla="*/ 283 w 365"/>
                <a:gd name="T95" fmla="*/ 254 h 283"/>
                <a:gd name="T96" fmla="*/ 296 w 365"/>
                <a:gd name="T97" fmla="*/ 243 h 283"/>
                <a:gd name="T98" fmla="*/ 310 w 365"/>
                <a:gd name="T99" fmla="*/ 232 h 283"/>
                <a:gd name="T100" fmla="*/ 322 w 365"/>
                <a:gd name="T101" fmla="*/ 219 h 283"/>
                <a:gd name="T102" fmla="*/ 322 w 365"/>
                <a:gd name="T103" fmla="*/ 219 h 283"/>
                <a:gd name="T104" fmla="*/ 333 w 365"/>
                <a:gd name="T105" fmla="*/ 205 h 283"/>
                <a:gd name="T106" fmla="*/ 342 w 365"/>
                <a:gd name="T107" fmla="*/ 190 h 283"/>
                <a:gd name="T108" fmla="*/ 350 w 365"/>
                <a:gd name="T109" fmla="*/ 174 h 283"/>
                <a:gd name="T110" fmla="*/ 356 w 365"/>
                <a:gd name="T111" fmla="*/ 158 h 283"/>
                <a:gd name="T112" fmla="*/ 361 w 365"/>
                <a:gd name="T113" fmla="*/ 141 h 283"/>
                <a:gd name="T114" fmla="*/ 364 w 365"/>
                <a:gd name="T115" fmla="*/ 124 h 283"/>
                <a:gd name="T116" fmla="*/ 365 w 365"/>
                <a:gd name="T117" fmla="*/ 105 h 283"/>
                <a:gd name="T118" fmla="*/ 364 w 365"/>
                <a:gd name="T119" fmla="*/ 88 h 283"/>
                <a:gd name="T120" fmla="*/ 359 w 365"/>
                <a:gd name="T121" fmla="*/ 21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5" h="283">
                  <a:moveTo>
                    <a:pt x="359" y="21"/>
                  </a:moveTo>
                  <a:lnTo>
                    <a:pt x="359" y="21"/>
                  </a:lnTo>
                  <a:lnTo>
                    <a:pt x="357" y="17"/>
                  </a:lnTo>
                  <a:lnTo>
                    <a:pt x="356" y="12"/>
                  </a:lnTo>
                  <a:lnTo>
                    <a:pt x="353" y="8"/>
                  </a:lnTo>
                  <a:lnTo>
                    <a:pt x="351" y="5"/>
                  </a:lnTo>
                  <a:lnTo>
                    <a:pt x="347" y="3"/>
                  </a:lnTo>
                  <a:lnTo>
                    <a:pt x="344" y="0"/>
                  </a:lnTo>
                  <a:lnTo>
                    <a:pt x="339" y="0"/>
                  </a:lnTo>
                  <a:lnTo>
                    <a:pt x="334" y="0"/>
                  </a:lnTo>
                  <a:lnTo>
                    <a:pt x="20" y="26"/>
                  </a:lnTo>
                  <a:lnTo>
                    <a:pt x="20" y="26"/>
                  </a:lnTo>
                  <a:lnTo>
                    <a:pt x="16" y="27"/>
                  </a:lnTo>
                  <a:lnTo>
                    <a:pt x="12" y="28"/>
                  </a:lnTo>
                  <a:lnTo>
                    <a:pt x="9" y="32"/>
                  </a:lnTo>
                  <a:lnTo>
                    <a:pt x="5" y="34"/>
                  </a:lnTo>
                  <a:lnTo>
                    <a:pt x="3" y="38"/>
                  </a:lnTo>
                  <a:lnTo>
                    <a:pt x="1" y="41"/>
                  </a:lnTo>
                  <a:lnTo>
                    <a:pt x="0" y="45"/>
                  </a:lnTo>
                  <a:lnTo>
                    <a:pt x="0" y="51"/>
                  </a:lnTo>
                  <a:lnTo>
                    <a:pt x="5" y="118"/>
                  </a:lnTo>
                  <a:lnTo>
                    <a:pt x="5" y="118"/>
                  </a:lnTo>
                  <a:lnTo>
                    <a:pt x="8" y="134"/>
                  </a:lnTo>
                  <a:lnTo>
                    <a:pt x="12" y="151"/>
                  </a:lnTo>
                  <a:lnTo>
                    <a:pt x="17" y="167"/>
                  </a:lnTo>
                  <a:lnTo>
                    <a:pt x="24" y="182"/>
                  </a:lnTo>
                  <a:lnTo>
                    <a:pt x="32" y="197"/>
                  </a:lnTo>
                  <a:lnTo>
                    <a:pt x="42" y="210"/>
                  </a:lnTo>
                  <a:lnTo>
                    <a:pt x="51" y="223"/>
                  </a:lnTo>
                  <a:lnTo>
                    <a:pt x="63" y="235"/>
                  </a:lnTo>
                  <a:lnTo>
                    <a:pt x="76" y="246"/>
                  </a:lnTo>
                  <a:lnTo>
                    <a:pt x="89" y="255"/>
                  </a:lnTo>
                  <a:lnTo>
                    <a:pt x="104" y="263"/>
                  </a:lnTo>
                  <a:lnTo>
                    <a:pt x="119" y="270"/>
                  </a:lnTo>
                  <a:lnTo>
                    <a:pt x="135" y="276"/>
                  </a:lnTo>
                  <a:lnTo>
                    <a:pt x="151" y="279"/>
                  </a:lnTo>
                  <a:lnTo>
                    <a:pt x="167" y="282"/>
                  </a:lnTo>
                  <a:lnTo>
                    <a:pt x="185" y="283"/>
                  </a:lnTo>
                  <a:lnTo>
                    <a:pt x="185" y="283"/>
                  </a:lnTo>
                  <a:lnTo>
                    <a:pt x="185" y="283"/>
                  </a:lnTo>
                  <a:lnTo>
                    <a:pt x="185" y="283"/>
                  </a:lnTo>
                  <a:lnTo>
                    <a:pt x="200" y="282"/>
                  </a:lnTo>
                  <a:lnTo>
                    <a:pt x="200" y="282"/>
                  </a:lnTo>
                  <a:lnTo>
                    <a:pt x="217" y="280"/>
                  </a:lnTo>
                  <a:lnTo>
                    <a:pt x="234" y="276"/>
                  </a:lnTo>
                  <a:lnTo>
                    <a:pt x="252" y="270"/>
                  </a:lnTo>
                  <a:lnTo>
                    <a:pt x="268" y="263"/>
                  </a:lnTo>
                  <a:lnTo>
                    <a:pt x="283" y="254"/>
                  </a:lnTo>
                  <a:lnTo>
                    <a:pt x="296" y="243"/>
                  </a:lnTo>
                  <a:lnTo>
                    <a:pt x="310" y="232"/>
                  </a:lnTo>
                  <a:lnTo>
                    <a:pt x="322" y="219"/>
                  </a:lnTo>
                  <a:lnTo>
                    <a:pt x="322" y="219"/>
                  </a:lnTo>
                  <a:lnTo>
                    <a:pt x="333" y="205"/>
                  </a:lnTo>
                  <a:lnTo>
                    <a:pt x="342" y="190"/>
                  </a:lnTo>
                  <a:lnTo>
                    <a:pt x="350" y="174"/>
                  </a:lnTo>
                  <a:lnTo>
                    <a:pt x="356" y="158"/>
                  </a:lnTo>
                  <a:lnTo>
                    <a:pt x="361" y="141"/>
                  </a:lnTo>
                  <a:lnTo>
                    <a:pt x="364" y="124"/>
                  </a:lnTo>
                  <a:lnTo>
                    <a:pt x="365" y="105"/>
                  </a:lnTo>
                  <a:lnTo>
                    <a:pt x="364" y="88"/>
                  </a:lnTo>
                  <a:lnTo>
                    <a:pt x="359" y="2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sp>
        <p:nvSpPr>
          <p:cNvPr id="27" name="Rectangle 26">
            <a:extLst>
              <a:ext uri="{FF2B5EF4-FFF2-40B4-BE49-F238E27FC236}">
                <a16:creationId xmlns:a16="http://schemas.microsoft.com/office/drawing/2014/main" id="{2F0A0DB0-584E-49ED-AA0A-AB1156EDD4B2}"/>
              </a:ext>
            </a:extLst>
          </p:cNvPr>
          <p:cNvSpPr/>
          <p:nvPr/>
        </p:nvSpPr>
        <p:spPr>
          <a:xfrm>
            <a:off x="8590377" y="2524958"/>
            <a:ext cx="2743200" cy="457200"/>
          </a:xfrm>
          <a:prstGeom prst="rect">
            <a:avLst/>
          </a:prstGeom>
        </p:spPr>
        <p:txBody>
          <a:bodyPr vert="horz" lIns="91440" tIns="45720" rIns="91440" bIns="45720" rtlCol="0"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b="1" i="0" u="none" strike="noStrike" kern="1200" cap="all" spc="200" normalizeH="0" baseline="0" noProof="0">
                <a:ln>
                  <a:noFill/>
                </a:ln>
                <a:solidFill>
                  <a:schemeClr val="accent6"/>
                </a:solidFill>
                <a:effectLst/>
                <a:uLnTx/>
                <a:uFillTx/>
                <a:latin typeface="Century Gothic" panose="020B0502020202020204" pitchFamily="34" charset="0"/>
                <a:ea typeface="Nexa Black" charset="0"/>
                <a:cs typeface="Nexa Black" charset="0"/>
              </a:rPr>
              <a:t>Need To Know</a:t>
            </a:r>
          </a:p>
        </p:txBody>
      </p:sp>
      <p:sp>
        <p:nvSpPr>
          <p:cNvPr id="28" name="Rectangle 27">
            <a:extLst>
              <a:ext uri="{FF2B5EF4-FFF2-40B4-BE49-F238E27FC236}">
                <a16:creationId xmlns:a16="http://schemas.microsoft.com/office/drawing/2014/main" id="{4A04FA9D-1FB1-4E41-88F8-680A627A3C22}"/>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a:latin typeface="Century Gothic"/>
                <a:cs typeface="Century Gothic"/>
              </a:rPr>
              <a:t>Cal</a:t>
            </a:r>
            <a:r>
              <a:rPr lang="en-US" sz="900" b="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3</a:t>
            </a:fld>
            <a:endParaRPr lang="en-US" sz="900">
              <a:latin typeface="Century Gothic"/>
              <a:cs typeface="Century Gothic"/>
            </a:endParaRPr>
          </a:p>
        </p:txBody>
      </p:sp>
      <p:sp>
        <p:nvSpPr>
          <p:cNvPr id="3" name="TextBox 2">
            <a:extLst>
              <a:ext uri="{FF2B5EF4-FFF2-40B4-BE49-F238E27FC236}">
                <a16:creationId xmlns:a16="http://schemas.microsoft.com/office/drawing/2014/main" id="{1728AC4E-F02E-70E7-D81D-EE77D6FD5189}"/>
              </a:ext>
            </a:extLst>
          </p:cNvPr>
          <p:cNvSpPr txBox="1"/>
          <p:nvPr/>
        </p:nvSpPr>
        <p:spPr>
          <a:xfrm>
            <a:off x="7692943" y="2815435"/>
            <a:ext cx="4274077"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solidFill>
                  <a:srgbClr val="FF0000"/>
                </a:solidFill>
                <a:latin typeface="Century Gothic"/>
                <a:cs typeface="Calibri"/>
              </a:rPr>
              <a:t>Every User MUST be assigned at least one Security Role to be able to access CalSAWS.</a:t>
            </a:r>
          </a:p>
          <a:p>
            <a:endParaRPr lang="en-US" sz="1600">
              <a:solidFill>
                <a:srgbClr val="FF0000"/>
              </a:solidFill>
              <a:latin typeface="Century Gothic"/>
              <a:cs typeface="Calibri"/>
            </a:endParaRPr>
          </a:p>
          <a:p>
            <a:r>
              <a:rPr lang="en-US" sz="1600">
                <a:latin typeface="Century Gothic"/>
                <a:cs typeface="Calibri"/>
              </a:rPr>
              <a:t>It is important that users have the correct assigned Security Role(s).  This will ensure the appropriate level of access to pages and functions for their position.</a:t>
            </a:r>
          </a:p>
          <a:p>
            <a:endParaRPr lang="en-US" sz="1600">
              <a:latin typeface="Century Gothic"/>
              <a:cs typeface="Calibri"/>
            </a:endParaRPr>
          </a:p>
          <a:p>
            <a:r>
              <a:rPr lang="en-US" sz="1600">
                <a:latin typeface="Century Gothic"/>
                <a:cs typeface="Calibri"/>
              </a:rPr>
              <a:t>When changes are made to a Security Role, Users </a:t>
            </a:r>
            <a:r>
              <a:rPr lang="en-US" sz="1600" b="1">
                <a:latin typeface="Century Gothic"/>
                <a:cs typeface="Calibri"/>
              </a:rPr>
              <a:t>must</a:t>
            </a:r>
            <a:r>
              <a:rPr lang="en-US" sz="1600">
                <a:latin typeface="Century Gothic"/>
                <a:cs typeface="Calibri"/>
              </a:rPr>
              <a:t> log out and log back in to CalSAWS, for the changes to take effect.</a:t>
            </a:r>
          </a:p>
        </p:txBody>
      </p:sp>
    </p:spTree>
    <p:extLst>
      <p:ext uri="{BB962C8B-B14F-4D97-AF65-F5344CB8AC3E}">
        <p14:creationId xmlns:p14="http://schemas.microsoft.com/office/powerpoint/2010/main" val="2721922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D9DDD-C988-47FD-935D-F7AF849B108A}"/>
              </a:ext>
            </a:extLst>
          </p:cNvPr>
          <p:cNvSpPr>
            <a:spLocks noGrp="1"/>
          </p:cNvSpPr>
          <p:nvPr>
            <p:ph type="title"/>
          </p:nvPr>
        </p:nvSpPr>
        <p:spPr>
          <a:xfrm>
            <a:off x="739877" y="53770"/>
            <a:ext cx="10515600" cy="752015"/>
          </a:xfrm>
        </p:spPr>
        <p:txBody>
          <a:bodyPr>
            <a:normAutofit/>
          </a:bodyPr>
          <a:lstStyle/>
          <a:p>
            <a:r>
              <a:rPr lang="en-US" sz="3600" b="1">
                <a:solidFill>
                  <a:schemeClr val="accent1">
                    <a:lumMod val="75000"/>
                  </a:schemeClr>
                </a:solidFill>
                <a:latin typeface="Century Gothic" panose="020B0502020202020204" pitchFamily="34" charset="0"/>
              </a:rPr>
              <a:t>CalSAWS Security Role Overview</a:t>
            </a:r>
          </a:p>
        </p:txBody>
      </p:sp>
      <p:sp>
        <p:nvSpPr>
          <p:cNvPr id="3" name="Content Placeholder 2">
            <a:extLst>
              <a:ext uri="{FF2B5EF4-FFF2-40B4-BE49-F238E27FC236}">
                <a16:creationId xmlns:a16="http://schemas.microsoft.com/office/drawing/2014/main" id="{1A21C4BE-4702-460E-BEB1-0D5FCE241AF1}"/>
              </a:ext>
            </a:extLst>
          </p:cNvPr>
          <p:cNvSpPr>
            <a:spLocks noGrp="1"/>
          </p:cNvSpPr>
          <p:nvPr>
            <p:ph idx="1"/>
          </p:nvPr>
        </p:nvSpPr>
        <p:spPr>
          <a:xfrm>
            <a:off x="903748" y="1134483"/>
            <a:ext cx="10515600" cy="4788480"/>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vert="horz" lIns="91440" tIns="45720" rIns="91440" bIns="45720" rtlCol="0" anchor="t">
            <a:normAutofit lnSpcReduction="10000"/>
          </a:bodyPr>
          <a:lstStyle/>
          <a:p>
            <a:pPr marL="0" indent="0" fontAlgn="base">
              <a:lnSpc>
                <a:spcPct val="107000"/>
              </a:lnSpc>
              <a:spcBef>
                <a:spcPts val="0"/>
              </a:spcBef>
              <a:buClr>
                <a:schemeClr val="accent1"/>
              </a:buClr>
              <a:buNone/>
            </a:pPr>
            <a:r>
              <a:rPr lang="en-US" sz="2000" b="1">
                <a:latin typeface="Century Gothic"/>
                <a:ea typeface="+mn-lt"/>
                <a:cs typeface="+mn-lt"/>
              </a:rPr>
              <a:t>Security Roles are a collection of Security Groups</a:t>
            </a:r>
            <a:r>
              <a:rPr lang="en-US" sz="2000">
                <a:latin typeface="Century Gothic"/>
                <a:ea typeface="+mn-lt"/>
                <a:cs typeface="+mn-lt"/>
              </a:rPr>
              <a:t> </a:t>
            </a:r>
            <a:endParaRPr lang="en-US" sz="2000" b="1">
              <a:solidFill>
                <a:schemeClr val="accent6"/>
              </a:solidFill>
              <a:latin typeface="Century Gothic"/>
              <a:ea typeface="Times New Roman" panose="02020603050405020304" pitchFamily="18" charset="0"/>
              <a:cs typeface="Segoe UI"/>
            </a:endParaRPr>
          </a:p>
          <a:p>
            <a:pPr>
              <a:lnSpc>
                <a:spcPct val="107000"/>
              </a:lnSpc>
              <a:spcBef>
                <a:spcPts val="0"/>
              </a:spcBef>
              <a:buClr>
                <a:schemeClr val="accent1"/>
              </a:buClr>
              <a:buFont typeface="Century Gothic" panose="020B0502020202020204" pitchFamily="34" charset="0"/>
              <a:buChar char="►"/>
            </a:pPr>
            <a:endParaRPr lang="en-US" sz="1800" b="1">
              <a:solidFill>
                <a:schemeClr val="accent6"/>
              </a:solidFill>
              <a:latin typeface="Century Gothic"/>
              <a:ea typeface="Times New Roman" panose="02020603050405020304" pitchFamily="18" charset="0"/>
              <a:cs typeface="Segoe UI"/>
            </a:endParaRPr>
          </a:p>
          <a:p>
            <a:pPr>
              <a:lnSpc>
                <a:spcPct val="107000"/>
              </a:lnSpc>
              <a:spcBef>
                <a:spcPts val="0"/>
              </a:spcBef>
              <a:buClr>
                <a:schemeClr val="accent1"/>
              </a:buClr>
              <a:buFont typeface="Century Gothic" panose="020B0502020202020204" pitchFamily="34" charset="0"/>
              <a:buChar char="►"/>
            </a:pPr>
            <a:r>
              <a:rPr lang="en-US" sz="1800" b="1">
                <a:solidFill>
                  <a:schemeClr val="accent6"/>
                </a:solidFill>
                <a:effectLst/>
                <a:latin typeface="Century Gothic"/>
                <a:ea typeface="Times New Roman" panose="02020603050405020304" pitchFamily="18" charset="0"/>
                <a:cs typeface="Segoe UI"/>
              </a:rPr>
              <a:t>Project Maintained Security Roles:</a:t>
            </a:r>
            <a:endParaRPr lang="en-US">
              <a:solidFill>
                <a:schemeClr val="accent6"/>
              </a:solidFill>
              <a:cs typeface="Calibri"/>
            </a:endParaRPr>
          </a:p>
          <a:p>
            <a:pPr fontAlgn="base">
              <a:lnSpc>
                <a:spcPct val="107000"/>
              </a:lnSpc>
              <a:spcBef>
                <a:spcPts val="0"/>
              </a:spcBef>
              <a:buClr>
                <a:schemeClr val="accent1"/>
              </a:buClr>
              <a:buFont typeface="Century Gothic" panose="020B0502020202020204" pitchFamily="34" charset="0"/>
              <a:buChar char="►"/>
            </a:pPr>
            <a:endParaRPr lang="en-US" sz="1800" b="1">
              <a:solidFill>
                <a:schemeClr val="accent6">
                  <a:lumMod val="75000"/>
                </a:schemeClr>
              </a:solidFill>
              <a:effectLst/>
              <a:latin typeface="Century Gothic" panose="020B0502020202020204" pitchFamily="34" charset="0"/>
              <a:ea typeface="Times New Roman" panose="02020603050405020304" pitchFamily="18" charset="0"/>
              <a:cs typeface="Segoe UI" panose="020B0502040204020203" pitchFamily="34" charset="0"/>
            </a:endParaRPr>
          </a:p>
          <a:p>
            <a:pPr indent="0" fontAlgn="base">
              <a:lnSpc>
                <a:spcPct val="107000"/>
              </a:lnSpc>
              <a:spcBef>
                <a:spcPts val="0"/>
              </a:spcBef>
              <a:buClr>
                <a:schemeClr val="accent1"/>
              </a:buClr>
              <a:buNone/>
            </a:pPr>
            <a:r>
              <a:rPr lang="en-US" sz="1800" b="1">
                <a:solidFill>
                  <a:schemeClr val="tx1"/>
                </a:solidFill>
                <a:effectLst/>
                <a:latin typeface="Century Gothic"/>
                <a:ea typeface="Times New Roman" panose="02020603050405020304" pitchFamily="18" charset="0"/>
                <a:cs typeface="Arial"/>
              </a:rPr>
              <a:t>29</a:t>
            </a:r>
            <a:r>
              <a:rPr lang="en-US" sz="1800">
                <a:solidFill>
                  <a:schemeClr val="tx1"/>
                </a:solidFill>
                <a:effectLst/>
                <a:latin typeface="Century Gothic"/>
                <a:ea typeface="Times New Roman" panose="02020603050405020304" pitchFamily="18" charset="0"/>
                <a:cs typeface="Arial"/>
              </a:rPr>
              <a:t> </a:t>
            </a:r>
            <a:r>
              <a:rPr lang="en-US" sz="1800">
                <a:solidFill>
                  <a:schemeClr val="tx1"/>
                </a:solidFill>
                <a:effectLst/>
                <a:latin typeface="Century Gothic"/>
                <a:ea typeface="Times New Roman" panose="02020603050405020304" pitchFamily="18" charset="0"/>
                <a:cs typeface="Segoe UI"/>
              </a:rPr>
              <a:t>Project</a:t>
            </a:r>
            <a:r>
              <a:rPr lang="en-US" sz="1800">
                <a:solidFill>
                  <a:schemeClr val="tx1"/>
                </a:solidFill>
                <a:latin typeface="Century Gothic"/>
                <a:ea typeface="Times New Roman" panose="02020603050405020304" pitchFamily="18" charset="0"/>
                <a:cs typeface="Segoe UI"/>
              </a:rPr>
              <a:t> Maintained Security Roles that serve as general roles for functions to be performed in CalSAWS. </a:t>
            </a:r>
            <a:endParaRPr lang="en-US" sz="180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endParaRPr>
          </a:p>
          <a:p>
            <a:pPr marL="514350" marR="0" indent="-285750" fontAlgn="base">
              <a:lnSpc>
                <a:spcPct val="107000"/>
              </a:lnSpc>
              <a:spcBef>
                <a:spcPts val="0"/>
              </a:spcBef>
              <a:spcAft>
                <a:spcPts val="0"/>
              </a:spcAft>
              <a:buClr>
                <a:schemeClr val="accent1"/>
              </a:buClr>
              <a:buFont typeface="Century Gothic" panose="020B0502020202020204" pitchFamily="34" charset="0"/>
              <a:buChar char="►"/>
            </a:pPr>
            <a:endParaRPr lang="en-US" sz="1800">
              <a:effectLst/>
              <a:latin typeface="Century Gothic" panose="020B0502020202020204" pitchFamily="34" charset="0"/>
              <a:ea typeface="Calibri" panose="020F0502020204030204" pitchFamily="34" charset="0"/>
              <a:cs typeface="Arial" panose="020B0604020202020204" pitchFamily="34" charset="0"/>
            </a:endParaRPr>
          </a:p>
          <a:p>
            <a:pPr fontAlgn="base">
              <a:lnSpc>
                <a:spcPct val="107000"/>
              </a:lnSpc>
              <a:spcBef>
                <a:spcPts val="0"/>
              </a:spcBef>
              <a:buClr>
                <a:schemeClr val="accent1"/>
              </a:buClr>
              <a:buFont typeface="Century Gothic" panose="020B0502020202020204" pitchFamily="34" charset="0"/>
              <a:buChar char="►"/>
            </a:pPr>
            <a:r>
              <a:rPr lang="en-US" sz="1800" b="1">
                <a:solidFill>
                  <a:schemeClr val="accent6"/>
                </a:solidFill>
                <a:effectLst/>
                <a:latin typeface="Century Gothic"/>
                <a:ea typeface="Times New Roman" panose="02020603050405020304" pitchFamily="18" charset="0"/>
                <a:cs typeface="Segoe UI"/>
              </a:rPr>
              <a:t>County Security Roles:</a:t>
            </a:r>
          </a:p>
          <a:p>
            <a:pPr fontAlgn="base">
              <a:lnSpc>
                <a:spcPct val="107000"/>
              </a:lnSpc>
              <a:spcBef>
                <a:spcPts val="0"/>
              </a:spcBef>
              <a:buClr>
                <a:schemeClr val="accent1"/>
              </a:buClr>
              <a:buFont typeface="Century Gothic" panose="020B0502020202020204" pitchFamily="34" charset="0"/>
              <a:buChar char="►"/>
            </a:pPr>
            <a:endParaRPr lang="en-US" sz="1800" b="1">
              <a:solidFill>
                <a:schemeClr val="accent6">
                  <a:lumMod val="75000"/>
                </a:schemeClr>
              </a:solidFill>
              <a:effectLst/>
              <a:latin typeface="Century Gothic" panose="020B0502020202020204" pitchFamily="34" charset="0"/>
              <a:ea typeface="Times New Roman" panose="02020603050405020304" pitchFamily="18" charset="0"/>
              <a:cs typeface="Segoe UI" panose="020B0502040204020203" pitchFamily="34" charset="0"/>
            </a:endParaRPr>
          </a:p>
          <a:p>
            <a:pPr indent="0" fontAlgn="base">
              <a:lnSpc>
                <a:spcPct val="107000"/>
              </a:lnSpc>
              <a:spcBef>
                <a:spcPts val="0"/>
              </a:spcBef>
              <a:buClr>
                <a:schemeClr val="accent1"/>
              </a:buClr>
              <a:buNone/>
            </a:pPr>
            <a:r>
              <a:rPr lang="en-US" sz="1800">
                <a:solidFill>
                  <a:schemeClr val="tx1"/>
                </a:solidFill>
                <a:effectLst/>
                <a:latin typeface="Century Gothic"/>
                <a:ea typeface="Times New Roman" panose="02020603050405020304" pitchFamily="18" charset="0"/>
                <a:cs typeface="Segoe UI"/>
              </a:rPr>
              <a:t>Roles </a:t>
            </a:r>
            <a:r>
              <a:rPr lang="en-US" sz="1800" b="1">
                <a:solidFill>
                  <a:schemeClr val="tx1"/>
                </a:solidFill>
                <a:effectLst/>
                <a:latin typeface="Century Gothic"/>
                <a:ea typeface="Times New Roman" panose="02020603050405020304" pitchFamily="18" charset="0"/>
                <a:cs typeface="Segoe UI"/>
              </a:rPr>
              <a:t>created</a:t>
            </a:r>
            <a:r>
              <a:rPr lang="en-US" sz="1800">
                <a:solidFill>
                  <a:schemeClr val="tx1"/>
                </a:solidFill>
                <a:effectLst/>
                <a:latin typeface="Century Gothic"/>
                <a:ea typeface="Times New Roman" panose="02020603050405020304" pitchFamily="18" charset="0"/>
                <a:cs typeface="Segoe UI"/>
              </a:rPr>
              <a:t> by, and </a:t>
            </a:r>
            <a:r>
              <a:rPr lang="en-US" sz="1800" b="1">
                <a:solidFill>
                  <a:schemeClr val="tx1"/>
                </a:solidFill>
                <a:effectLst/>
                <a:latin typeface="Century Gothic"/>
                <a:ea typeface="Times New Roman" panose="02020603050405020304" pitchFamily="18" charset="0"/>
                <a:cs typeface="Segoe UI"/>
              </a:rPr>
              <a:t>maintained</a:t>
            </a:r>
            <a:r>
              <a:rPr lang="en-US" sz="1800">
                <a:solidFill>
                  <a:schemeClr val="tx1"/>
                </a:solidFill>
                <a:effectLst/>
                <a:latin typeface="Century Gothic"/>
                <a:ea typeface="Times New Roman" panose="02020603050405020304" pitchFamily="18" charset="0"/>
                <a:cs typeface="Segoe UI"/>
              </a:rPr>
              <a:t> by, the County to support individual County process.</a:t>
            </a:r>
            <a:r>
              <a:rPr lang="en-US" sz="1800">
                <a:solidFill>
                  <a:schemeClr val="tx1"/>
                </a:solidFill>
                <a:latin typeface="Century Gothic"/>
                <a:ea typeface="Times New Roman" panose="02020603050405020304" pitchFamily="18" charset="0"/>
                <a:cs typeface="Segoe UI"/>
              </a:rPr>
              <a:t> </a:t>
            </a:r>
            <a:endParaRPr lang="en-US" sz="180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endParaRPr>
          </a:p>
          <a:p>
            <a:pPr marL="514350" marR="0" indent="-285750" fontAlgn="base">
              <a:lnSpc>
                <a:spcPct val="107000"/>
              </a:lnSpc>
              <a:spcBef>
                <a:spcPts val="0"/>
              </a:spcBef>
              <a:spcAft>
                <a:spcPts val="0"/>
              </a:spcAft>
              <a:buClr>
                <a:schemeClr val="accent1"/>
              </a:buClr>
              <a:buFont typeface="Century Gothic" panose="020B0502020202020204" pitchFamily="34" charset="0"/>
              <a:buChar char="►"/>
            </a:pPr>
            <a:endParaRPr lang="en-US" sz="1800">
              <a:effectLst/>
              <a:latin typeface="Century Gothic" panose="020B0502020202020204" pitchFamily="34" charset="0"/>
              <a:ea typeface="Calibri" panose="020F0502020204030204" pitchFamily="34" charset="0"/>
              <a:cs typeface="Arial" panose="020B0604020202020204" pitchFamily="34" charset="0"/>
            </a:endParaRPr>
          </a:p>
          <a:p>
            <a:pPr>
              <a:lnSpc>
                <a:spcPct val="107000"/>
              </a:lnSpc>
              <a:spcBef>
                <a:spcPts val="0"/>
              </a:spcBef>
              <a:buClr>
                <a:schemeClr val="accent1"/>
              </a:buClr>
              <a:buFont typeface="Century Gothic" panose="020B0502020202020204" pitchFamily="34" charset="0"/>
              <a:buChar char="►"/>
            </a:pPr>
            <a:r>
              <a:rPr lang="en-US" sz="1800" b="1">
                <a:solidFill>
                  <a:schemeClr val="accent6"/>
                </a:solidFill>
                <a:effectLst/>
                <a:latin typeface="Century Gothic"/>
                <a:ea typeface="Times New Roman" panose="02020603050405020304" pitchFamily="18" charset="0"/>
                <a:cs typeface="Segoe UI"/>
              </a:rPr>
              <a:t>Security Groups:</a:t>
            </a:r>
          </a:p>
          <a:p>
            <a:pPr marL="0" indent="0">
              <a:lnSpc>
                <a:spcPct val="107000"/>
              </a:lnSpc>
              <a:spcBef>
                <a:spcPts val="0"/>
              </a:spcBef>
              <a:buNone/>
            </a:pPr>
            <a:endParaRPr lang="en-US" sz="1800">
              <a:solidFill>
                <a:schemeClr val="accent6">
                  <a:lumMod val="75000"/>
                </a:schemeClr>
              </a:solidFill>
              <a:effectLst/>
              <a:latin typeface="Century Gothic" panose="020B0502020202020204" pitchFamily="34" charset="0"/>
              <a:ea typeface="Calibri" panose="020F0502020204030204" pitchFamily="34" charset="0"/>
              <a:cs typeface="Arial" panose="020B0604020202020204" pitchFamily="34" charset="0"/>
            </a:endParaRPr>
          </a:p>
          <a:p>
            <a:pPr indent="0" fontAlgn="base">
              <a:lnSpc>
                <a:spcPct val="107000"/>
              </a:lnSpc>
              <a:spcBef>
                <a:spcPts val="0"/>
              </a:spcBef>
              <a:buNone/>
            </a:pPr>
            <a:r>
              <a:rPr lang="en-US" sz="1800" b="1">
                <a:solidFill>
                  <a:schemeClr val="tx1"/>
                </a:solidFill>
                <a:effectLst/>
                <a:latin typeface="Century Gothic"/>
                <a:ea typeface="Times New Roman" panose="02020603050405020304" pitchFamily="18" charset="0"/>
                <a:cs typeface="Segoe UI"/>
              </a:rPr>
              <a:t>1498</a:t>
            </a:r>
            <a:r>
              <a:rPr lang="en-US" sz="1800">
                <a:solidFill>
                  <a:schemeClr val="tx1"/>
                </a:solidFill>
                <a:effectLst/>
                <a:latin typeface="Century Gothic"/>
                <a:ea typeface="Times New Roman" panose="02020603050405020304" pitchFamily="18" charset="0"/>
                <a:cs typeface="Segoe UI"/>
              </a:rPr>
              <a:t> individual Security Groups, assigned collectivel</a:t>
            </a:r>
            <a:r>
              <a:rPr lang="en-US" sz="1800">
                <a:solidFill>
                  <a:schemeClr val="tx1"/>
                </a:solidFill>
                <a:latin typeface="Century Gothic"/>
                <a:ea typeface="Times New Roman" panose="02020603050405020304" pitchFamily="18" charset="0"/>
                <a:cs typeface="Segoe UI"/>
              </a:rPr>
              <a:t>y, which create Security Roles</a:t>
            </a:r>
            <a:r>
              <a:rPr lang="en-US" sz="1800">
                <a:solidFill>
                  <a:schemeClr val="tx1"/>
                </a:solidFill>
                <a:effectLst/>
                <a:latin typeface="Century Gothic"/>
                <a:ea typeface="Times New Roman" panose="02020603050405020304" pitchFamily="18" charset="0"/>
                <a:cs typeface="Segoe UI"/>
              </a:rPr>
              <a:t>.</a:t>
            </a:r>
            <a:r>
              <a:rPr lang="en-US" sz="1800">
                <a:solidFill>
                  <a:schemeClr val="tx1"/>
                </a:solidFill>
                <a:latin typeface="Century Gothic"/>
                <a:ea typeface="Times New Roman" panose="02020603050405020304" pitchFamily="18" charset="0"/>
                <a:cs typeface="Segoe UI"/>
              </a:rPr>
              <a:t> Additional</a:t>
            </a:r>
            <a:r>
              <a:rPr lang="en-US" sz="1800">
                <a:solidFill>
                  <a:schemeClr val="tx1"/>
                </a:solidFill>
                <a:effectLst/>
                <a:latin typeface="Century Gothic"/>
                <a:ea typeface="Times New Roman" panose="02020603050405020304" pitchFamily="18" charset="0"/>
                <a:cs typeface="Segoe UI"/>
              </a:rPr>
              <a:t> Security Groups are added when additional pages or functionality are added to the system.</a:t>
            </a:r>
            <a:r>
              <a:rPr lang="en-US" sz="1800">
                <a:solidFill>
                  <a:schemeClr val="tx1"/>
                </a:solidFill>
                <a:latin typeface="Century Gothic"/>
                <a:ea typeface="Times New Roman" panose="02020603050405020304" pitchFamily="18" charset="0"/>
                <a:cs typeface="Segoe UI"/>
              </a:rPr>
              <a:t> </a:t>
            </a:r>
            <a:endParaRPr lang="en-US">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603E2087-8260-48A6-9EAD-78A073847FF2}"/>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4</a:t>
            </a:fld>
            <a:endParaRPr lang="en-US" sz="900">
              <a:latin typeface="Century Gothic"/>
              <a:cs typeface="Century Gothic"/>
            </a:endParaRPr>
          </a:p>
        </p:txBody>
      </p:sp>
      <p:sp>
        <p:nvSpPr>
          <p:cNvPr id="5" name="TextBox 4">
            <a:extLst>
              <a:ext uri="{FF2B5EF4-FFF2-40B4-BE49-F238E27FC236}">
                <a16:creationId xmlns:a16="http://schemas.microsoft.com/office/drawing/2014/main" id="{401892D7-628A-79C4-B334-8A42A9DD8442}"/>
              </a:ext>
            </a:extLst>
          </p:cNvPr>
          <p:cNvSpPr txBox="1"/>
          <p:nvPr/>
        </p:nvSpPr>
        <p:spPr>
          <a:xfrm>
            <a:off x="840658" y="799689"/>
            <a:ext cx="442287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solidFill>
                  <a:schemeClr val="accent6"/>
                </a:solidFill>
                <a:latin typeface="Century Gothic"/>
              </a:rPr>
              <a:t>Project Maintained - County Created</a:t>
            </a:r>
          </a:p>
        </p:txBody>
      </p:sp>
    </p:spTree>
    <p:extLst>
      <p:ext uri="{BB962C8B-B14F-4D97-AF65-F5344CB8AC3E}">
        <p14:creationId xmlns:p14="http://schemas.microsoft.com/office/powerpoint/2010/main" val="64021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F76579-353B-A053-B090-9872023C4832}"/>
              </a:ext>
            </a:extLst>
          </p:cNvPr>
          <p:cNvSpPr/>
          <p:nvPr/>
        </p:nvSpPr>
        <p:spPr>
          <a:xfrm>
            <a:off x="172065" y="6343515"/>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5</a:t>
            </a:fld>
            <a:endParaRPr lang="en-US" sz="900">
              <a:latin typeface="Century Gothic"/>
              <a:cs typeface="Century Gothic"/>
            </a:endParaRPr>
          </a:p>
        </p:txBody>
      </p:sp>
      <p:sp>
        <p:nvSpPr>
          <p:cNvPr id="7" name="TextBox 6">
            <a:extLst>
              <a:ext uri="{FF2B5EF4-FFF2-40B4-BE49-F238E27FC236}">
                <a16:creationId xmlns:a16="http://schemas.microsoft.com/office/drawing/2014/main" id="{5978E583-F242-3DE2-7CA3-239F884C5773}"/>
              </a:ext>
            </a:extLst>
          </p:cNvPr>
          <p:cNvSpPr txBox="1"/>
          <p:nvPr/>
        </p:nvSpPr>
        <p:spPr>
          <a:xfrm>
            <a:off x="832464" y="1250334"/>
            <a:ext cx="10412359"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chemeClr val="accent1"/>
                </a:solidFill>
                <a:latin typeface="Century Gothic"/>
                <a:ea typeface="+mn-lt"/>
                <a:cs typeface="+mn-lt"/>
              </a:rPr>
              <a:t> </a:t>
            </a:r>
          </a:p>
          <a:p>
            <a:endParaRPr lang="en-US">
              <a:ea typeface="+mn-lt"/>
              <a:cs typeface="+mn-lt"/>
            </a:endParaRPr>
          </a:p>
          <a:p>
            <a:endParaRPr lang="en-US">
              <a:ea typeface="+mn-lt"/>
              <a:cs typeface="+mn-lt"/>
            </a:endParaRPr>
          </a:p>
        </p:txBody>
      </p:sp>
      <p:sp>
        <p:nvSpPr>
          <p:cNvPr id="8" name="TextBox 7">
            <a:extLst>
              <a:ext uri="{FF2B5EF4-FFF2-40B4-BE49-F238E27FC236}">
                <a16:creationId xmlns:a16="http://schemas.microsoft.com/office/drawing/2014/main" id="{6B43CF01-F380-78F8-C02D-5CC7EA0EAD55}"/>
              </a:ext>
            </a:extLst>
          </p:cNvPr>
          <p:cNvSpPr txBox="1"/>
          <p:nvPr/>
        </p:nvSpPr>
        <p:spPr>
          <a:xfrm>
            <a:off x="360824" y="164178"/>
            <a:ext cx="1004364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err="1">
                <a:solidFill>
                  <a:schemeClr val="accent1"/>
                </a:solidFill>
                <a:latin typeface="Century Gothic"/>
                <a:ea typeface="+mn-lt"/>
                <a:cs typeface="+mn-lt"/>
              </a:rPr>
              <a:t>CalSAWS</a:t>
            </a:r>
            <a:r>
              <a:rPr lang="en-US" sz="3600" b="1">
                <a:solidFill>
                  <a:schemeClr val="accent1"/>
                </a:solidFill>
                <a:latin typeface="Century Gothic"/>
                <a:ea typeface="+mn-lt"/>
                <a:cs typeface="+mn-lt"/>
              </a:rPr>
              <a:t> Project Maintained Security Roles </a:t>
            </a:r>
            <a:endParaRPr lang="en-US" sz="3600">
              <a:solidFill>
                <a:schemeClr val="accent1"/>
              </a:solidFill>
              <a:latin typeface="Century Gothic"/>
              <a:cs typeface="Calibri"/>
            </a:endParaRPr>
          </a:p>
        </p:txBody>
      </p:sp>
      <p:graphicFrame>
        <p:nvGraphicFramePr>
          <p:cNvPr id="3" name="Table 2">
            <a:extLst>
              <a:ext uri="{FF2B5EF4-FFF2-40B4-BE49-F238E27FC236}">
                <a16:creationId xmlns:a16="http://schemas.microsoft.com/office/drawing/2014/main" id="{434AB30B-129D-F867-8060-1AA6901338FC}"/>
              </a:ext>
            </a:extLst>
          </p:cNvPr>
          <p:cNvGraphicFramePr>
            <a:graphicFrameLocks noGrp="1"/>
          </p:cNvGraphicFramePr>
          <p:nvPr>
            <p:extLst>
              <p:ext uri="{D42A27DB-BD31-4B8C-83A1-F6EECF244321}">
                <p14:modId xmlns:p14="http://schemas.microsoft.com/office/powerpoint/2010/main" val="598915103"/>
              </p:ext>
            </p:extLst>
          </p:nvPr>
        </p:nvGraphicFramePr>
        <p:xfrm>
          <a:off x="6116177" y="1207647"/>
          <a:ext cx="5924550" cy="50901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1061748114"/>
                    </a:ext>
                  </a:extLst>
                </a:gridCol>
                <a:gridCol w="2952750">
                  <a:extLst>
                    <a:ext uri="{9D8B030D-6E8A-4147-A177-3AD203B41FA5}">
                      <a16:colId xmlns:a16="http://schemas.microsoft.com/office/drawing/2014/main" val="798320290"/>
                    </a:ext>
                  </a:extLst>
                </a:gridCol>
              </a:tblGrid>
              <a:tr h="0">
                <a:tc gridSpan="2">
                  <a:txBody>
                    <a:bodyPr/>
                    <a:lstStyle/>
                    <a:p>
                      <a:pPr algn="ctr" rtl="0" fontAlgn="base"/>
                      <a:r>
                        <a:rPr lang="en-US" sz="1100" err="1">
                          <a:effectLst/>
                        </a:rPr>
                        <a:t>CalSAWS</a:t>
                      </a:r>
                      <a:r>
                        <a:rPr lang="en-US" sz="1100">
                          <a:effectLst/>
                        </a:rPr>
                        <a:t> Project Maintained Roles  </a:t>
                      </a:r>
                      <a:endParaRPr lang="en-US" b="0" i="0">
                        <a:effectLst/>
                      </a:endParaRPr>
                    </a:p>
                  </a:txBody>
                  <a:tcPr/>
                </a:tc>
                <a:tc hMerge="1">
                  <a:txBody>
                    <a:bodyPr/>
                    <a:lstStyle/>
                    <a:p>
                      <a:endParaRPr lang="en-US"/>
                    </a:p>
                  </a:txBody>
                  <a:tcPr/>
                </a:tc>
                <a:extLst>
                  <a:ext uri="{0D108BD9-81ED-4DB2-BD59-A6C34878D82A}">
                    <a16:rowId xmlns:a16="http://schemas.microsoft.com/office/drawing/2014/main" val="3511558911"/>
                  </a:ext>
                </a:extLst>
              </a:tr>
              <a:tr h="0">
                <a:tc>
                  <a:txBody>
                    <a:bodyPr/>
                    <a:lstStyle/>
                    <a:p>
                      <a:pPr marL="342900" lvl="0" indent="-342900" algn="l" rtl="0" fontAlgn="base">
                        <a:buFont typeface="Arial" panose="020B0604020202020204" pitchFamily="34" charset="0"/>
                        <a:buChar char="•"/>
                      </a:pPr>
                      <a:r>
                        <a:rPr lang="en-US" sz="1100">
                          <a:effectLst/>
                        </a:rPr>
                        <a:t>Child Care Staff  </a:t>
                      </a:r>
                    </a:p>
                    <a:p>
                      <a:pPr algn="l" rtl="0" fontAlgn="base"/>
                      <a:endParaRPr lang="en-US" b="0" i="0">
                        <a:effectLst/>
                      </a:endParaRPr>
                    </a:p>
                  </a:txBody>
                  <a:tcPr/>
                </a:tc>
                <a:tc>
                  <a:txBody>
                    <a:bodyPr/>
                    <a:lstStyle/>
                    <a:p>
                      <a:pPr marL="342900" lvl="0" indent="-342900" algn="l" rtl="0" fontAlgn="base">
                        <a:buFont typeface="Arial" panose="020B0604020202020204" pitchFamily="34" charset="0"/>
                        <a:buChar char="•"/>
                      </a:pPr>
                      <a:r>
                        <a:rPr lang="en-US" sz="1100">
                          <a:effectLst/>
                        </a:rPr>
                        <a:t>Hearings Staff  </a:t>
                      </a:r>
                      <a:endParaRPr lang="en-US" sz="1100" b="0" i="0">
                        <a:effectLst/>
                        <a:latin typeface="verdana" panose="020B0604030504040204" pitchFamily="34" charset="0"/>
                      </a:endParaRPr>
                    </a:p>
                  </a:txBody>
                  <a:tcPr/>
                </a:tc>
                <a:extLst>
                  <a:ext uri="{0D108BD9-81ED-4DB2-BD59-A6C34878D82A}">
                    <a16:rowId xmlns:a16="http://schemas.microsoft.com/office/drawing/2014/main" val="2464646434"/>
                  </a:ext>
                </a:extLst>
              </a:tr>
              <a:tr h="0">
                <a:tc>
                  <a:txBody>
                    <a:bodyPr/>
                    <a:lstStyle/>
                    <a:p>
                      <a:pPr marL="342900" lvl="0" indent="-342900" algn="l" rtl="0" fontAlgn="base">
                        <a:buFont typeface="Arial" panose="020B0604020202020204" pitchFamily="34" charset="0"/>
                        <a:buChar char="•"/>
                      </a:pPr>
                      <a:r>
                        <a:rPr lang="en-US" sz="1100">
                          <a:effectLst/>
                        </a:rPr>
                        <a:t>Child Care Supervisor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Hearings Supervisor  </a:t>
                      </a:r>
                      <a:endParaRPr lang="en-US" sz="1100" b="0" i="0">
                        <a:effectLst/>
                        <a:latin typeface="verdana" panose="020B0604030504040204" pitchFamily="34" charset="0"/>
                      </a:endParaRPr>
                    </a:p>
                  </a:txBody>
                  <a:tcPr/>
                </a:tc>
                <a:extLst>
                  <a:ext uri="{0D108BD9-81ED-4DB2-BD59-A6C34878D82A}">
                    <a16:rowId xmlns:a16="http://schemas.microsoft.com/office/drawing/2014/main" val="2018836473"/>
                  </a:ext>
                </a:extLst>
              </a:tr>
              <a:tr h="0">
                <a:tc>
                  <a:txBody>
                    <a:bodyPr/>
                    <a:lstStyle/>
                    <a:p>
                      <a:pPr marL="342900" lvl="0" indent="-342900" algn="l" rtl="0" fontAlgn="base">
                        <a:buFont typeface="Arial" panose="020B0604020202020204" pitchFamily="34" charset="0"/>
                        <a:buChar char="•"/>
                      </a:pPr>
                      <a:r>
                        <a:rPr lang="en-US" sz="1100">
                          <a:effectLst/>
                        </a:rPr>
                        <a:t>Clerical Staff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Help Desk Staff  </a:t>
                      </a:r>
                      <a:endParaRPr lang="en-US" sz="1100" b="0" i="0">
                        <a:effectLst/>
                        <a:latin typeface="verdana" panose="020B0604030504040204" pitchFamily="34" charset="0"/>
                      </a:endParaRPr>
                    </a:p>
                  </a:txBody>
                  <a:tcPr/>
                </a:tc>
                <a:extLst>
                  <a:ext uri="{0D108BD9-81ED-4DB2-BD59-A6C34878D82A}">
                    <a16:rowId xmlns:a16="http://schemas.microsoft.com/office/drawing/2014/main" val="2210135224"/>
                  </a:ext>
                </a:extLst>
              </a:tr>
              <a:tr h="0">
                <a:tc>
                  <a:txBody>
                    <a:bodyPr/>
                    <a:lstStyle/>
                    <a:p>
                      <a:pPr marL="342900" lvl="0" indent="-342900" algn="l" rtl="0" fontAlgn="base">
                        <a:buFont typeface="Arial" panose="020B0604020202020204" pitchFamily="34" charset="0"/>
                        <a:buChar char="•"/>
                      </a:pPr>
                      <a:r>
                        <a:rPr lang="en-US" sz="1100">
                          <a:effectLst/>
                        </a:rPr>
                        <a:t>Clerical Supervisor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Marketing Staff  </a:t>
                      </a:r>
                      <a:endParaRPr lang="en-US" sz="1100" b="0" i="0">
                        <a:effectLst/>
                        <a:latin typeface="verdana" panose="020B0604030504040204" pitchFamily="34" charset="0"/>
                      </a:endParaRPr>
                    </a:p>
                  </a:txBody>
                  <a:tcPr/>
                </a:tc>
                <a:extLst>
                  <a:ext uri="{0D108BD9-81ED-4DB2-BD59-A6C34878D82A}">
                    <a16:rowId xmlns:a16="http://schemas.microsoft.com/office/drawing/2014/main" val="94837241"/>
                  </a:ext>
                </a:extLst>
              </a:tr>
              <a:tr h="0">
                <a:tc>
                  <a:txBody>
                    <a:bodyPr/>
                    <a:lstStyle/>
                    <a:p>
                      <a:pPr marL="342900" lvl="0" indent="-342900" algn="l" rtl="0" fontAlgn="base">
                        <a:buFont typeface="Arial" panose="020B0604020202020204" pitchFamily="34" charset="0"/>
                        <a:buChar char="•"/>
                      </a:pPr>
                      <a:r>
                        <a:rPr lang="en-US" sz="1100">
                          <a:effectLst/>
                        </a:rPr>
                        <a:t>Collections Staff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Marketing Supervisor  </a:t>
                      </a:r>
                      <a:endParaRPr lang="en-US" sz="1100" b="0" i="0">
                        <a:effectLst/>
                        <a:latin typeface="verdana" panose="020B0604030504040204" pitchFamily="34" charset="0"/>
                      </a:endParaRPr>
                    </a:p>
                  </a:txBody>
                  <a:tcPr/>
                </a:tc>
                <a:extLst>
                  <a:ext uri="{0D108BD9-81ED-4DB2-BD59-A6C34878D82A}">
                    <a16:rowId xmlns:a16="http://schemas.microsoft.com/office/drawing/2014/main" val="588960427"/>
                  </a:ext>
                </a:extLst>
              </a:tr>
              <a:tr h="0">
                <a:tc>
                  <a:txBody>
                    <a:bodyPr/>
                    <a:lstStyle/>
                    <a:p>
                      <a:pPr marL="342900" lvl="0" indent="-342900" algn="l" rtl="0" fontAlgn="base">
                        <a:buFont typeface="Arial" panose="020B0604020202020204" pitchFamily="34" charset="0"/>
                        <a:buChar char="•"/>
                      </a:pPr>
                      <a:r>
                        <a:rPr lang="en-US" sz="1100">
                          <a:effectLst/>
                        </a:rPr>
                        <a:t>Eligibility Staff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Oversight Agency Staff  </a:t>
                      </a:r>
                      <a:endParaRPr lang="en-US" sz="1100" b="0" i="0">
                        <a:effectLst/>
                        <a:latin typeface="verdana" panose="020B0604030504040204" pitchFamily="34" charset="0"/>
                      </a:endParaRPr>
                    </a:p>
                  </a:txBody>
                  <a:tcPr/>
                </a:tc>
                <a:extLst>
                  <a:ext uri="{0D108BD9-81ED-4DB2-BD59-A6C34878D82A}">
                    <a16:rowId xmlns:a16="http://schemas.microsoft.com/office/drawing/2014/main" val="2992004438"/>
                  </a:ext>
                </a:extLst>
              </a:tr>
              <a:tr h="0">
                <a:tc>
                  <a:txBody>
                    <a:bodyPr/>
                    <a:lstStyle/>
                    <a:p>
                      <a:pPr marL="342900" lvl="0" indent="-342900" algn="l" rtl="0" fontAlgn="base">
                        <a:buFont typeface="Arial" panose="020B0604020202020204" pitchFamily="34" charset="0"/>
                        <a:buChar char="•"/>
                      </a:pPr>
                      <a:r>
                        <a:rPr lang="en-US" sz="1100">
                          <a:effectLst/>
                        </a:rPr>
                        <a:t>Eligibility Supervisor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Quality Assurance Staff  </a:t>
                      </a:r>
                      <a:endParaRPr lang="en-US" sz="1100" b="0" i="0">
                        <a:effectLst/>
                        <a:latin typeface="verdana" panose="020B0604030504040204" pitchFamily="34" charset="0"/>
                      </a:endParaRPr>
                    </a:p>
                  </a:txBody>
                  <a:tcPr/>
                </a:tc>
                <a:extLst>
                  <a:ext uri="{0D108BD9-81ED-4DB2-BD59-A6C34878D82A}">
                    <a16:rowId xmlns:a16="http://schemas.microsoft.com/office/drawing/2014/main" val="891309217"/>
                  </a:ext>
                </a:extLst>
              </a:tr>
              <a:tr h="0">
                <a:tc>
                  <a:txBody>
                    <a:bodyPr/>
                    <a:lstStyle/>
                    <a:p>
                      <a:pPr marL="342900" lvl="0" indent="-342900" algn="l" rtl="0" fontAlgn="base">
                        <a:buFont typeface="Arial" panose="020B0604020202020204" pitchFamily="34" charset="0"/>
                        <a:buChar char="•"/>
                      </a:pPr>
                      <a:r>
                        <a:rPr lang="en-US" sz="1100">
                          <a:effectLst/>
                        </a:rPr>
                        <a:t>Employment Services </a:t>
                      </a:r>
                    </a:p>
                    <a:p>
                      <a:pPr algn="l" rtl="0" fontAlgn="base"/>
                      <a:r>
                        <a:rPr lang="en-US" sz="1100">
                          <a:effectLst/>
                        </a:rPr>
                        <a:t>Contracted Staff  </a:t>
                      </a:r>
                      <a:endParaRPr lang="en-US" b="0" i="0">
                        <a:effectLst/>
                      </a:endParaRPr>
                    </a:p>
                  </a:txBody>
                  <a:tcPr/>
                </a:tc>
                <a:tc>
                  <a:txBody>
                    <a:bodyPr/>
                    <a:lstStyle/>
                    <a:p>
                      <a:pPr marL="342900" lvl="0" indent="-342900" algn="l" rtl="0" fontAlgn="base">
                        <a:buFont typeface="Arial" panose="020B0604020202020204" pitchFamily="34" charset="0"/>
                        <a:buChar char="•"/>
                      </a:pPr>
                      <a:r>
                        <a:rPr lang="en-US" sz="1100">
                          <a:effectLst/>
                        </a:rPr>
                        <a:t>Quality Assurance Supervisor  </a:t>
                      </a:r>
                      <a:endParaRPr lang="en-US" sz="1100" b="0" i="0">
                        <a:effectLst/>
                        <a:latin typeface="verdana" panose="020B0604030504040204" pitchFamily="34" charset="0"/>
                      </a:endParaRPr>
                    </a:p>
                  </a:txBody>
                  <a:tcPr/>
                </a:tc>
                <a:extLst>
                  <a:ext uri="{0D108BD9-81ED-4DB2-BD59-A6C34878D82A}">
                    <a16:rowId xmlns:a16="http://schemas.microsoft.com/office/drawing/2014/main" val="329780073"/>
                  </a:ext>
                </a:extLst>
              </a:tr>
              <a:tr h="0">
                <a:tc>
                  <a:txBody>
                    <a:bodyPr/>
                    <a:lstStyle/>
                    <a:p>
                      <a:pPr marL="342900" lvl="0" indent="-342900" algn="l" rtl="0" fontAlgn="base">
                        <a:buFont typeface="Arial" panose="020B0604020202020204" pitchFamily="34" charset="0"/>
                        <a:buChar char="•"/>
                      </a:pPr>
                      <a:r>
                        <a:rPr lang="en-US" sz="1100">
                          <a:effectLst/>
                        </a:rPr>
                        <a:t>Employment Services </a:t>
                      </a:r>
                    </a:p>
                    <a:p>
                      <a:pPr algn="l" rtl="0" fontAlgn="base"/>
                      <a:r>
                        <a:rPr lang="en-US" sz="1100">
                          <a:effectLst/>
                        </a:rPr>
                        <a:t>Contracted Supervisor  </a:t>
                      </a:r>
                      <a:endParaRPr lang="en-US" b="0" i="0">
                        <a:effectLst/>
                      </a:endParaRPr>
                    </a:p>
                  </a:txBody>
                  <a:tcPr/>
                </a:tc>
                <a:tc>
                  <a:txBody>
                    <a:bodyPr/>
                    <a:lstStyle/>
                    <a:p>
                      <a:pPr marL="342900" lvl="0" indent="-342900" algn="l" rtl="0" fontAlgn="base">
                        <a:buFont typeface="Arial" panose="020B0604020202020204" pitchFamily="34" charset="0"/>
                        <a:buChar char="•"/>
                      </a:pPr>
                      <a:r>
                        <a:rPr lang="en-US" sz="1100">
                          <a:effectLst/>
                        </a:rPr>
                        <a:t>Quality Control Staff  </a:t>
                      </a:r>
                      <a:endParaRPr lang="en-US" sz="1100" b="0" i="0">
                        <a:effectLst/>
                        <a:latin typeface="verdana" panose="020B0604030504040204" pitchFamily="34" charset="0"/>
                      </a:endParaRPr>
                    </a:p>
                  </a:txBody>
                  <a:tcPr/>
                </a:tc>
                <a:extLst>
                  <a:ext uri="{0D108BD9-81ED-4DB2-BD59-A6C34878D82A}">
                    <a16:rowId xmlns:a16="http://schemas.microsoft.com/office/drawing/2014/main" val="1021226632"/>
                  </a:ext>
                </a:extLst>
              </a:tr>
              <a:tr h="0">
                <a:tc>
                  <a:txBody>
                    <a:bodyPr/>
                    <a:lstStyle/>
                    <a:p>
                      <a:pPr marL="342900" lvl="0" indent="-342900" algn="l" rtl="0" fontAlgn="base">
                        <a:buFont typeface="Arial" panose="020B0604020202020204" pitchFamily="34" charset="0"/>
                        <a:buChar char="•"/>
                      </a:pPr>
                      <a:r>
                        <a:rPr lang="en-US" sz="1100">
                          <a:effectLst/>
                        </a:rPr>
                        <a:t>Employment Services Staff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Quality Control Supervisor  </a:t>
                      </a:r>
                      <a:endParaRPr lang="en-US" sz="1100" b="0" i="0">
                        <a:effectLst/>
                        <a:latin typeface="verdana" panose="020B0604030504040204" pitchFamily="34" charset="0"/>
                      </a:endParaRPr>
                    </a:p>
                  </a:txBody>
                  <a:tcPr/>
                </a:tc>
                <a:extLst>
                  <a:ext uri="{0D108BD9-81ED-4DB2-BD59-A6C34878D82A}">
                    <a16:rowId xmlns:a16="http://schemas.microsoft.com/office/drawing/2014/main" val="1774085691"/>
                  </a:ext>
                </a:extLst>
              </a:tr>
              <a:tr h="0">
                <a:tc>
                  <a:txBody>
                    <a:bodyPr/>
                    <a:lstStyle/>
                    <a:p>
                      <a:pPr marL="342900" lvl="0" indent="-342900" algn="l" rtl="0" fontAlgn="base">
                        <a:buFont typeface="Arial" panose="020B0604020202020204" pitchFamily="34" charset="0"/>
                        <a:buChar char="•"/>
                      </a:pPr>
                      <a:r>
                        <a:rPr lang="en-US" sz="1100">
                          <a:effectLst/>
                        </a:rPr>
                        <a:t>Employment Services </a:t>
                      </a:r>
                    </a:p>
                    <a:p>
                      <a:pPr algn="l" rtl="0" fontAlgn="base"/>
                      <a:r>
                        <a:rPr lang="en-US" sz="1100">
                          <a:effectLst/>
                        </a:rPr>
                        <a:t>Supervisor  </a:t>
                      </a:r>
                      <a:endParaRPr lang="en-US" b="0" i="0">
                        <a:effectLst/>
                      </a:endParaRPr>
                    </a:p>
                  </a:txBody>
                  <a:tcPr/>
                </a:tc>
                <a:tc>
                  <a:txBody>
                    <a:bodyPr/>
                    <a:lstStyle/>
                    <a:p>
                      <a:pPr marL="342900" lvl="0" indent="-342900" algn="l" rtl="0" fontAlgn="base">
                        <a:buFont typeface="Arial" panose="020B0604020202020204" pitchFamily="34" charset="0"/>
                        <a:buChar char="•"/>
                      </a:pPr>
                      <a:r>
                        <a:rPr lang="en-US" sz="1100">
                          <a:effectLst/>
                        </a:rPr>
                        <a:t>RDB Staff  </a:t>
                      </a:r>
                      <a:endParaRPr lang="en-US" sz="1100" b="0" i="0">
                        <a:effectLst/>
                        <a:latin typeface="verdana" panose="020B0604030504040204" pitchFamily="34" charset="0"/>
                      </a:endParaRPr>
                    </a:p>
                  </a:txBody>
                  <a:tcPr/>
                </a:tc>
                <a:extLst>
                  <a:ext uri="{0D108BD9-81ED-4DB2-BD59-A6C34878D82A}">
                    <a16:rowId xmlns:a16="http://schemas.microsoft.com/office/drawing/2014/main" val="3137243998"/>
                  </a:ext>
                </a:extLst>
              </a:tr>
              <a:tr h="0">
                <a:tc>
                  <a:txBody>
                    <a:bodyPr/>
                    <a:lstStyle/>
                    <a:p>
                      <a:pPr marL="342900" lvl="0" indent="-342900" algn="l" rtl="0" fontAlgn="base">
                        <a:buFont typeface="Arial" panose="020B0604020202020204" pitchFamily="34" charset="0"/>
                        <a:buChar char="•"/>
                      </a:pPr>
                      <a:r>
                        <a:rPr lang="en-US" sz="1100">
                          <a:effectLst/>
                        </a:rPr>
                        <a:t>Executive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RDB Supervisor  </a:t>
                      </a:r>
                      <a:endParaRPr lang="en-US" sz="1100" b="0" i="0">
                        <a:effectLst/>
                        <a:latin typeface="verdana" panose="020B0604030504040204" pitchFamily="34" charset="0"/>
                      </a:endParaRPr>
                    </a:p>
                  </a:txBody>
                  <a:tcPr/>
                </a:tc>
                <a:extLst>
                  <a:ext uri="{0D108BD9-81ED-4DB2-BD59-A6C34878D82A}">
                    <a16:rowId xmlns:a16="http://schemas.microsoft.com/office/drawing/2014/main" val="3530531594"/>
                  </a:ext>
                </a:extLst>
              </a:tr>
              <a:tr h="0">
                <a:tc>
                  <a:txBody>
                    <a:bodyPr/>
                    <a:lstStyle/>
                    <a:p>
                      <a:pPr marL="342900" lvl="0" indent="-342900" algn="l" rtl="0" fontAlgn="base">
                        <a:buFont typeface="Arial" panose="020B0604020202020204" pitchFamily="34" charset="0"/>
                        <a:buChar char="•"/>
                      </a:pPr>
                      <a:r>
                        <a:rPr lang="en-US" sz="1100">
                          <a:effectLst/>
                        </a:rPr>
                        <a:t>Fiscal Staff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Special Investigations Staff  </a:t>
                      </a:r>
                      <a:endParaRPr lang="en-US" sz="1100" b="0" i="0">
                        <a:effectLst/>
                        <a:latin typeface="verdana" panose="020B0604030504040204" pitchFamily="34" charset="0"/>
                      </a:endParaRPr>
                    </a:p>
                  </a:txBody>
                  <a:tcPr/>
                </a:tc>
                <a:extLst>
                  <a:ext uri="{0D108BD9-81ED-4DB2-BD59-A6C34878D82A}">
                    <a16:rowId xmlns:a16="http://schemas.microsoft.com/office/drawing/2014/main" val="3630497720"/>
                  </a:ext>
                </a:extLst>
              </a:tr>
              <a:tr h="0">
                <a:tc>
                  <a:txBody>
                    <a:bodyPr/>
                    <a:lstStyle/>
                    <a:p>
                      <a:pPr marL="342900" lvl="0" indent="-342900" algn="l" rtl="0" fontAlgn="base">
                        <a:buFont typeface="Arial" panose="020B0604020202020204" pitchFamily="34" charset="0"/>
                        <a:buChar char="•"/>
                      </a:pPr>
                      <a:r>
                        <a:rPr lang="en-US" sz="1100">
                          <a:effectLst/>
                        </a:rPr>
                        <a:t>Fiscal Supervisor  </a:t>
                      </a:r>
                      <a:endParaRPr lang="en-US" sz="1100" b="0" i="0">
                        <a:effectLst/>
                        <a:latin typeface="verdana" panose="020B0604030504040204" pitchFamily="34" charset="0"/>
                      </a:endParaRPr>
                    </a:p>
                  </a:txBody>
                  <a:tcPr/>
                </a:tc>
                <a:tc>
                  <a:txBody>
                    <a:bodyPr/>
                    <a:lstStyle/>
                    <a:p>
                      <a:pPr marL="342900" lvl="0" indent="-342900" algn="l" rtl="0" fontAlgn="base">
                        <a:buFont typeface="Arial" panose="020B0604020202020204" pitchFamily="34" charset="0"/>
                        <a:buChar char="•"/>
                      </a:pPr>
                      <a:r>
                        <a:rPr lang="en-US" sz="1100">
                          <a:effectLst/>
                        </a:rPr>
                        <a:t>Special Investigations </a:t>
                      </a:r>
                    </a:p>
                    <a:p>
                      <a:pPr algn="l" rtl="0" fontAlgn="base"/>
                      <a:r>
                        <a:rPr lang="en-US" sz="1100">
                          <a:effectLst/>
                        </a:rPr>
                        <a:t>Supervisor  </a:t>
                      </a:r>
                      <a:endParaRPr lang="en-US" b="0" i="0">
                        <a:effectLst/>
                      </a:endParaRPr>
                    </a:p>
                  </a:txBody>
                  <a:tcPr/>
                </a:tc>
                <a:extLst>
                  <a:ext uri="{0D108BD9-81ED-4DB2-BD59-A6C34878D82A}">
                    <a16:rowId xmlns:a16="http://schemas.microsoft.com/office/drawing/2014/main" val="4255616021"/>
                  </a:ext>
                </a:extLst>
              </a:tr>
              <a:tr h="0">
                <a:tc>
                  <a:txBody>
                    <a:bodyPr/>
                    <a:lstStyle/>
                    <a:p>
                      <a:pPr algn="l" rtl="0" fontAlgn="base"/>
                      <a:r>
                        <a:rPr lang="en-US" sz="1100">
                          <a:effectLst/>
                        </a:rPr>
                        <a:t>  </a:t>
                      </a:r>
                      <a:endParaRPr lang="en-US" b="0" i="0">
                        <a:effectLst/>
                      </a:endParaRPr>
                    </a:p>
                  </a:txBody>
                  <a:tcPr/>
                </a:tc>
                <a:tc>
                  <a:txBody>
                    <a:bodyPr/>
                    <a:lstStyle/>
                    <a:p>
                      <a:pPr marL="342900" lvl="0" indent="-342900" algn="l" rtl="0" fontAlgn="base">
                        <a:buFont typeface="Arial" panose="020B0604020202020204" pitchFamily="34" charset="0"/>
                        <a:buChar char="•"/>
                      </a:pPr>
                      <a:r>
                        <a:rPr lang="en-US" sz="1100">
                          <a:effectLst/>
                        </a:rPr>
                        <a:t>View Only  </a:t>
                      </a:r>
                      <a:endParaRPr lang="en-US" sz="1100" b="0" i="0">
                        <a:effectLst/>
                        <a:latin typeface="verdana" panose="020B0604030504040204" pitchFamily="34" charset="0"/>
                      </a:endParaRPr>
                    </a:p>
                  </a:txBody>
                  <a:tcPr/>
                </a:tc>
                <a:extLst>
                  <a:ext uri="{0D108BD9-81ED-4DB2-BD59-A6C34878D82A}">
                    <a16:rowId xmlns:a16="http://schemas.microsoft.com/office/drawing/2014/main" val="2081406440"/>
                  </a:ext>
                </a:extLst>
              </a:tr>
            </a:tbl>
          </a:graphicData>
        </a:graphic>
      </p:graphicFrame>
      <p:sp>
        <p:nvSpPr>
          <p:cNvPr id="5" name="TextBox 4">
            <a:extLst>
              <a:ext uri="{FF2B5EF4-FFF2-40B4-BE49-F238E27FC236}">
                <a16:creationId xmlns:a16="http://schemas.microsoft.com/office/drawing/2014/main" id="{0AB0C651-7FC9-9FDE-BEAA-BBA710E3EFC2}"/>
              </a:ext>
            </a:extLst>
          </p:cNvPr>
          <p:cNvSpPr txBox="1"/>
          <p:nvPr/>
        </p:nvSpPr>
        <p:spPr>
          <a:xfrm>
            <a:off x="1258530" y="1537109"/>
            <a:ext cx="3882103" cy="48628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ü"/>
            </a:pPr>
            <a:r>
              <a:rPr lang="en-US" sz="1400" b="1">
                <a:latin typeface="Century Gothic"/>
                <a:cs typeface="Segoe UI"/>
              </a:rPr>
              <a:t>29 </a:t>
            </a:r>
            <a:r>
              <a:rPr lang="en-US" sz="1400">
                <a:latin typeface="Century Gothic"/>
                <a:cs typeface="Segoe UI"/>
              </a:rPr>
              <a:t>Roles created by, and maintained by, the </a:t>
            </a:r>
            <a:r>
              <a:rPr lang="en-US" sz="1400" err="1">
                <a:latin typeface="Century Gothic"/>
                <a:cs typeface="Segoe UI"/>
              </a:rPr>
              <a:t>CalSAWS</a:t>
            </a:r>
            <a:r>
              <a:rPr lang="en-US" sz="1400">
                <a:latin typeface="Century Gothic"/>
                <a:cs typeface="Segoe UI"/>
              </a:rPr>
              <a:t> project. Each Role includes the Security Groups required to access the core pages and functions related to that Role. </a:t>
            </a:r>
            <a:endParaRPr lang="en-US" sz="1400">
              <a:latin typeface="Century Gothic"/>
            </a:endParaRPr>
          </a:p>
          <a:p>
            <a:pPr marL="285750" indent="-285750">
              <a:buFont typeface="Arial"/>
              <a:buChar char="•"/>
            </a:pPr>
            <a:endParaRPr lang="en-US" sz="1400">
              <a:solidFill>
                <a:schemeClr val="accent6"/>
              </a:solidFill>
              <a:latin typeface="Century Gothic"/>
              <a:cs typeface="Segoe UI"/>
            </a:endParaRPr>
          </a:p>
          <a:p>
            <a:endParaRPr lang="en-US" sz="1100" b="1">
              <a:solidFill>
                <a:srgbClr val="000000"/>
              </a:solidFill>
              <a:latin typeface="Century Gothic"/>
              <a:cs typeface="Segoe UI"/>
            </a:endParaRPr>
          </a:p>
          <a:p>
            <a:pPr marL="285750" indent="-285750">
              <a:buFont typeface="Wingdings"/>
              <a:buChar char="ü"/>
            </a:pPr>
            <a:r>
              <a:rPr lang="en-US" sz="1400" b="1">
                <a:solidFill>
                  <a:schemeClr val="accent1"/>
                </a:solidFill>
                <a:latin typeface="Century Gothic"/>
                <a:cs typeface="Segoe UI"/>
              </a:rPr>
              <a:t>Additional Security Groups may need to be added to a Project Maintained Role to provide desired access based on County process.</a:t>
            </a:r>
            <a:r>
              <a:rPr lang="en-US" sz="1400" b="1">
                <a:solidFill>
                  <a:schemeClr val="accent1"/>
                </a:solidFill>
                <a:latin typeface="Century Gothic"/>
              </a:rPr>
              <a:t> </a:t>
            </a:r>
            <a:endParaRPr lang="en-US" sz="1400" b="1">
              <a:solidFill>
                <a:schemeClr val="accent1"/>
              </a:solidFill>
              <a:cs typeface="Calibri"/>
            </a:endParaRPr>
          </a:p>
          <a:p>
            <a:pPr marL="285750" indent="-285750">
              <a:buFont typeface="Arial"/>
              <a:buChar char="•"/>
            </a:pPr>
            <a:endParaRPr lang="en-US" sz="1400" b="1">
              <a:solidFill>
                <a:schemeClr val="accent1"/>
              </a:solidFill>
              <a:latin typeface="Century Gothic"/>
            </a:endParaRPr>
          </a:p>
          <a:p>
            <a:endParaRPr lang="en-US" sz="1100" b="1">
              <a:solidFill>
                <a:srgbClr val="000000"/>
              </a:solidFill>
              <a:latin typeface="Century Gothic"/>
              <a:cs typeface="Segoe UI"/>
            </a:endParaRPr>
          </a:p>
          <a:p>
            <a:pPr marL="285750" indent="-285750">
              <a:buFont typeface="Wingdings"/>
              <a:buChar char="ü"/>
            </a:pPr>
            <a:r>
              <a:rPr lang="en-US" sz="1400">
                <a:latin typeface="Century Gothic"/>
                <a:cs typeface="Segoe UI"/>
              </a:rPr>
              <a:t>At the time of migration, the Project Maintained Security Roles will be available for selection.</a:t>
            </a:r>
            <a:r>
              <a:rPr lang="en-US" sz="1400">
                <a:latin typeface="Century Gothic"/>
              </a:rPr>
              <a:t> </a:t>
            </a:r>
          </a:p>
          <a:p>
            <a:pPr marL="285750" indent="-285750">
              <a:buFont typeface="Wingdings"/>
              <a:buChar char="ü"/>
            </a:pPr>
            <a:endParaRPr lang="en-US" sz="1400">
              <a:latin typeface="Century Gothic"/>
            </a:endParaRPr>
          </a:p>
          <a:p>
            <a:pPr marL="285750" indent="-285750">
              <a:buFont typeface="Wingdings"/>
              <a:buChar char="ü"/>
            </a:pPr>
            <a:r>
              <a:rPr lang="en-US" sz="1400" b="1">
                <a:solidFill>
                  <a:schemeClr val="accent1"/>
                </a:solidFill>
                <a:latin typeface="Century Gothic"/>
              </a:rPr>
              <a:t>Working with the Conversion team, Counties may select up to 5 Project Maintained Roles to be mapped to each User at Go-Live.</a:t>
            </a:r>
          </a:p>
          <a:p>
            <a:endParaRPr lang="en-US" sz="1100" b="1">
              <a:latin typeface="Century Gothic"/>
            </a:endParaRPr>
          </a:p>
          <a:p>
            <a:pPr algn="ctr"/>
            <a:endParaRPr lang="en-US" sz="1100">
              <a:latin typeface="Century Gothic"/>
            </a:endParaRPr>
          </a:p>
        </p:txBody>
      </p:sp>
    </p:spTree>
    <p:extLst>
      <p:ext uri="{BB962C8B-B14F-4D97-AF65-F5344CB8AC3E}">
        <p14:creationId xmlns:p14="http://schemas.microsoft.com/office/powerpoint/2010/main" val="72610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F76579-353B-A053-B090-9872023C4832}"/>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6</a:t>
            </a:fld>
            <a:endParaRPr lang="en-US" sz="900">
              <a:latin typeface="Century Gothic"/>
              <a:cs typeface="Century Gothic"/>
            </a:endParaRPr>
          </a:p>
        </p:txBody>
      </p:sp>
      <p:sp>
        <p:nvSpPr>
          <p:cNvPr id="7" name="TextBox 6">
            <a:extLst>
              <a:ext uri="{FF2B5EF4-FFF2-40B4-BE49-F238E27FC236}">
                <a16:creationId xmlns:a16="http://schemas.microsoft.com/office/drawing/2014/main" id="{5978E583-F242-3DE2-7CA3-239F884C5773}"/>
              </a:ext>
            </a:extLst>
          </p:cNvPr>
          <p:cNvSpPr txBox="1"/>
          <p:nvPr/>
        </p:nvSpPr>
        <p:spPr>
          <a:xfrm>
            <a:off x="366475" y="1259175"/>
            <a:ext cx="10948071" cy="43396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chemeClr val="accent1"/>
                </a:solidFill>
                <a:latin typeface="Century Gothic"/>
                <a:ea typeface="+mn-lt"/>
                <a:cs typeface="+mn-lt"/>
              </a:rPr>
              <a:t> </a:t>
            </a:r>
            <a:endParaRPr lang="en-US">
              <a:ea typeface="+mn-lt"/>
              <a:cs typeface="+mn-lt"/>
            </a:endParaRPr>
          </a:p>
          <a:p>
            <a:pPr marL="285750" indent="-285750">
              <a:buFont typeface="Wingdings"/>
              <a:buChar char="Ø"/>
            </a:pPr>
            <a:r>
              <a:rPr lang="en-US" sz="1600">
                <a:solidFill>
                  <a:schemeClr val="accent1"/>
                </a:solidFill>
                <a:latin typeface="Century Gothic"/>
                <a:ea typeface="+mn-lt"/>
                <a:cs typeface="+mn-lt"/>
              </a:rPr>
              <a:t>CalSAWS allows each County to create unique Security Roles specific to their business needs. </a:t>
            </a:r>
          </a:p>
          <a:p>
            <a:pPr marL="285750" indent="-285750">
              <a:buFont typeface="Wingdings"/>
              <a:buChar char="Ø"/>
            </a:pPr>
            <a:endParaRPr lang="en-US" sz="1600">
              <a:solidFill>
                <a:schemeClr val="accent1"/>
              </a:solidFill>
              <a:latin typeface="Century Gothic"/>
              <a:ea typeface="+mn-lt"/>
              <a:cs typeface="+mn-lt"/>
            </a:endParaRPr>
          </a:p>
          <a:p>
            <a:pPr marL="285750" indent="-285750">
              <a:buFont typeface="Wingdings"/>
              <a:buChar char="Ø"/>
            </a:pPr>
            <a:endParaRPr lang="en-US" sz="1600">
              <a:latin typeface="Century Gothic"/>
              <a:ea typeface="+mn-lt"/>
              <a:cs typeface="+mn-lt"/>
            </a:endParaRPr>
          </a:p>
          <a:p>
            <a:pPr marL="285750" indent="-285750">
              <a:buFont typeface="Wingdings"/>
              <a:buChar char="Ø"/>
            </a:pPr>
            <a:r>
              <a:rPr lang="en-US" sz="1600">
                <a:latin typeface="Century Gothic"/>
                <a:ea typeface="+mn-lt"/>
                <a:cs typeface="+mn-lt"/>
              </a:rPr>
              <a:t>County Security Roles can be updated when additional Security Groups are added to CalSAWS.</a:t>
            </a:r>
          </a:p>
          <a:p>
            <a:pPr marL="285750" indent="-285750">
              <a:buFont typeface="Wingdings"/>
              <a:buChar char="Ø"/>
            </a:pPr>
            <a:endParaRPr lang="en-US" sz="1600">
              <a:latin typeface="Century Gothic"/>
              <a:ea typeface="+mn-lt"/>
              <a:cs typeface="+mn-lt"/>
            </a:endParaRPr>
          </a:p>
          <a:p>
            <a:pPr marL="285750" indent="-285750">
              <a:buFont typeface="Wingdings"/>
              <a:buChar char="Ø"/>
            </a:pPr>
            <a:endParaRPr lang="en-US" sz="1400">
              <a:latin typeface="Century Gothic"/>
              <a:ea typeface="+mn-lt"/>
              <a:cs typeface="+mn-lt"/>
            </a:endParaRPr>
          </a:p>
          <a:p>
            <a:pPr marL="285750" indent="-285750">
              <a:buFont typeface="Wingdings"/>
              <a:buChar char="Ø"/>
            </a:pPr>
            <a:r>
              <a:rPr lang="en-US" sz="1600">
                <a:solidFill>
                  <a:schemeClr val="accent1"/>
                </a:solidFill>
                <a:latin typeface="Century Gothic"/>
                <a:ea typeface="+mn-lt"/>
                <a:cs typeface="+mn-lt"/>
              </a:rPr>
              <a:t>Security Groups included in Project Maintained Roles can easily be copied into a County Security Role.</a:t>
            </a:r>
          </a:p>
          <a:p>
            <a:pPr marL="285750" indent="-285750">
              <a:buFont typeface="Wingdings"/>
              <a:buChar char="Ø"/>
            </a:pPr>
            <a:endParaRPr lang="en-US" sz="1400">
              <a:solidFill>
                <a:srgbClr val="000000"/>
              </a:solidFill>
              <a:latin typeface="Century Gothic"/>
              <a:ea typeface="+mn-lt"/>
              <a:cs typeface="+mn-lt"/>
            </a:endParaRPr>
          </a:p>
          <a:p>
            <a:pPr marL="285750" indent="-285750">
              <a:buFont typeface="Wingdings"/>
              <a:buChar char="Ø"/>
            </a:pPr>
            <a:endParaRPr lang="en-US" sz="1400">
              <a:solidFill>
                <a:srgbClr val="000000"/>
              </a:solidFill>
              <a:latin typeface="Century Gothic"/>
              <a:ea typeface="+mn-lt"/>
              <a:cs typeface="+mn-lt"/>
            </a:endParaRPr>
          </a:p>
          <a:p>
            <a:pPr marL="285750" indent="-285750">
              <a:buFont typeface="Wingdings"/>
              <a:buChar char="Ø"/>
            </a:pPr>
            <a:r>
              <a:rPr lang="en-US" sz="1600">
                <a:latin typeface="Century Gothic"/>
                <a:ea typeface="+mn-lt"/>
                <a:cs typeface="+mn-lt"/>
              </a:rPr>
              <a:t>Once County specific Security Roles are created, the resulting Security Role can be assigned to Staff on the </a:t>
            </a:r>
            <a:r>
              <a:rPr lang="en-US" sz="1600" b="1">
                <a:latin typeface="Century Gothic"/>
                <a:ea typeface="+mn-lt"/>
                <a:cs typeface="+mn-lt"/>
              </a:rPr>
              <a:t>Security Assignment Detail</a:t>
            </a:r>
            <a:r>
              <a:rPr lang="en-US" sz="1600">
                <a:latin typeface="Century Gothic"/>
                <a:ea typeface="+mn-lt"/>
                <a:cs typeface="+mn-lt"/>
              </a:rPr>
              <a:t> page. </a:t>
            </a:r>
          </a:p>
          <a:p>
            <a:endParaRPr lang="en-US">
              <a:solidFill>
                <a:schemeClr val="accent1"/>
              </a:solidFill>
              <a:cs typeface="Calibri" panose="020F0502020204030204"/>
            </a:endParaRPr>
          </a:p>
          <a:p>
            <a:endParaRPr lang="en-US" sz="1400">
              <a:solidFill>
                <a:srgbClr val="000000"/>
              </a:solidFill>
              <a:latin typeface="Century Gothic"/>
              <a:ea typeface="+mn-lt"/>
              <a:cs typeface="+mn-lt"/>
            </a:endParaRPr>
          </a:p>
          <a:p>
            <a:pPr marL="285750" indent="-285750">
              <a:buFont typeface="Wingdings"/>
              <a:buChar char="Ø"/>
            </a:pPr>
            <a:r>
              <a:rPr lang="en-US" sz="1600">
                <a:solidFill>
                  <a:schemeClr val="accent1"/>
                </a:solidFill>
                <a:latin typeface="Century Gothic"/>
                <a:ea typeface="+mn-lt"/>
                <a:cs typeface="+mn-lt"/>
              </a:rPr>
              <a:t>It is important to create Roles that allow the correct level of User access to the System.  </a:t>
            </a:r>
            <a:r>
              <a:rPr lang="en-US" sz="1600" b="1" i="1" u="sng">
                <a:solidFill>
                  <a:schemeClr val="accent1"/>
                </a:solidFill>
                <a:latin typeface="Century Gothic"/>
                <a:ea typeface="+mn-lt"/>
                <a:cs typeface="+mn-lt"/>
              </a:rPr>
              <a:t>Too little will create roadblocks, too much could allow rights to pages or functions that the User should not access.</a:t>
            </a:r>
            <a:endParaRPr lang="en-US" sz="1600">
              <a:solidFill>
                <a:schemeClr val="accent1"/>
              </a:solidFill>
              <a:latin typeface="Century Gothic"/>
              <a:ea typeface="+mn-lt"/>
              <a:cs typeface="+mn-lt"/>
            </a:endParaRPr>
          </a:p>
          <a:p>
            <a:pPr algn="l"/>
            <a:endParaRPr lang="en-US">
              <a:cs typeface="Calibri"/>
            </a:endParaRPr>
          </a:p>
        </p:txBody>
      </p:sp>
      <p:sp>
        <p:nvSpPr>
          <p:cNvPr id="8" name="TextBox 7">
            <a:extLst>
              <a:ext uri="{FF2B5EF4-FFF2-40B4-BE49-F238E27FC236}">
                <a16:creationId xmlns:a16="http://schemas.microsoft.com/office/drawing/2014/main" id="{6B43CF01-F380-78F8-C02D-5CC7EA0EAD55}"/>
              </a:ext>
            </a:extLst>
          </p:cNvPr>
          <p:cNvSpPr txBox="1"/>
          <p:nvPr/>
        </p:nvSpPr>
        <p:spPr>
          <a:xfrm>
            <a:off x="229727" y="483726"/>
            <a:ext cx="737255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solidFill>
                  <a:schemeClr val="accent1"/>
                </a:solidFill>
                <a:latin typeface="Century Gothic"/>
                <a:ea typeface="+mn-lt"/>
                <a:cs typeface="+mn-lt"/>
              </a:rPr>
              <a:t>CalSAWS County Security Roles </a:t>
            </a:r>
            <a:endParaRPr lang="en-US" sz="3600">
              <a:solidFill>
                <a:schemeClr val="accent1"/>
              </a:solidFill>
              <a:latin typeface="Century Gothic"/>
              <a:cs typeface="Calibri"/>
            </a:endParaRPr>
          </a:p>
        </p:txBody>
      </p:sp>
    </p:spTree>
    <p:extLst>
      <p:ext uri="{BB962C8B-B14F-4D97-AF65-F5344CB8AC3E}">
        <p14:creationId xmlns:p14="http://schemas.microsoft.com/office/powerpoint/2010/main" val="412499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F76579-353B-A053-B090-9872023C4832}"/>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7</a:t>
            </a:fld>
            <a:endParaRPr lang="en-US" sz="900">
              <a:latin typeface="Century Gothic"/>
              <a:cs typeface="Century Gothic"/>
            </a:endParaRPr>
          </a:p>
        </p:txBody>
      </p:sp>
      <p:sp>
        <p:nvSpPr>
          <p:cNvPr id="7" name="TextBox 6">
            <a:extLst>
              <a:ext uri="{FF2B5EF4-FFF2-40B4-BE49-F238E27FC236}">
                <a16:creationId xmlns:a16="http://schemas.microsoft.com/office/drawing/2014/main" id="{5978E583-F242-3DE2-7CA3-239F884C5773}"/>
              </a:ext>
            </a:extLst>
          </p:cNvPr>
          <p:cNvSpPr txBox="1"/>
          <p:nvPr/>
        </p:nvSpPr>
        <p:spPr>
          <a:xfrm>
            <a:off x="963561" y="1365044"/>
            <a:ext cx="10412359"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chemeClr val="accent1"/>
                </a:solidFill>
                <a:latin typeface="Century Gothic"/>
                <a:ea typeface="+mn-lt"/>
                <a:cs typeface="+mn-lt"/>
              </a:rPr>
              <a:t> </a:t>
            </a:r>
          </a:p>
          <a:p>
            <a:pPr marL="285750" indent="-285750">
              <a:buFont typeface="Wingdings"/>
              <a:buChar char="q"/>
            </a:pPr>
            <a:r>
              <a:rPr lang="en-US" sz="1400">
                <a:latin typeface="Century Gothic"/>
                <a:ea typeface="+mn-lt"/>
                <a:cs typeface="+mn-lt"/>
              </a:rPr>
              <a:t>There are </a:t>
            </a:r>
            <a:r>
              <a:rPr lang="en-US" sz="1400" b="1">
                <a:latin typeface="Century Gothic"/>
                <a:ea typeface="+mn-lt"/>
                <a:cs typeface="+mn-lt"/>
              </a:rPr>
              <a:t>1498 </a:t>
            </a:r>
            <a:r>
              <a:rPr lang="en-US" sz="1400">
                <a:latin typeface="Century Gothic"/>
                <a:ea typeface="+mn-lt"/>
                <a:cs typeface="+mn-lt"/>
              </a:rPr>
              <a:t>individual Security Groups available in CalSAWS.  Additional Security Groups are added when additional pages or functionality are added to the system.</a:t>
            </a:r>
          </a:p>
          <a:p>
            <a:pPr marL="285750" indent="-285750">
              <a:buFont typeface="Wingdings"/>
              <a:buChar char="q"/>
            </a:pPr>
            <a:endParaRPr lang="en-US" sz="1400">
              <a:solidFill>
                <a:schemeClr val="accent6"/>
              </a:solidFill>
              <a:latin typeface="Century Gothic"/>
              <a:ea typeface="+mn-lt"/>
              <a:cs typeface="+mn-lt"/>
            </a:endParaRPr>
          </a:p>
          <a:p>
            <a:endParaRPr lang="en-US" sz="1400">
              <a:solidFill>
                <a:srgbClr val="70AD47"/>
              </a:solidFill>
              <a:latin typeface="Century Gothic"/>
              <a:ea typeface="+mn-lt"/>
              <a:cs typeface="+mn-lt"/>
            </a:endParaRPr>
          </a:p>
          <a:p>
            <a:pPr marL="285750" indent="-285750">
              <a:buFont typeface="Wingdings"/>
              <a:buChar char="q"/>
            </a:pPr>
            <a:r>
              <a:rPr lang="en-US" sz="1400">
                <a:solidFill>
                  <a:schemeClr val="accent1"/>
                </a:solidFill>
                <a:latin typeface="Century Gothic"/>
                <a:ea typeface="+mn-lt"/>
                <a:cs typeface="+mn-lt"/>
              </a:rPr>
              <a:t>Security Groups are combined to make-up Security Roles. Each Role includes the Security Groups required to access the core pages and functions related to that Role.</a:t>
            </a:r>
          </a:p>
          <a:p>
            <a:pPr marL="285750" indent="-285750">
              <a:buFont typeface="Wingdings"/>
              <a:buChar char="q"/>
            </a:pPr>
            <a:endParaRPr lang="en-US" sz="1400">
              <a:solidFill>
                <a:schemeClr val="accent1"/>
              </a:solidFill>
              <a:latin typeface="Century Gothic"/>
              <a:ea typeface="+mn-lt"/>
              <a:cs typeface="+mn-lt"/>
            </a:endParaRPr>
          </a:p>
          <a:p>
            <a:endParaRPr lang="en-US" sz="1400">
              <a:solidFill>
                <a:srgbClr val="4472C4"/>
              </a:solidFill>
              <a:latin typeface="Century Gothic"/>
              <a:ea typeface="+mn-lt"/>
              <a:cs typeface="+mn-lt"/>
            </a:endParaRPr>
          </a:p>
          <a:p>
            <a:pPr marL="285750" indent="-285750">
              <a:buFont typeface="Wingdings"/>
              <a:buChar char="q"/>
            </a:pPr>
            <a:r>
              <a:rPr lang="en-US" sz="1400">
                <a:latin typeface="Century Gothic"/>
                <a:ea typeface="+mn-lt"/>
                <a:cs typeface="+mn-lt"/>
              </a:rPr>
              <a:t>Additional Security Groups can be added to a User's profile, in addition to a Project Maintained Role, to provide desired access based on County process.</a:t>
            </a:r>
            <a:endParaRPr lang="en-US" sz="1400">
              <a:latin typeface="Century Gothic"/>
              <a:cs typeface="Calibri"/>
            </a:endParaRPr>
          </a:p>
          <a:p>
            <a:pPr marL="285750" indent="-285750">
              <a:buFont typeface="Wingdings"/>
              <a:buChar char="q"/>
            </a:pPr>
            <a:endParaRPr lang="en-US" sz="1400">
              <a:solidFill>
                <a:schemeClr val="accent6"/>
              </a:solidFill>
              <a:latin typeface="Century Gothic"/>
              <a:ea typeface="+mn-lt"/>
              <a:cs typeface="+mn-lt"/>
            </a:endParaRPr>
          </a:p>
          <a:p>
            <a:endParaRPr lang="en-US" sz="1400">
              <a:solidFill>
                <a:srgbClr val="70AD47"/>
              </a:solidFill>
              <a:latin typeface="Century Gothic"/>
              <a:ea typeface="+mn-lt"/>
              <a:cs typeface="+mn-lt"/>
            </a:endParaRPr>
          </a:p>
          <a:p>
            <a:pPr marL="285750" indent="-285750">
              <a:buFont typeface="Wingdings"/>
              <a:buChar char="q"/>
            </a:pPr>
            <a:r>
              <a:rPr lang="en-US" sz="1400">
                <a:solidFill>
                  <a:schemeClr val="accent1"/>
                </a:solidFill>
                <a:latin typeface="Century Gothic"/>
                <a:ea typeface="+mn-lt"/>
                <a:cs typeface="+mn-lt"/>
              </a:rPr>
              <a:t>There are known Security Groups, that are related to specific functions, which are not currently included in an existing Project Maintained Role.  A few examples of these Groups are related to Imaging, Foster Care, AAP, GA/GR, and Confidential.  These Groups can be added to a </a:t>
            </a:r>
            <a:r>
              <a:rPr lang="en-US" sz="1400" b="1">
                <a:solidFill>
                  <a:schemeClr val="accent1"/>
                </a:solidFill>
                <a:latin typeface="Century Gothic"/>
                <a:ea typeface="+mn-lt"/>
                <a:cs typeface="+mn-lt"/>
              </a:rPr>
              <a:t>County Security Role</a:t>
            </a:r>
            <a:r>
              <a:rPr lang="en-US" sz="1400">
                <a:solidFill>
                  <a:schemeClr val="accent1"/>
                </a:solidFill>
                <a:latin typeface="Century Gothic"/>
                <a:ea typeface="+mn-lt"/>
                <a:cs typeface="+mn-lt"/>
              </a:rPr>
              <a:t> for assignment.  </a:t>
            </a:r>
          </a:p>
          <a:p>
            <a:endParaRPr lang="en-US" sz="1400">
              <a:solidFill>
                <a:schemeClr val="accent6"/>
              </a:solidFill>
              <a:latin typeface="Century Gothic"/>
              <a:ea typeface="+mn-lt"/>
              <a:cs typeface="+mn-lt"/>
            </a:endParaRPr>
          </a:p>
        </p:txBody>
      </p:sp>
      <p:sp>
        <p:nvSpPr>
          <p:cNvPr id="8" name="TextBox 7">
            <a:extLst>
              <a:ext uri="{FF2B5EF4-FFF2-40B4-BE49-F238E27FC236}">
                <a16:creationId xmlns:a16="http://schemas.microsoft.com/office/drawing/2014/main" id="{6B43CF01-F380-78F8-C02D-5CC7EA0EAD55}"/>
              </a:ext>
            </a:extLst>
          </p:cNvPr>
          <p:cNvSpPr txBox="1"/>
          <p:nvPr/>
        </p:nvSpPr>
        <p:spPr>
          <a:xfrm>
            <a:off x="229727" y="483726"/>
            <a:ext cx="737255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err="1">
                <a:solidFill>
                  <a:schemeClr val="accent1"/>
                </a:solidFill>
                <a:latin typeface="Century Gothic"/>
                <a:ea typeface="+mn-lt"/>
                <a:cs typeface="+mn-lt"/>
              </a:rPr>
              <a:t>CalSAWS</a:t>
            </a:r>
            <a:r>
              <a:rPr lang="en-US" sz="3600" b="1">
                <a:solidFill>
                  <a:schemeClr val="accent1"/>
                </a:solidFill>
                <a:latin typeface="Century Gothic"/>
                <a:ea typeface="+mn-lt"/>
                <a:cs typeface="+mn-lt"/>
              </a:rPr>
              <a:t> Security Groups </a:t>
            </a:r>
            <a:endParaRPr lang="en-US" sz="3600">
              <a:solidFill>
                <a:schemeClr val="accent1"/>
              </a:solidFill>
              <a:latin typeface="Century Gothic"/>
              <a:cs typeface="Calibri"/>
            </a:endParaRPr>
          </a:p>
        </p:txBody>
      </p:sp>
    </p:spTree>
    <p:extLst>
      <p:ext uri="{BB962C8B-B14F-4D97-AF65-F5344CB8AC3E}">
        <p14:creationId xmlns:p14="http://schemas.microsoft.com/office/powerpoint/2010/main" val="180043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C1CDA-0139-4A0E-91FB-165B8575BC3C}"/>
              </a:ext>
            </a:extLst>
          </p:cNvPr>
          <p:cNvSpPr>
            <a:spLocks noGrp="1"/>
          </p:cNvSpPr>
          <p:nvPr>
            <p:ph type="title"/>
          </p:nvPr>
        </p:nvSpPr>
        <p:spPr>
          <a:xfrm>
            <a:off x="616974" y="199044"/>
            <a:ext cx="10515600" cy="956854"/>
          </a:xfrm>
        </p:spPr>
        <p:txBody>
          <a:bodyPr>
            <a:normAutofit/>
          </a:bodyPr>
          <a:lstStyle/>
          <a:p>
            <a:r>
              <a:rPr lang="en-US" sz="3600" b="1" err="1">
                <a:solidFill>
                  <a:schemeClr val="accent1"/>
                </a:solidFill>
                <a:latin typeface="Century Gothic"/>
              </a:rPr>
              <a:t>CalSAWS</a:t>
            </a:r>
            <a:r>
              <a:rPr lang="en-US" sz="3600" b="1">
                <a:solidFill>
                  <a:schemeClr val="accent1"/>
                </a:solidFill>
                <a:latin typeface="Century Gothic"/>
              </a:rPr>
              <a:t> Security Configuration Guide</a:t>
            </a:r>
            <a:endParaRPr lang="en-US">
              <a:solidFill>
                <a:schemeClr val="accent1"/>
              </a:solidFill>
            </a:endParaRPr>
          </a:p>
        </p:txBody>
      </p:sp>
      <p:pic>
        <p:nvPicPr>
          <p:cNvPr id="5" name="Picture 6">
            <a:extLst>
              <a:ext uri="{FF2B5EF4-FFF2-40B4-BE49-F238E27FC236}">
                <a16:creationId xmlns:a16="http://schemas.microsoft.com/office/drawing/2014/main" id="{DBB9C8C2-3049-99F9-D48C-FA52A77FC9FB}"/>
              </a:ext>
            </a:extLst>
          </p:cNvPr>
          <p:cNvPicPr>
            <a:picLocks noGrp="1" noChangeAspect="1"/>
          </p:cNvPicPr>
          <p:nvPr>
            <p:ph sz="half" idx="2"/>
          </p:nvPr>
        </p:nvPicPr>
        <p:blipFill>
          <a:blip r:embed="rId2"/>
          <a:stretch>
            <a:fillRect/>
          </a:stretch>
        </p:blipFill>
        <p:spPr>
          <a:xfrm>
            <a:off x="1903360" y="2666643"/>
            <a:ext cx="3542892" cy="88310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pic>
      <p:sp>
        <p:nvSpPr>
          <p:cNvPr id="12" name="Content Placeholder 11">
            <a:extLst>
              <a:ext uri="{FF2B5EF4-FFF2-40B4-BE49-F238E27FC236}">
                <a16:creationId xmlns:a16="http://schemas.microsoft.com/office/drawing/2014/main" id="{B57F8178-F229-4377-BACD-2B794609D05D}"/>
              </a:ext>
            </a:extLst>
          </p:cNvPr>
          <p:cNvSpPr>
            <a:spLocks noGrp="1"/>
          </p:cNvSpPr>
          <p:nvPr>
            <p:ph sz="half" idx="1"/>
          </p:nvPr>
        </p:nvSpPr>
        <p:spPr>
          <a:xfrm>
            <a:off x="661955" y="2142605"/>
            <a:ext cx="5181600" cy="3900691"/>
          </a:xfr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a:lstStyle/>
          <a:p>
            <a:pPr marL="0" indent="0" algn="ctr">
              <a:buNone/>
            </a:pPr>
            <a:r>
              <a:rPr lang="en-US"/>
              <a:t>Security Profiles </a:t>
            </a:r>
          </a:p>
        </p:txBody>
      </p:sp>
      <p:grpSp>
        <p:nvGrpSpPr>
          <p:cNvPr id="18" name="Group 452">
            <a:extLst>
              <a:ext uri="{FF2B5EF4-FFF2-40B4-BE49-F238E27FC236}">
                <a16:creationId xmlns:a16="http://schemas.microsoft.com/office/drawing/2014/main" id="{10E28E16-7BAE-4053-8B8C-1C860292C865}"/>
              </a:ext>
            </a:extLst>
          </p:cNvPr>
          <p:cNvGrpSpPr>
            <a:grpSpLocks noChangeAspect="1"/>
          </p:cNvGrpSpPr>
          <p:nvPr/>
        </p:nvGrpSpPr>
        <p:grpSpPr bwMode="auto">
          <a:xfrm>
            <a:off x="6286892" y="2113654"/>
            <a:ext cx="953860" cy="953860"/>
            <a:chOff x="6000" y="2010"/>
            <a:chExt cx="340" cy="340"/>
          </a:xfrm>
          <a:solidFill>
            <a:schemeClr val="accent5"/>
          </a:solidFill>
        </p:grpSpPr>
        <p:sp>
          <p:nvSpPr>
            <p:cNvPr id="19" name="Freeform 453">
              <a:extLst>
                <a:ext uri="{FF2B5EF4-FFF2-40B4-BE49-F238E27FC236}">
                  <a16:creationId xmlns:a16="http://schemas.microsoft.com/office/drawing/2014/main" id="{1B132922-0282-440C-8248-382C712FD912}"/>
                </a:ext>
              </a:extLst>
            </p:cNvPr>
            <p:cNvSpPr>
              <a:spLocks noEditPoints="1"/>
            </p:cNvSpPr>
            <p:nvPr/>
          </p:nvSpPr>
          <p:spPr bwMode="auto">
            <a:xfrm>
              <a:off x="6000" y="2010"/>
              <a:ext cx="340" cy="340"/>
            </a:xfrm>
            <a:custGeom>
              <a:avLst/>
              <a:gdLst>
                <a:gd name="T0" fmla="*/ 256 w 512"/>
                <a:gd name="T1" fmla="*/ 21 h 512"/>
                <a:gd name="T2" fmla="*/ 490 w 512"/>
                <a:gd name="T3" fmla="*/ 256 h 512"/>
                <a:gd name="T4" fmla="*/ 256 w 512"/>
                <a:gd name="T5" fmla="*/ 491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7"/>
                    <a:pt x="490" y="256"/>
                  </a:cubicBezTo>
                  <a:cubicBezTo>
                    <a:pt x="490" y="385"/>
                    <a:pt x="385" y="491"/>
                    <a:pt x="256" y="491"/>
                  </a:cubicBezTo>
                  <a:cubicBezTo>
                    <a:pt x="126" y="491"/>
                    <a:pt x="21" y="385"/>
                    <a:pt x="21" y="256"/>
                  </a:cubicBezTo>
                  <a:cubicBezTo>
                    <a:pt x="21" y="127"/>
                    <a:pt x="126" y="21"/>
                    <a:pt x="256" y="21"/>
                  </a:cubicBezTo>
                  <a:moveTo>
                    <a:pt x="256" y="0"/>
                  </a:moveTo>
                  <a:cubicBezTo>
                    <a:pt x="114" y="0"/>
                    <a:pt x="0" y="115"/>
                    <a:pt x="0" y="256"/>
                  </a:cubicBezTo>
                  <a:cubicBezTo>
                    <a:pt x="0" y="397"/>
                    <a:pt x="114" y="512"/>
                    <a:pt x="256" y="512"/>
                  </a:cubicBezTo>
                  <a:cubicBezTo>
                    <a:pt x="397" y="512"/>
                    <a:pt x="512" y="397"/>
                    <a:pt x="512" y="256"/>
                  </a:cubicBezTo>
                  <a:cubicBezTo>
                    <a:pt x="512" y="115"/>
                    <a:pt x="397" y="0"/>
                    <a:pt x="256"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454">
              <a:extLst>
                <a:ext uri="{FF2B5EF4-FFF2-40B4-BE49-F238E27FC236}">
                  <a16:creationId xmlns:a16="http://schemas.microsoft.com/office/drawing/2014/main" id="{EE6440C1-2D01-4D06-8D69-86AF24BFF70C}"/>
                </a:ext>
              </a:extLst>
            </p:cNvPr>
            <p:cNvSpPr>
              <a:spLocks noEditPoints="1"/>
            </p:cNvSpPr>
            <p:nvPr/>
          </p:nvSpPr>
          <p:spPr bwMode="auto">
            <a:xfrm>
              <a:off x="6064" y="2106"/>
              <a:ext cx="212" cy="113"/>
            </a:xfrm>
            <a:custGeom>
              <a:avLst/>
              <a:gdLst>
                <a:gd name="T0" fmla="*/ 318 w 320"/>
                <a:gd name="T1" fmla="*/ 79 h 171"/>
                <a:gd name="T2" fmla="*/ 297 w 320"/>
                <a:gd name="T3" fmla="*/ 47 h 171"/>
                <a:gd name="T4" fmla="*/ 288 w 320"/>
                <a:gd name="T5" fmla="*/ 43 h 171"/>
                <a:gd name="T6" fmla="*/ 159 w 320"/>
                <a:gd name="T7" fmla="*/ 43 h 171"/>
                <a:gd name="T8" fmla="*/ 85 w 320"/>
                <a:gd name="T9" fmla="*/ 0 h 171"/>
                <a:gd name="T10" fmla="*/ 0 w 320"/>
                <a:gd name="T11" fmla="*/ 85 h 171"/>
                <a:gd name="T12" fmla="*/ 85 w 320"/>
                <a:gd name="T13" fmla="*/ 171 h 171"/>
                <a:gd name="T14" fmla="*/ 159 w 320"/>
                <a:gd name="T15" fmla="*/ 128 h 171"/>
                <a:gd name="T16" fmla="*/ 202 w 320"/>
                <a:gd name="T17" fmla="*/ 128 h 171"/>
                <a:gd name="T18" fmla="*/ 210 w 320"/>
                <a:gd name="T19" fmla="*/ 125 h 171"/>
                <a:gd name="T20" fmla="*/ 224 w 320"/>
                <a:gd name="T21" fmla="*/ 111 h 171"/>
                <a:gd name="T22" fmla="*/ 237 w 320"/>
                <a:gd name="T23" fmla="*/ 125 h 171"/>
                <a:gd name="T24" fmla="*/ 253 w 320"/>
                <a:gd name="T25" fmla="*/ 125 h 171"/>
                <a:gd name="T26" fmla="*/ 266 w 320"/>
                <a:gd name="T27" fmla="*/ 111 h 171"/>
                <a:gd name="T28" fmla="*/ 280 w 320"/>
                <a:gd name="T29" fmla="*/ 125 h 171"/>
                <a:gd name="T30" fmla="*/ 289 w 320"/>
                <a:gd name="T31" fmla="*/ 128 h 171"/>
                <a:gd name="T32" fmla="*/ 297 w 320"/>
                <a:gd name="T33" fmla="*/ 123 h 171"/>
                <a:gd name="T34" fmla="*/ 318 w 320"/>
                <a:gd name="T35" fmla="*/ 91 h 171"/>
                <a:gd name="T36" fmla="*/ 318 w 320"/>
                <a:gd name="T37" fmla="*/ 79 h 171"/>
                <a:gd name="T38" fmla="*/ 286 w 320"/>
                <a:gd name="T39" fmla="*/ 100 h 171"/>
                <a:gd name="T40" fmla="*/ 274 w 320"/>
                <a:gd name="T41" fmla="*/ 88 h 171"/>
                <a:gd name="T42" fmla="*/ 259 w 320"/>
                <a:gd name="T43" fmla="*/ 88 h 171"/>
                <a:gd name="T44" fmla="*/ 245 w 320"/>
                <a:gd name="T45" fmla="*/ 102 h 171"/>
                <a:gd name="T46" fmla="*/ 231 w 320"/>
                <a:gd name="T47" fmla="*/ 88 h 171"/>
                <a:gd name="T48" fmla="*/ 216 w 320"/>
                <a:gd name="T49" fmla="*/ 88 h 171"/>
                <a:gd name="T50" fmla="*/ 198 w 320"/>
                <a:gd name="T51" fmla="*/ 107 h 171"/>
                <a:gd name="T52" fmla="*/ 152 w 320"/>
                <a:gd name="T53" fmla="*/ 107 h 171"/>
                <a:gd name="T54" fmla="*/ 143 w 320"/>
                <a:gd name="T55" fmla="*/ 113 h 171"/>
                <a:gd name="T56" fmla="*/ 85 w 320"/>
                <a:gd name="T57" fmla="*/ 149 h 171"/>
                <a:gd name="T58" fmla="*/ 21 w 320"/>
                <a:gd name="T59" fmla="*/ 85 h 171"/>
                <a:gd name="T60" fmla="*/ 85 w 320"/>
                <a:gd name="T61" fmla="*/ 21 h 171"/>
                <a:gd name="T62" fmla="*/ 143 w 320"/>
                <a:gd name="T63" fmla="*/ 58 h 171"/>
                <a:gd name="T64" fmla="*/ 152 w 320"/>
                <a:gd name="T65" fmla="*/ 64 h 171"/>
                <a:gd name="T66" fmla="*/ 282 w 320"/>
                <a:gd name="T67" fmla="*/ 64 h 171"/>
                <a:gd name="T68" fmla="*/ 296 w 320"/>
                <a:gd name="T69" fmla="*/ 85 h 171"/>
                <a:gd name="T70" fmla="*/ 286 w 320"/>
                <a:gd name="T71" fmla="*/ 10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0" h="171">
                  <a:moveTo>
                    <a:pt x="318" y="79"/>
                  </a:moveTo>
                  <a:cubicBezTo>
                    <a:pt x="297" y="47"/>
                    <a:pt x="297" y="47"/>
                    <a:pt x="297" y="47"/>
                  </a:cubicBezTo>
                  <a:cubicBezTo>
                    <a:pt x="295" y="44"/>
                    <a:pt x="291" y="43"/>
                    <a:pt x="288" y="43"/>
                  </a:cubicBezTo>
                  <a:cubicBezTo>
                    <a:pt x="159" y="43"/>
                    <a:pt x="159" y="43"/>
                    <a:pt x="159" y="43"/>
                  </a:cubicBezTo>
                  <a:cubicBezTo>
                    <a:pt x="144" y="16"/>
                    <a:pt x="115" y="0"/>
                    <a:pt x="85" y="0"/>
                  </a:cubicBezTo>
                  <a:cubicBezTo>
                    <a:pt x="38" y="0"/>
                    <a:pt x="0" y="38"/>
                    <a:pt x="0" y="85"/>
                  </a:cubicBezTo>
                  <a:cubicBezTo>
                    <a:pt x="0" y="132"/>
                    <a:pt x="38" y="171"/>
                    <a:pt x="85" y="171"/>
                  </a:cubicBezTo>
                  <a:cubicBezTo>
                    <a:pt x="115" y="171"/>
                    <a:pt x="144" y="154"/>
                    <a:pt x="159" y="128"/>
                  </a:cubicBezTo>
                  <a:cubicBezTo>
                    <a:pt x="202" y="128"/>
                    <a:pt x="202" y="128"/>
                    <a:pt x="202" y="128"/>
                  </a:cubicBezTo>
                  <a:cubicBezTo>
                    <a:pt x="205" y="128"/>
                    <a:pt x="208" y="127"/>
                    <a:pt x="210" y="125"/>
                  </a:cubicBezTo>
                  <a:cubicBezTo>
                    <a:pt x="224" y="111"/>
                    <a:pt x="224" y="111"/>
                    <a:pt x="224" y="111"/>
                  </a:cubicBezTo>
                  <a:cubicBezTo>
                    <a:pt x="237" y="125"/>
                    <a:pt x="237" y="125"/>
                    <a:pt x="237" y="125"/>
                  </a:cubicBezTo>
                  <a:cubicBezTo>
                    <a:pt x="242" y="129"/>
                    <a:pt x="248" y="129"/>
                    <a:pt x="253" y="125"/>
                  </a:cubicBezTo>
                  <a:cubicBezTo>
                    <a:pt x="266" y="111"/>
                    <a:pt x="266" y="111"/>
                    <a:pt x="266" y="111"/>
                  </a:cubicBezTo>
                  <a:cubicBezTo>
                    <a:pt x="280" y="125"/>
                    <a:pt x="280" y="125"/>
                    <a:pt x="280" y="125"/>
                  </a:cubicBezTo>
                  <a:cubicBezTo>
                    <a:pt x="282" y="127"/>
                    <a:pt x="285" y="128"/>
                    <a:pt x="289" y="128"/>
                  </a:cubicBezTo>
                  <a:cubicBezTo>
                    <a:pt x="292" y="127"/>
                    <a:pt x="295" y="126"/>
                    <a:pt x="297" y="123"/>
                  </a:cubicBezTo>
                  <a:cubicBezTo>
                    <a:pt x="318" y="91"/>
                    <a:pt x="318" y="91"/>
                    <a:pt x="318" y="91"/>
                  </a:cubicBezTo>
                  <a:cubicBezTo>
                    <a:pt x="320" y="87"/>
                    <a:pt x="320" y="83"/>
                    <a:pt x="318" y="79"/>
                  </a:cubicBezTo>
                  <a:close/>
                  <a:moveTo>
                    <a:pt x="286" y="100"/>
                  </a:moveTo>
                  <a:cubicBezTo>
                    <a:pt x="274" y="88"/>
                    <a:pt x="274" y="88"/>
                    <a:pt x="274" y="88"/>
                  </a:cubicBezTo>
                  <a:cubicBezTo>
                    <a:pt x="270" y="84"/>
                    <a:pt x="263" y="84"/>
                    <a:pt x="259" y="88"/>
                  </a:cubicBezTo>
                  <a:cubicBezTo>
                    <a:pt x="245" y="102"/>
                    <a:pt x="245" y="102"/>
                    <a:pt x="245" y="102"/>
                  </a:cubicBezTo>
                  <a:cubicBezTo>
                    <a:pt x="231" y="88"/>
                    <a:pt x="231" y="88"/>
                    <a:pt x="231" y="88"/>
                  </a:cubicBezTo>
                  <a:cubicBezTo>
                    <a:pt x="227" y="84"/>
                    <a:pt x="220" y="84"/>
                    <a:pt x="216" y="88"/>
                  </a:cubicBezTo>
                  <a:cubicBezTo>
                    <a:pt x="198" y="107"/>
                    <a:pt x="198" y="107"/>
                    <a:pt x="198" y="107"/>
                  </a:cubicBezTo>
                  <a:cubicBezTo>
                    <a:pt x="152" y="107"/>
                    <a:pt x="152" y="107"/>
                    <a:pt x="152" y="107"/>
                  </a:cubicBezTo>
                  <a:cubicBezTo>
                    <a:pt x="148" y="107"/>
                    <a:pt x="145" y="109"/>
                    <a:pt x="143" y="113"/>
                  </a:cubicBezTo>
                  <a:cubicBezTo>
                    <a:pt x="132" y="135"/>
                    <a:pt x="110" y="149"/>
                    <a:pt x="85" y="149"/>
                  </a:cubicBezTo>
                  <a:cubicBezTo>
                    <a:pt x="50" y="149"/>
                    <a:pt x="21" y="120"/>
                    <a:pt x="21" y="85"/>
                  </a:cubicBezTo>
                  <a:cubicBezTo>
                    <a:pt x="21" y="50"/>
                    <a:pt x="50" y="21"/>
                    <a:pt x="85" y="21"/>
                  </a:cubicBezTo>
                  <a:cubicBezTo>
                    <a:pt x="110" y="21"/>
                    <a:pt x="132" y="36"/>
                    <a:pt x="143" y="58"/>
                  </a:cubicBezTo>
                  <a:cubicBezTo>
                    <a:pt x="145" y="62"/>
                    <a:pt x="148" y="64"/>
                    <a:pt x="152" y="64"/>
                  </a:cubicBezTo>
                  <a:cubicBezTo>
                    <a:pt x="282" y="64"/>
                    <a:pt x="282" y="64"/>
                    <a:pt x="282" y="64"/>
                  </a:cubicBezTo>
                  <a:cubicBezTo>
                    <a:pt x="296" y="85"/>
                    <a:pt x="296" y="85"/>
                    <a:pt x="296" y="85"/>
                  </a:cubicBezTo>
                  <a:lnTo>
                    <a:pt x="286" y="1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Oval 455">
              <a:extLst>
                <a:ext uri="{FF2B5EF4-FFF2-40B4-BE49-F238E27FC236}">
                  <a16:creationId xmlns:a16="http://schemas.microsoft.com/office/drawing/2014/main" id="{388C0EDE-2E47-43AE-8CF4-48FE63F58F11}"/>
                </a:ext>
              </a:extLst>
            </p:cNvPr>
            <p:cNvSpPr>
              <a:spLocks noChangeArrowheads="1"/>
            </p:cNvSpPr>
            <p:nvPr/>
          </p:nvSpPr>
          <p:spPr bwMode="auto">
            <a:xfrm>
              <a:off x="6104" y="2148"/>
              <a:ext cx="40" cy="31"/>
            </a:xfrm>
            <a:prstGeom prst="ellipse">
              <a:avLst/>
            </a:pr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2" name="Group 21">
            <a:extLst>
              <a:ext uri="{FF2B5EF4-FFF2-40B4-BE49-F238E27FC236}">
                <a16:creationId xmlns:a16="http://schemas.microsoft.com/office/drawing/2014/main" id="{FF31943C-338F-4973-8FD3-26CF8CC87EE6}"/>
              </a:ext>
            </a:extLst>
          </p:cNvPr>
          <p:cNvGrpSpPr/>
          <p:nvPr/>
        </p:nvGrpSpPr>
        <p:grpSpPr>
          <a:xfrm>
            <a:off x="791448" y="2500467"/>
            <a:ext cx="953860" cy="896506"/>
            <a:chOff x="8610600" y="2219846"/>
            <a:chExt cx="1219200" cy="1166837"/>
          </a:xfrm>
        </p:grpSpPr>
        <p:grpSp>
          <p:nvGrpSpPr>
            <p:cNvPr id="23" name="Group 22">
              <a:extLst>
                <a:ext uri="{FF2B5EF4-FFF2-40B4-BE49-F238E27FC236}">
                  <a16:creationId xmlns:a16="http://schemas.microsoft.com/office/drawing/2014/main" id="{43DC0464-0C50-4D7B-AC1A-72867C224985}"/>
                </a:ext>
              </a:extLst>
            </p:cNvPr>
            <p:cNvGrpSpPr/>
            <p:nvPr/>
          </p:nvGrpSpPr>
          <p:grpSpPr>
            <a:xfrm>
              <a:off x="8970169" y="2581796"/>
              <a:ext cx="500063" cy="495301"/>
              <a:chOff x="10845801" y="7108825"/>
              <a:chExt cx="500063" cy="495301"/>
            </a:xfrm>
            <a:solidFill>
              <a:srgbClr val="81BC00"/>
            </a:solidFill>
          </p:grpSpPr>
          <p:sp>
            <p:nvSpPr>
              <p:cNvPr id="25" name="Freeform 498">
                <a:extLst>
                  <a:ext uri="{FF2B5EF4-FFF2-40B4-BE49-F238E27FC236}">
                    <a16:creationId xmlns:a16="http://schemas.microsoft.com/office/drawing/2014/main" id="{7D84D4DA-E461-46F6-A4BE-8AED77A91765}"/>
                  </a:ext>
                </a:extLst>
              </p:cNvPr>
              <p:cNvSpPr>
                <a:spLocks noEditPoints="1"/>
              </p:cNvSpPr>
              <p:nvPr/>
            </p:nvSpPr>
            <p:spPr bwMode="auto">
              <a:xfrm>
                <a:off x="10966451" y="7169150"/>
                <a:ext cx="192088" cy="192088"/>
              </a:xfrm>
              <a:custGeom>
                <a:avLst/>
                <a:gdLst>
                  <a:gd name="T0" fmla="*/ 7 w 92"/>
                  <a:gd name="T1" fmla="*/ 92 h 92"/>
                  <a:gd name="T2" fmla="*/ 84 w 92"/>
                  <a:gd name="T3" fmla="*/ 92 h 92"/>
                  <a:gd name="T4" fmla="*/ 92 w 92"/>
                  <a:gd name="T5" fmla="*/ 84 h 92"/>
                  <a:gd name="T6" fmla="*/ 92 w 92"/>
                  <a:gd name="T7" fmla="*/ 74 h 92"/>
                  <a:gd name="T8" fmla="*/ 87 w 92"/>
                  <a:gd name="T9" fmla="*/ 67 h 92"/>
                  <a:gd name="T10" fmla="*/ 61 w 92"/>
                  <a:gd name="T11" fmla="*/ 54 h 92"/>
                  <a:gd name="T12" fmla="*/ 61 w 92"/>
                  <a:gd name="T13" fmla="*/ 53 h 92"/>
                  <a:gd name="T14" fmla="*/ 67 w 92"/>
                  <a:gd name="T15" fmla="*/ 43 h 92"/>
                  <a:gd name="T16" fmla="*/ 70 w 92"/>
                  <a:gd name="T17" fmla="*/ 34 h 92"/>
                  <a:gd name="T18" fmla="*/ 68 w 92"/>
                  <a:gd name="T19" fmla="*/ 29 h 92"/>
                  <a:gd name="T20" fmla="*/ 68 w 92"/>
                  <a:gd name="T21" fmla="*/ 21 h 92"/>
                  <a:gd name="T22" fmla="*/ 46 w 92"/>
                  <a:gd name="T23" fmla="*/ 0 h 92"/>
                  <a:gd name="T24" fmla="*/ 23 w 92"/>
                  <a:gd name="T25" fmla="*/ 21 h 92"/>
                  <a:gd name="T26" fmla="*/ 23 w 92"/>
                  <a:gd name="T27" fmla="*/ 29 h 92"/>
                  <a:gd name="T28" fmla="*/ 22 w 92"/>
                  <a:gd name="T29" fmla="*/ 34 h 92"/>
                  <a:gd name="T30" fmla="*/ 25 w 92"/>
                  <a:gd name="T31" fmla="*/ 43 h 92"/>
                  <a:gd name="T32" fmla="*/ 31 w 92"/>
                  <a:gd name="T33" fmla="*/ 53 h 92"/>
                  <a:gd name="T34" fmla="*/ 31 w 92"/>
                  <a:gd name="T35" fmla="*/ 54 h 92"/>
                  <a:gd name="T36" fmla="*/ 5 w 92"/>
                  <a:gd name="T37" fmla="*/ 67 h 92"/>
                  <a:gd name="T38" fmla="*/ 0 w 92"/>
                  <a:gd name="T39" fmla="*/ 74 h 92"/>
                  <a:gd name="T40" fmla="*/ 0 w 92"/>
                  <a:gd name="T41" fmla="*/ 84 h 92"/>
                  <a:gd name="T42" fmla="*/ 7 w 92"/>
                  <a:gd name="T43" fmla="*/ 92 h 92"/>
                  <a:gd name="T44" fmla="*/ 9 w 92"/>
                  <a:gd name="T45" fmla="*/ 75 h 92"/>
                  <a:gd name="T46" fmla="*/ 40 w 92"/>
                  <a:gd name="T47" fmla="*/ 57 h 92"/>
                  <a:gd name="T48" fmla="*/ 41 w 92"/>
                  <a:gd name="T49" fmla="*/ 56 h 92"/>
                  <a:gd name="T50" fmla="*/ 41 w 92"/>
                  <a:gd name="T51" fmla="*/ 51 h 92"/>
                  <a:gd name="T52" fmla="*/ 39 w 92"/>
                  <a:gd name="T53" fmla="*/ 48 h 92"/>
                  <a:gd name="T54" fmla="*/ 34 w 92"/>
                  <a:gd name="T55" fmla="*/ 39 h 92"/>
                  <a:gd name="T56" fmla="*/ 32 w 92"/>
                  <a:gd name="T57" fmla="*/ 36 h 92"/>
                  <a:gd name="T58" fmla="*/ 31 w 92"/>
                  <a:gd name="T59" fmla="*/ 34 h 92"/>
                  <a:gd name="T60" fmla="*/ 32 w 92"/>
                  <a:gd name="T61" fmla="*/ 33 h 92"/>
                  <a:gd name="T62" fmla="*/ 33 w 92"/>
                  <a:gd name="T63" fmla="*/ 30 h 92"/>
                  <a:gd name="T64" fmla="*/ 33 w 92"/>
                  <a:gd name="T65" fmla="*/ 21 h 92"/>
                  <a:gd name="T66" fmla="*/ 46 w 92"/>
                  <a:gd name="T67" fmla="*/ 9 h 92"/>
                  <a:gd name="T68" fmla="*/ 59 w 92"/>
                  <a:gd name="T69" fmla="*/ 21 h 92"/>
                  <a:gd name="T70" fmla="*/ 59 w 92"/>
                  <a:gd name="T71" fmla="*/ 30 h 92"/>
                  <a:gd name="T72" fmla="*/ 60 w 92"/>
                  <a:gd name="T73" fmla="*/ 33 h 92"/>
                  <a:gd name="T74" fmla="*/ 60 w 92"/>
                  <a:gd name="T75" fmla="*/ 34 h 92"/>
                  <a:gd name="T76" fmla="*/ 60 w 92"/>
                  <a:gd name="T77" fmla="*/ 36 h 92"/>
                  <a:gd name="T78" fmla="*/ 58 w 92"/>
                  <a:gd name="T79" fmla="*/ 39 h 92"/>
                  <a:gd name="T80" fmla="*/ 53 w 92"/>
                  <a:gd name="T81" fmla="*/ 48 h 92"/>
                  <a:gd name="T82" fmla="*/ 51 w 92"/>
                  <a:gd name="T83" fmla="*/ 51 h 92"/>
                  <a:gd name="T84" fmla="*/ 51 w 92"/>
                  <a:gd name="T85" fmla="*/ 56 h 92"/>
                  <a:gd name="T86" fmla="*/ 51 w 92"/>
                  <a:gd name="T87" fmla="*/ 57 h 92"/>
                  <a:gd name="T88" fmla="*/ 83 w 92"/>
                  <a:gd name="T89" fmla="*/ 75 h 92"/>
                  <a:gd name="T90" fmla="*/ 83 w 92"/>
                  <a:gd name="T91" fmla="*/ 82 h 92"/>
                  <a:gd name="T92" fmla="*/ 9 w 92"/>
                  <a:gd name="T93" fmla="*/ 82 h 92"/>
                  <a:gd name="T94" fmla="*/ 9 w 92"/>
                  <a:gd name="T95" fmla="*/ 7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2" h="92">
                    <a:moveTo>
                      <a:pt x="7" y="92"/>
                    </a:moveTo>
                    <a:cubicBezTo>
                      <a:pt x="84" y="92"/>
                      <a:pt x="84" y="92"/>
                      <a:pt x="84" y="92"/>
                    </a:cubicBezTo>
                    <a:cubicBezTo>
                      <a:pt x="89" y="92"/>
                      <a:pt x="92" y="89"/>
                      <a:pt x="92" y="84"/>
                    </a:cubicBezTo>
                    <a:cubicBezTo>
                      <a:pt x="92" y="74"/>
                      <a:pt x="92" y="74"/>
                      <a:pt x="92" y="74"/>
                    </a:cubicBezTo>
                    <a:cubicBezTo>
                      <a:pt x="92" y="71"/>
                      <a:pt x="90" y="68"/>
                      <a:pt x="87" y="67"/>
                    </a:cubicBezTo>
                    <a:cubicBezTo>
                      <a:pt x="68" y="59"/>
                      <a:pt x="62" y="55"/>
                      <a:pt x="61" y="54"/>
                    </a:cubicBezTo>
                    <a:cubicBezTo>
                      <a:pt x="61" y="53"/>
                      <a:pt x="61" y="53"/>
                      <a:pt x="61" y="53"/>
                    </a:cubicBezTo>
                    <a:cubicBezTo>
                      <a:pt x="63" y="50"/>
                      <a:pt x="65" y="47"/>
                      <a:pt x="67" y="43"/>
                    </a:cubicBezTo>
                    <a:cubicBezTo>
                      <a:pt x="69" y="41"/>
                      <a:pt x="70" y="38"/>
                      <a:pt x="70" y="34"/>
                    </a:cubicBezTo>
                    <a:cubicBezTo>
                      <a:pt x="70" y="32"/>
                      <a:pt x="69" y="30"/>
                      <a:pt x="68" y="29"/>
                    </a:cubicBezTo>
                    <a:cubicBezTo>
                      <a:pt x="68" y="21"/>
                      <a:pt x="68" y="21"/>
                      <a:pt x="68" y="21"/>
                    </a:cubicBezTo>
                    <a:cubicBezTo>
                      <a:pt x="68" y="8"/>
                      <a:pt x="60" y="0"/>
                      <a:pt x="46" y="0"/>
                    </a:cubicBezTo>
                    <a:cubicBezTo>
                      <a:pt x="32" y="0"/>
                      <a:pt x="23" y="8"/>
                      <a:pt x="23" y="21"/>
                    </a:cubicBezTo>
                    <a:cubicBezTo>
                      <a:pt x="23" y="29"/>
                      <a:pt x="23" y="29"/>
                      <a:pt x="23" y="29"/>
                    </a:cubicBezTo>
                    <a:cubicBezTo>
                      <a:pt x="22" y="30"/>
                      <a:pt x="22" y="32"/>
                      <a:pt x="22" y="34"/>
                    </a:cubicBezTo>
                    <a:cubicBezTo>
                      <a:pt x="22" y="38"/>
                      <a:pt x="23" y="41"/>
                      <a:pt x="25" y="43"/>
                    </a:cubicBezTo>
                    <a:cubicBezTo>
                      <a:pt x="27" y="47"/>
                      <a:pt x="29" y="50"/>
                      <a:pt x="31" y="53"/>
                    </a:cubicBezTo>
                    <a:cubicBezTo>
                      <a:pt x="31" y="54"/>
                      <a:pt x="31" y="54"/>
                      <a:pt x="31" y="54"/>
                    </a:cubicBezTo>
                    <a:cubicBezTo>
                      <a:pt x="29" y="55"/>
                      <a:pt x="24" y="59"/>
                      <a:pt x="5" y="67"/>
                    </a:cubicBezTo>
                    <a:cubicBezTo>
                      <a:pt x="2" y="68"/>
                      <a:pt x="0" y="71"/>
                      <a:pt x="0" y="74"/>
                    </a:cubicBezTo>
                    <a:cubicBezTo>
                      <a:pt x="0" y="84"/>
                      <a:pt x="0" y="84"/>
                      <a:pt x="0" y="84"/>
                    </a:cubicBezTo>
                    <a:cubicBezTo>
                      <a:pt x="0" y="89"/>
                      <a:pt x="3" y="92"/>
                      <a:pt x="7" y="92"/>
                    </a:cubicBezTo>
                    <a:close/>
                    <a:moveTo>
                      <a:pt x="9" y="75"/>
                    </a:moveTo>
                    <a:cubicBezTo>
                      <a:pt x="36" y="65"/>
                      <a:pt x="39" y="60"/>
                      <a:pt x="40" y="57"/>
                    </a:cubicBezTo>
                    <a:cubicBezTo>
                      <a:pt x="41" y="57"/>
                      <a:pt x="41" y="56"/>
                      <a:pt x="41" y="56"/>
                    </a:cubicBezTo>
                    <a:cubicBezTo>
                      <a:pt x="41" y="51"/>
                      <a:pt x="41" y="51"/>
                      <a:pt x="41" y="51"/>
                    </a:cubicBezTo>
                    <a:cubicBezTo>
                      <a:pt x="41" y="50"/>
                      <a:pt x="40" y="49"/>
                      <a:pt x="39" y="48"/>
                    </a:cubicBezTo>
                    <a:cubicBezTo>
                      <a:pt x="37" y="46"/>
                      <a:pt x="35" y="42"/>
                      <a:pt x="34" y="39"/>
                    </a:cubicBezTo>
                    <a:cubicBezTo>
                      <a:pt x="34" y="38"/>
                      <a:pt x="33" y="37"/>
                      <a:pt x="32" y="36"/>
                    </a:cubicBezTo>
                    <a:cubicBezTo>
                      <a:pt x="32" y="36"/>
                      <a:pt x="31" y="35"/>
                      <a:pt x="31" y="34"/>
                    </a:cubicBezTo>
                    <a:cubicBezTo>
                      <a:pt x="31" y="34"/>
                      <a:pt x="32" y="33"/>
                      <a:pt x="32" y="33"/>
                    </a:cubicBezTo>
                    <a:cubicBezTo>
                      <a:pt x="33" y="32"/>
                      <a:pt x="33" y="31"/>
                      <a:pt x="33" y="30"/>
                    </a:cubicBezTo>
                    <a:cubicBezTo>
                      <a:pt x="33" y="21"/>
                      <a:pt x="33" y="21"/>
                      <a:pt x="33" y="21"/>
                    </a:cubicBezTo>
                    <a:cubicBezTo>
                      <a:pt x="33" y="13"/>
                      <a:pt x="37" y="9"/>
                      <a:pt x="46" y="9"/>
                    </a:cubicBezTo>
                    <a:cubicBezTo>
                      <a:pt x="55" y="9"/>
                      <a:pt x="59" y="13"/>
                      <a:pt x="59" y="21"/>
                    </a:cubicBezTo>
                    <a:cubicBezTo>
                      <a:pt x="59" y="30"/>
                      <a:pt x="59" y="30"/>
                      <a:pt x="59" y="30"/>
                    </a:cubicBezTo>
                    <a:cubicBezTo>
                      <a:pt x="59" y="31"/>
                      <a:pt x="59" y="32"/>
                      <a:pt x="60" y="33"/>
                    </a:cubicBezTo>
                    <a:cubicBezTo>
                      <a:pt x="60" y="33"/>
                      <a:pt x="60" y="34"/>
                      <a:pt x="60" y="34"/>
                    </a:cubicBezTo>
                    <a:cubicBezTo>
                      <a:pt x="60" y="35"/>
                      <a:pt x="60" y="36"/>
                      <a:pt x="60" y="36"/>
                    </a:cubicBezTo>
                    <a:cubicBezTo>
                      <a:pt x="59" y="37"/>
                      <a:pt x="58" y="38"/>
                      <a:pt x="58" y="39"/>
                    </a:cubicBezTo>
                    <a:cubicBezTo>
                      <a:pt x="57" y="42"/>
                      <a:pt x="55" y="46"/>
                      <a:pt x="53" y="48"/>
                    </a:cubicBezTo>
                    <a:cubicBezTo>
                      <a:pt x="52" y="49"/>
                      <a:pt x="51" y="50"/>
                      <a:pt x="51" y="51"/>
                    </a:cubicBezTo>
                    <a:cubicBezTo>
                      <a:pt x="51" y="56"/>
                      <a:pt x="51" y="56"/>
                      <a:pt x="51" y="56"/>
                    </a:cubicBezTo>
                    <a:cubicBezTo>
                      <a:pt x="51" y="56"/>
                      <a:pt x="51" y="57"/>
                      <a:pt x="51" y="57"/>
                    </a:cubicBezTo>
                    <a:cubicBezTo>
                      <a:pt x="53" y="60"/>
                      <a:pt x="56" y="65"/>
                      <a:pt x="83" y="75"/>
                    </a:cubicBezTo>
                    <a:cubicBezTo>
                      <a:pt x="83" y="82"/>
                      <a:pt x="83" y="82"/>
                      <a:pt x="83" y="82"/>
                    </a:cubicBezTo>
                    <a:cubicBezTo>
                      <a:pt x="9" y="82"/>
                      <a:pt x="9" y="82"/>
                      <a:pt x="9" y="82"/>
                    </a:cubicBezTo>
                    <a:lnTo>
                      <a:pt x="9"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26" name="Freeform 499">
                <a:extLst>
                  <a:ext uri="{FF2B5EF4-FFF2-40B4-BE49-F238E27FC236}">
                    <a16:creationId xmlns:a16="http://schemas.microsoft.com/office/drawing/2014/main" id="{D909803C-C2F5-4593-B5D3-E670121C357C}"/>
                  </a:ext>
                </a:extLst>
              </p:cNvPr>
              <p:cNvSpPr>
                <a:spLocks/>
              </p:cNvSpPr>
              <p:nvPr/>
            </p:nvSpPr>
            <p:spPr bwMode="auto">
              <a:xfrm>
                <a:off x="11118851" y="7208838"/>
                <a:ext cx="115888" cy="152400"/>
              </a:xfrm>
              <a:custGeom>
                <a:avLst/>
                <a:gdLst>
                  <a:gd name="T0" fmla="*/ 5 w 56"/>
                  <a:gd name="T1" fmla="*/ 40 h 73"/>
                  <a:gd name="T2" fmla="*/ 11 w 56"/>
                  <a:gd name="T3" fmla="*/ 41 h 73"/>
                  <a:gd name="T4" fmla="*/ 13 w 56"/>
                  <a:gd name="T5" fmla="*/ 35 h 73"/>
                  <a:gd name="T6" fmla="*/ 11 w 56"/>
                  <a:gd name="T7" fmla="*/ 31 h 73"/>
                  <a:gd name="T8" fmla="*/ 10 w 56"/>
                  <a:gd name="T9" fmla="*/ 28 h 73"/>
                  <a:gd name="T10" fmla="*/ 11 w 56"/>
                  <a:gd name="T11" fmla="*/ 24 h 73"/>
                  <a:gd name="T12" fmla="*/ 11 w 56"/>
                  <a:gd name="T13" fmla="*/ 17 h 73"/>
                  <a:gd name="T14" fmla="*/ 19 w 56"/>
                  <a:gd name="T15" fmla="*/ 10 h 73"/>
                  <a:gd name="T16" fmla="*/ 28 w 56"/>
                  <a:gd name="T17" fmla="*/ 17 h 73"/>
                  <a:gd name="T18" fmla="*/ 28 w 56"/>
                  <a:gd name="T19" fmla="*/ 24 h 73"/>
                  <a:gd name="T20" fmla="*/ 29 w 56"/>
                  <a:gd name="T21" fmla="*/ 28 h 73"/>
                  <a:gd name="T22" fmla="*/ 27 w 56"/>
                  <a:gd name="T23" fmla="*/ 31 h 73"/>
                  <a:gd name="T24" fmla="*/ 24 w 56"/>
                  <a:gd name="T25" fmla="*/ 37 h 73"/>
                  <a:gd name="T26" fmla="*/ 22 w 56"/>
                  <a:gd name="T27" fmla="*/ 41 h 73"/>
                  <a:gd name="T28" fmla="*/ 22 w 56"/>
                  <a:gd name="T29" fmla="*/ 44 h 73"/>
                  <a:gd name="T30" fmla="*/ 23 w 56"/>
                  <a:gd name="T31" fmla="*/ 45 h 73"/>
                  <a:gd name="T32" fmla="*/ 46 w 56"/>
                  <a:gd name="T33" fmla="*/ 60 h 73"/>
                  <a:gd name="T34" fmla="*/ 46 w 56"/>
                  <a:gd name="T35" fmla="*/ 63 h 73"/>
                  <a:gd name="T36" fmla="*/ 29 w 56"/>
                  <a:gd name="T37" fmla="*/ 63 h 73"/>
                  <a:gd name="T38" fmla="*/ 24 w 56"/>
                  <a:gd name="T39" fmla="*/ 68 h 73"/>
                  <a:gd name="T40" fmla="*/ 29 w 56"/>
                  <a:gd name="T41" fmla="*/ 73 h 73"/>
                  <a:gd name="T42" fmla="*/ 49 w 56"/>
                  <a:gd name="T43" fmla="*/ 73 h 73"/>
                  <a:gd name="T44" fmla="*/ 56 w 56"/>
                  <a:gd name="T45" fmla="*/ 66 h 73"/>
                  <a:gd name="T46" fmla="*/ 56 w 56"/>
                  <a:gd name="T47" fmla="*/ 58 h 73"/>
                  <a:gd name="T48" fmla="*/ 51 w 56"/>
                  <a:gd name="T49" fmla="*/ 51 h 73"/>
                  <a:gd name="T50" fmla="*/ 32 w 56"/>
                  <a:gd name="T51" fmla="*/ 42 h 73"/>
                  <a:gd name="T52" fmla="*/ 36 w 56"/>
                  <a:gd name="T53" fmla="*/ 35 h 73"/>
                  <a:gd name="T54" fmla="*/ 39 w 56"/>
                  <a:gd name="T55" fmla="*/ 28 h 73"/>
                  <a:gd name="T56" fmla="*/ 38 w 56"/>
                  <a:gd name="T57" fmla="*/ 23 h 73"/>
                  <a:gd name="T58" fmla="*/ 38 w 56"/>
                  <a:gd name="T59" fmla="*/ 17 h 73"/>
                  <a:gd name="T60" fmla="*/ 19 w 56"/>
                  <a:gd name="T61" fmla="*/ 0 h 73"/>
                  <a:gd name="T62" fmla="*/ 1 w 56"/>
                  <a:gd name="T63" fmla="*/ 17 h 73"/>
                  <a:gd name="T64" fmla="*/ 1 w 56"/>
                  <a:gd name="T65" fmla="*/ 23 h 73"/>
                  <a:gd name="T66" fmla="*/ 0 w 56"/>
                  <a:gd name="T67" fmla="*/ 28 h 73"/>
                  <a:gd name="T68" fmla="*/ 3 w 56"/>
                  <a:gd name="T69" fmla="*/ 35 h 73"/>
                  <a:gd name="T70" fmla="*/ 5 w 56"/>
                  <a:gd name="T71" fmla="*/ 4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 h="73">
                    <a:moveTo>
                      <a:pt x="5" y="40"/>
                    </a:moveTo>
                    <a:cubicBezTo>
                      <a:pt x="6" y="42"/>
                      <a:pt x="9" y="43"/>
                      <a:pt x="11" y="41"/>
                    </a:cubicBezTo>
                    <a:cubicBezTo>
                      <a:pt x="14" y="40"/>
                      <a:pt x="14" y="37"/>
                      <a:pt x="13" y="35"/>
                    </a:cubicBezTo>
                    <a:cubicBezTo>
                      <a:pt x="12" y="34"/>
                      <a:pt x="12" y="32"/>
                      <a:pt x="11" y="31"/>
                    </a:cubicBezTo>
                    <a:cubicBezTo>
                      <a:pt x="11" y="30"/>
                      <a:pt x="10" y="28"/>
                      <a:pt x="10" y="28"/>
                    </a:cubicBezTo>
                    <a:cubicBezTo>
                      <a:pt x="10" y="27"/>
                      <a:pt x="11" y="26"/>
                      <a:pt x="11" y="24"/>
                    </a:cubicBezTo>
                    <a:cubicBezTo>
                      <a:pt x="11" y="17"/>
                      <a:pt x="11" y="17"/>
                      <a:pt x="11" y="17"/>
                    </a:cubicBezTo>
                    <a:cubicBezTo>
                      <a:pt x="11" y="14"/>
                      <a:pt x="12" y="10"/>
                      <a:pt x="19" y="10"/>
                    </a:cubicBezTo>
                    <a:cubicBezTo>
                      <a:pt x="27" y="10"/>
                      <a:pt x="28" y="14"/>
                      <a:pt x="28" y="17"/>
                    </a:cubicBezTo>
                    <a:cubicBezTo>
                      <a:pt x="28" y="24"/>
                      <a:pt x="28" y="24"/>
                      <a:pt x="28" y="24"/>
                    </a:cubicBezTo>
                    <a:cubicBezTo>
                      <a:pt x="28" y="26"/>
                      <a:pt x="28" y="27"/>
                      <a:pt x="29" y="28"/>
                    </a:cubicBezTo>
                    <a:cubicBezTo>
                      <a:pt x="28" y="29"/>
                      <a:pt x="28" y="30"/>
                      <a:pt x="27" y="31"/>
                    </a:cubicBezTo>
                    <a:cubicBezTo>
                      <a:pt x="27" y="33"/>
                      <a:pt x="25" y="36"/>
                      <a:pt x="24" y="37"/>
                    </a:cubicBezTo>
                    <a:cubicBezTo>
                      <a:pt x="23" y="38"/>
                      <a:pt x="22" y="40"/>
                      <a:pt x="22" y="41"/>
                    </a:cubicBezTo>
                    <a:cubicBezTo>
                      <a:pt x="22" y="44"/>
                      <a:pt x="22" y="44"/>
                      <a:pt x="22" y="44"/>
                    </a:cubicBezTo>
                    <a:cubicBezTo>
                      <a:pt x="22" y="44"/>
                      <a:pt x="22" y="45"/>
                      <a:pt x="23" y="45"/>
                    </a:cubicBezTo>
                    <a:cubicBezTo>
                      <a:pt x="23" y="48"/>
                      <a:pt x="26" y="52"/>
                      <a:pt x="46" y="60"/>
                    </a:cubicBezTo>
                    <a:cubicBezTo>
                      <a:pt x="46" y="63"/>
                      <a:pt x="46" y="63"/>
                      <a:pt x="46" y="63"/>
                    </a:cubicBezTo>
                    <a:cubicBezTo>
                      <a:pt x="29" y="63"/>
                      <a:pt x="29" y="63"/>
                      <a:pt x="29" y="63"/>
                    </a:cubicBezTo>
                    <a:cubicBezTo>
                      <a:pt x="26" y="63"/>
                      <a:pt x="24" y="66"/>
                      <a:pt x="24" y="68"/>
                    </a:cubicBezTo>
                    <a:cubicBezTo>
                      <a:pt x="24" y="71"/>
                      <a:pt x="26" y="73"/>
                      <a:pt x="29" y="73"/>
                    </a:cubicBezTo>
                    <a:cubicBezTo>
                      <a:pt x="49" y="73"/>
                      <a:pt x="49" y="73"/>
                      <a:pt x="49" y="73"/>
                    </a:cubicBezTo>
                    <a:cubicBezTo>
                      <a:pt x="53" y="73"/>
                      <a:pt x="56" y="70"/>
                      <a:pt x="56" y="66"/>
                    </a:cubicBezTo>
                    <a:cubicBezTo>
                      <a:pt x="56" y="58"/>
                      <a:pt x="56" y="58"/>
                      <a:pt x="56" y="58"/>
                    </a:cubicBezTo>
                    <a:cubicBezTo>
                      <a:pt x="56" y="55"/>
                      <a:pt x="54" y="52"/>
                      <a:pt x="51" y="51"/>
                    </a:cubicBezTo>
                    <a:cubicBezTo>
                      <a:pt x="38" y="46"/>
                      <a:pt x="34" y="44"/>
                      <a:pt x="32" y="42"/>
                    </a:cubicBezTo>
                    <a:cubicBezTo>
                      <a:pt x="34" y="40"/>
                      <a:pt x="35" y="38"/>
                      <a:pt x="36" y="35"/>
                    </a:cubicBezTo>
                    <a:cubicBezTo>
                      <a:pt x="38" y="33"/>
                      <a:pt x="39" y="30"/>
                      <a:pt x="39" y="28"/>
                    </a:cubicBezTo>
                    <a:cubicBezTo>
                      <a:pt x="39" y="26"/>
                      <a:pt x="39" y="25"/>
                      <a:pt x="38" y="23"/>
                    </a:cubicBezTo>
                    <a:cubicBezTo>
                      <a:pt x="38" y="17"/>
                      <a:pt x="38" y="17"/>
                      <a:pt x="38" y="17"/>
                    </a:cubicBezTo>
                    <a:cubicBezTo>
                      <a:pt x="38" y="7"/>
                      <a:pt x="31" y="0"/>
                      <a:pt x="19" y="0"/>
                    </a:cubicBezTo>
                    <a:cubicBezTo>
                      <a:pt x="8" y="0"/>
                      <a:pt x="1" y="7"/>
                      <a:pt x="1" y="17"/>
                    </a:cubicBezTo>
                    <a:cubicBezTo>
                      <a:pt x="1" y="23"/>
                      <a:pt x="1" y="23"/>
                      <a:pt x="1" y="23"/>
                    </a:cubicBezTo>
                    <a:cubicBezTo>
                      <a:pt x="0" y="25"/>
                      <a:pt x="0" y="26"/>
                      <a:pt x="0" y="28"/>
                    </a:cubicBezTo>
                    <a:cubicBezTo>
                      <a:pt x="0" y="30"/>
                      <a:pt x="1" y="33"/>
                      <a:pt x="3" y="35"/>
                    </a:cubicBezTo>
                    <a:cubicBezTo>
                      <a:pt x="3" y="36"/>
                      <a:pt x="4" y="38"/>
                      <a:pt x="5" y="4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27" name="Freeform 500">
                <a:extLst>
                  <a:ext uri="{FF2B5EF4-FFF2-40B4-BE49-F238E27FC236}">
                    <a16:creationId xmlns:a16="http://schemas.microsoft.com/office/drawing/2014/main" id="{ECF96888-E87F-424E-8EB8-9B5EDE0AFF18}"/>
                  </a:ext>
                </a:extLst>
              </p:cNvPr>
              <p:cNvSpPr>
                <a:spLocks/>
              </p:cNvSpPr>
              <p:nvPr/>
            </p:nvSpPr>
            <p:spPr bwMode="auto">
              <a:xfrm>
                <a:off x="10999788" y="7513638"/>
                <a:ext cx="192088" cy="90488"/>
              </a:xfrm>
              <a:custGeom>
                <a:avLst/>
                <a:gdLst>
                  <a:gd name="T0" fmla="*/ 87 w 92"/>
                  <a:gd name="T1" fmla="*/ 4 h 43"/>
                  <a:gd name="T2" fmla="*/ 81 w 92"/>
                  <a:gd name="T3" fmla="*/ 0 h 43"/>
                  <a:gd name="T4" fmla="*/ 77 w 92"/>
                  <a:gd name="T5" fmla="*/ 6 h 43"/>
                  <a:gd name="T6" fmla="*/ 82 w 92"/>
                  <a:gd name="T7" fmla="*/ 33 h 43"/>
                  <a:gd name="T8" fmla="*/ 10 w 92"/>
                  <a:gd name="T9" fmla="*/ 33 h 43"/>
                  <a:gd name="T10" fmla="*/ 14 w 92"/>
                  <a:gd name="T11" fmla="*/ 6 h 43"/>
                  <a:gd name="T12" fmla="*/ 10 w 92"/>
                  <a:gd name="T13" fmla="*/ 0 h 43"/>
                  <a:gd name="T14" fmla="*/ 5 w 92"/>
                  <a:gd name="T15" fmla="*/ 4 h 43"/>
                  <a:gd name="T16" fmla="*/ 0 w 92"/>
                  <a:gd name="T17" fmla="*/ 33 h 43"/>
                  <a:gd name="T18" fmla="*/ 0 w 92"/>
                  <a:gd name="T19" fmla="*/ 34 h 43"/>
                  <a:gd name="T20" fmla="*/ 10 w 92"/>
                  <a:gd name="T21" fmla="*/ 43 h 43"/>
                  <a:gd name="T22" fmla="*/ 82 w 92"/>
                  <a:gd name="T23" fmla="*/ 43 h 43"/>
                  <a:gd name="T24" fmla="*/ 92 w 92"/>
                  <a:gd name="T25" fmla="*/ 34 h 43"/>
                  <a:gd name="T26" fmla="*/ 92 w 92"/>
                  <a:gd name="T27" fmla="*/ 33 h 43"/>
                  <a:gd name="T28" fmla="*/ 87 w 92"/>
                  <a:gd name="T29" fmla="*/ 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2" h="43">
                    <a:moveTo>
                      <a:pt x="87" y="4"/>
                    </a:moveTo>
                    <a:cubicBezTo>
                      <a:pt x="86" y="1"/>
                      <a:pt x="84" y="0"/>
                      <a:pt x="81" y="0"/>
                    </a:cubicBezTo>
                    <a:cubicBezTo>
                      <a:pt x="79" y="0"/>
                      <a:pt x="77" y="3"/>
                      <a:pt x="77" y="6"/>
                    </a:cubicBezTo>
                    <a:cubicBezTo>
                      <a:pt x="82" y="33"/>
                      <a:pt x="82" y="33"/>
                      <a:pt x="82" y="33"/>
                    </a:cubicBezTo>
                    <a:cubicBezTo>
                      <a:pt x="10" y="33"/>
                      <a:pt x="10" y="33"/>
                      <a:pt x="10" y="33"/>
                    </a:cubicBezTo>
                    <a:cubicBezTo>
                      <a:pt x="14" y="6"/>
                      <a:pt x="14" y="6"/>
                      <a:pt x="14" y="6"/>
                    </a:cubicBezTo>
                    <a:cubicBezTo>
                      <a:pt x="15" y="3"/>
                      <a:pt x="13" y="0"/>
                      <a:pt x="10" y="0"/>
                    </a:cubicBezTo>
                    <a:cubicBezTo>
                      <a:pt x="8" y="0"/>
                      <a:pt x="5" y="1"/>
                      <a:pt x="5" y="4"/>
                    </a:cubicBezTo>
                    <a:cubicBezTo>
                      <a:pt x="0" y="33"/>
                      <a:pt x="0" y="33"/>
                      <a:pt x="0" y="33"/>
                    </a:cubicBezTo>
                    <a:cubicBezTo>
                      <a:pt x="0" y="33"/>
                      <a:pt x="0" y="34"/>
                      <a:pt x="0" y="34"/>
                    </a:cubicBezTo>
                    <a:cubicBezTo>
                      <a:pt x="0" y="39"/>
                      <a:pt x="4" y="43"/>
                      <a:pt x="10" y="43"/>
                    </a:cubicBezTo>
                    <a:cubicBezTo>
                      <a:pt x="82" y="43"/>
                      <a:pt x="82" y="43"/>
                      <a:pt x="82" y="43"/>
                    </a:cubicBezTo>
                    <a:cubicBezTo>
                      <a:pt x="87" y="43"/>
                      <a:pt x="92" y="39"/>
                      <a:pt x="92" y="34"/>
                    </a:cubicBezTo>
                    <a:cubicBezTo>
                      <a:pt x="92" y="34"/>
                      <a:pt x="92" y="33"/>
                      <a:pt x="92" y="33"/>
                    </a:cubicBezTo>
                    <a:lnTo>
                      <a:pt x="87" y="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28" name="Freeform 501">
                <a:extLst>
                  <a:ext uri="{FF2B5EF4-FFF2-40B4-BE49-F238E27FC236}">
                    <a16:creationId xmlns:a16="http://schemas.microsoft.com/office/drawing/2014/main" id="{D7E9E5AD-2F30-4146-9BD3-7141CDEADFF9}"/>
                  </a:ext>
                </a:extLst>
              </p:cNvPr>
              <p:cNvSpPr>
                <a:spLocks noEditPoints="1"/>
              </p:cNvSpPr>
              <p:nvPr/>
            </p:nvSpPr>
            <p:spPr bwMode="auto">
              <a:xfrm>
                <a:off x="10845801" y="7108825"/>
                <a:ext cx="500063" cy="376238"/>
              </a:xfrm>
              <a:custGeom>
                <a:avLst/>
                <a:gdLst>
                  <a:gd name="T0" fmla="*/ 219 w 240"/>
                  <a:gd name="T1" fmla="*/ 0 h 180"/>
                  <a:gd name="T2" fmla="*/ 21 w 240"/>
                  <a:gd name="T3" fmla="*/ 0 h 180"/>
                  <a:gd name="T4" fmla="*/ 0 w 240"/>
                  <a:gd name="T5" fmla="*/ 21 h 180"/>
                  <a:gd name="T6" fmla="*/ 0 w 240"/>
                  <a:gd name="T7" fmla="*/ 158 h 180"/>
                  <a:gd name="T8" fmla="*/ 21 w 240"/>
                  <a:gd name="T9" fmla="*/ 180 h 180"/>
                  <a:gd name="T10" fmla="*/ 219 w 240"/>
                  <a:gd name="T11" fmla="*/ 180 h 180"/>
                  <a:gd name="T12" fmla="*/ 240 w 240"/>
                  <a:gd name="T13" fmla="*/ 158 h 180"/>
                  <a:gd name="T14" fmla="*/ 240 w 240"/>
                  <a:gd name="T15" fmla="*/ 21 h 180"/>
                  <a:gd name="T16" fmla="*/ 219 w 240"/>
                  <a:gd name="T17" fmla="*/ 0 h 180"/>
                  <a:gd name="T18" fmla="*/ 21 w 240"/>
                  <a:gd name="T19" fmla="*/ 9 h 180"/>
                  <a:gd name="T20" fmla="*/ 219 w 240"/>
                  <a:gd name="T21" fmla="*/ 9 h 180"/>
                  <a:gd name="T22" fmla="*/ 230 w 240"/>
                  <a:gd name="T23" fmla="*/ 21 h 180"/>
                  <a:gd name="T24" fmla="*/ 230 w 240"/>
                  <a:gd name="T25" fmla="*/ 140 h 180"/>
                  <a:gd name="T26" fmla="*/ 10 w 240"/>
                  <a:gd name="T27" fmla="*/ 140 h 180"/>
                  <a:gd name="T28" fmla="*/ 10 w 240"/>
                  <a:gd name="T29" fmla="*/ 21 h 180"/>
                  <a:gd name="T30" fmla="*/ 21 w 240"/>
                  <a:gd name="T31" fmla="*/ 9 h 180"/>
                  <a:gd name="T32" fmla="*/ 219 w 240"/>
                  <a:gd name="T33" fmla="*/ 170 h 180"/>
                  <a:gd name="T34" fmla="*/ 21 w 240"/>
                  <a:gd name="T35" fmla="*/ 170 h 180"/>
                  <a:gd name="T36" fmla="*/ 10 w 240"/>
                  <a:gd name="T37" fmla="*/ 158 h 180"/>
                  <a:gd name="T38" fmla="*/ 10 w 240"/>
                  <a:gd name="T39" fmla="*/ 150 h 180"/>
                  <a:gd name="T40" fmla="*/ 230 w 240"/>
                  <a:gd name="T41" fmla="*/ 150 h 180"/>
                  <a:gd name="T42" fmla="*/ 230 w 240"/>
                  <a:gd name="T43" fmla="*/ 158 h 180"/>
                  <a:gd name="T44" fmla="*/ 219 w 240"/>
                  <a:gd name="T45" fmla="*/ 17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0" h="180">
                    <a:moveTo>
                      <a:pt x="219" y="0"/>
                    </a:moveTo>
                    <a:cubicBezTo>
                      <a:pt x="21" y="0"/>
                      <a:pt x="21" y="0"/>
                      <a:pt x="21" y="0"/>
                    </a:cubicBezTo>
                    <a:cubicBezTo>
                      <a:pt x="9" y="0"/>
                      <a:pt x="0" y="9"/>
                      <a:pt x="0" y="21"/>
                    </a:cubicBezTo>
                    <a:cubicBezTo>
                      <a:pt x="0" y="158"/>
                      <a:pt x="0" y="158"/>
                      <a:pt x="0" y="158"/>
                    </a:cubicBezTo>
                    <a:cubicBezTo>
                      <a:pt x="0" y="170"/>
                      <a:pt x="9" y="180"/>
                      <a:pt x="21" y="180"/>
                    </a:cubicBezTo>
                    <a:cubicBezTo>
                      <a:pt x="219" y="180"/>
                      <a:pt x="219" y="180"/>
                      <a:pt x="219" y="180"/>
                    </a:cubicBezTo>
                    <a:cubicBezTo>
                      <a:pt x="230" y="180"/>
                      <a:pt x="240" y="170"/>
                      <a:pt x="240" y="158"/>
                    </a:cubicBezTo>
                    <a:cubicBezTo>
                      <a:pt x="240" y="21"/>
                      <a:pt x="240" y="21"/>
                      <a:pt x="240" y="21"/>
                    </a:cubicBezTo>
                    <a:cubicBezTo>
                      <a:pt x="240" y="9"/>
                      <a:pt x="230" y="0"/>
                      <a:pt x="219" y="0"/>
                    </a:cubicBezTo>
                    <a:close/>
                    <a:moveTo>
                      <a:pt x="21" y="9"/>
                    </a:moveTo>
                    <a:cubicBezTo>
                      <a:pt x="219" y="9"/>
                      <a:pt x="219" y="9"/>
                      <a:pt x="219" y="9"/>
                    </a:cubicBezTo>
                    <a:cubicBezTo>
                      <a:pt x="225" y="9"/>
                      <a:pt x="230" y="15"/>
                      <a:pt x="230" y="21"/>
                    </a:cubicBezTo>
                    <a:cubicBezTo>
                      <a:pt x="230" y="140"/>
                      <a:pt x="230" y="140"/>
                      <a:pt x="230" y="140"/>
                    </a:cubicBezTo>
                    <a:cubicBezTo>
                      <a:pt x="10" y="140"/>
                      <a:pt x="10" y="140"/>
                      <a:pt x="10" y="140"/>
                    </a:cubicBezTo>
                    <a:cubicBezTo>
                      <a:pt x="10" y="21"/>
                      <a:pt x="10" y="21"/>
                      <a:pt x="10" y="21"/>
                    </a:cubicBezTo>
                    <a:cubicBezTo>
                      <a:pt x="10" y="15"/>
                      <a:pt x="15" y="9"/>
                      <a:pt x="21" y="9"/>
                    </a:cubicBezTo>
                    <a:close/>
                    <a:moveTo>
                      <a:pt x="219" y="170"/>
                    </a:moveTo>
                    <a:cubicBezTo>
                      <a:pt x="21" y="170"/>
                      <a:pt x="21" y="170"/>
                      <a:pt x="21" y="170"/>
                    </a:cubicBezTo>
                    <a:cubicBezTo>
                      <a:pt x="15" y="170"/>
                      <a:pt x="10" y="165"/>
                      <a:pt x="10" y="158"/>
                    </a:cubicBezTo>
                    <a:cubicBezTo>
                      <a:pt x="10" y="150"/>
                      <a:pt x="10" y="150"/>
                      <a:pt x="10" y="150"/>
                    </a:cubicBezTo>
                    <a:cubicBezTo>
                      <a:pt x="230" y="150"/>
                      <a:pt x="230" y="150"/>
                      <a:pt x="230" y="150"/>
                    </a:cubicBezTo>
                    <a:cubicBezTo>
                      <a:pt x="230" y="158"/>
                      <a:pt x="230" y="158"/>
                      <a:pt x="230" y="158"/>
                    </a:cubicBezTo>
                    <a:cubicBezTo>
                      <a:pt x="230" y="165"/>
                      <a:pt x="225" y="170"/>
                      <a:pt x="219" y="17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grpSp>
        <p:sp>
          <p:nvSpPr>
            <p:cNvPr id="24" name="Oval 23">
              <a:extLst>
                <a:ext uri="{FF2B5EF4-FFF2-40B4-BE49-F238E27FC236}">
                  <a16:creationId xmlns:a16="http://schemas.microsoft.com/office/drawing/2014/main" id="{FCF07BB9-101E-48AA-ACA2-80566427E8C3}"/>
                </a:ext>
              </a:extLst>
            </p:cNvPr>
            <p:cNvSpPr/>
            <p:nvPr/>
          </p:nvSpPr>
          <p:spPr>
            <a:xfrm>
              <a:off x="8610600" y="2219846"/>
              <a:ext cx="1219200" cy="1166837"/>
            </a:xfrm>
            <a:prstGeom prst="ellipse">
              <a:avLst/>
            </a:prstGeom>
            <a:noFill/>
            <a:ln>
              <a:solidFill>
                <a:srgbClr val="81B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grpSp>
      <p:sp>
        <p:nvSpPr>
          <p:cNvPr id="16" name="Rectangle 15">
            <a:extLst>
              <a:ext uri="{FF2B5EF4-FFF2-40B4-BE49-F238E27FC236}">
                <a16:creationId xmlns:a16="http://schemas.microsoft.com/office/drawing/2014/main" id="{829ACEB1-5D99-4F49-9A5F-28FDFD1C962C}"/>
              </a:ext>
            </a:extLst>
          </p:cNvPr>
          <p:cNvSpPr/>
          <p:nvPr/>
        </p:nvSpPr>
        <p:spPr>
          <a:xfrm>
            <a:off x="0" y="6450031"/>
            <a:ext cx="12192000" cy="407939"/>
          </a:xfrm>
          <a:prstGeom prst="rect">
            <a:avLst/>
          </a:prstGeom>
          <a:solidFill>
            <a:srgbClr val="1A3292"/>
          </a:solidFill>
          <a:ln>
            <a:solidFill>
              <a:srgbClr val="20479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tabLst>
                <a:tab pos="4284492" algn="l"/>
                <a:tab pos="8632480" algn="r"/>
              </a:tabLst>
            </a:pPr>
            <a:r>
              <a:rPr lang="en-US" sz="900" err="1">
                <a:latin typeface="Century Gothic"/>
                <a:cs typeface="Century Gothic"/>
              </a:rPr>
              <a:t>Cal</a:t>
            </a:r>
            <a:r>
              <a:rPr lang="en-US" sz="900" b="1" err="1">
                <a:latin typeface="Century Gothic"/>
                <a:cs typeface="Century Gothic"/>
              </a:rPr>
              <a:t>SAWS</a:t>
            </a:r>
            <a:r>
              <a:rPr lang="en-US" sz="900">
                <a:latin typeface="Century Gothic"/>
                <a:cs typeface="Century Gothic"/>
              </a:rPr>
              <a:t> | Security Role Configuration		</a:t>
            </a:r>
            <a:fld id="{9177F060-00DB-0849-8EF9-977425B2C345}" type="slidenum">
              <a:rPr lang="en-US" sz="900" dirty="0" smtClean="0">
                <a:latin typeface="Century Gothic"/>
                <a:cs typeface="Century Gothic"/>
              </a:rPr>
              <a:pPr>
                <a:tabLst>
                  <a:tab pos="4284492" algn="l"/>
                  <a:tab pos="8632480" algn="r"/>
                </a:tabLst>
              </a:pPr>
              <a:t>8</a:t>
            </a:fld>
            <a:endParaRPr lang="en-US" sz="900">
              <a:latin typeface="Century Gothic"/>
              <a:cs typeface="Century Gothic"/>
            </a:endParaRPr>
          </a:p>
        </p:txBody>
      </p:sp>
      <p:sp>
        <p:nvSpPr>
          <p:cNvPr id="3" name="TextBox 2">
            <a:extLst>
              <a:ext uri="{FF2B5EF4-FFF2-40B4-BE49-F238E27FC236}">
                <a16:creationId xmlns:a16="http://schemas.microsoft.com/office/drawing/2014/main" id="{2ADA2329-5767-A636-80F7-F03DFE813C9B}"/>
              </a:ext>
            </a:extLst>
          </p:cNvPr>
          <p:cNvSpPr txBox="1"/>
          <p:nvPr/>
        </p:nvSpPr>
        <p:spPr>
          <a:xfrm>
            <a:off x="586659" y="1135625"/>
            <a:ext cx="11018682"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solidFill>
                  <a:schemeClr val="accent1">
                    <a:lumMod val="60000"/>
                    <a:lumOff val="40000"/>
                  </a:schemeClr>
                </a:solidFill>
                <a:latin typeface="Century Gothic"/>
              </a:rPr>
              <a:t>The </a:t>
            </a:r>
            <a:r>
              <a:rPr lang="en-US" sz="1600" b="1" err="1">
                <a:solidFill>
                  <a:schemeClr val="accent1">
                    <a:lumMod val="60000"/>
                    <a:lumOff val="40000"/>
                  </a:schemeClr>
                </a:solidFill>
                <a:latin typeface="Century Gothic"/>
              </a:rPr>
              <a:t>CalSAWS</a:t>
            </a:r>
            <a:r>
              <a:rPr lang="en-US" sz="1600" b="1">
                <a:solidFill>
                  <a:schemeClr val="accent1">
                    <a:lumMod val="60000"/>
                    <a:lumOff val="40000"/>
                  </a:schemeClr>
                </a:solidFill>
                <a:latin typeface="Century Gothic"/>
              </a:rPr>
              <a:t> Security Configuration Guide includes step-by-step instructions on how to create County Security Roles and how to assign Security Roles, including County Created and Project Maintained, to a User.</a:t>
            </a:r>
            <a:endParaRPr lang="en-US" sz="1600" b="1">
              <a:solidFill>
                <a:schemeClr val="accent1">
                  <a:lumMod val="60000"/>
                  <a:lumOff val="40000"/>
                </a:schemeClr>
              </a:solidFill>
              <a:latin typeface="Century Gothic"/>
              <a:cs typeface="Calibri"/>
            </a:endParaRPr>
          </a:p>
        </p:txBody>
      </p:sp>
      <p:sp>
        <p:nvSpPr>
          <p:cNvPr id="4" name="TextBox 3">
            <a:extLst>
              <a:ext uri="{FF2B5EF4-FFF2-40B4-BE49-F238E27FC236}">
                <a16:creationId xmlns:a16="http://schemas.microsoft.com/office/drawing/2014/main" id="{E400ACBE-4F27-40FA-BC92-ED2167240E15}"/>
              </a:ext>
            </a:extLst>
          </p:cNvPr>
          <p:cNvSpPr txBox="1"/>
          <p:nvPr/>
        </p:nvSpPr>
        <p:spPr>
          <a:xfrm>
            <a:off x="955369" y="3929625"/>
            <a:ext cx="4971843"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Century Gothic"/>
                <a:ea typeface="+mn-lt"/>
                <a:cs typeface="+mn-lt"/>
              </a:rPr>
              <a:t>The </a:t>
            </a:r>
            <a:r>
              <a:rPr lang="en-US" sz="1000" b="1">
                <a:latin typeface="Century Gothic"/>
                <a:ea typeface="+mn-lt"/>
                <a:cs typeface="+mn-lt"/>
              </a:rPr>
              <a:t>County Security Role List</a:t>
            </a:r>
            <a:r>
              <a:rPr lang="en-US" sz="1000">
                <a:latin typeface="Century Gothic"/>
                <a:ea typeface="+mn-lt"/>
                <a:cs typeface="+mn-lt"/>
              </a:rPr>
              <a:t> page displays Security Roles and Role Descriptions that have been defined by the County.  From this page, Users with the appropriate Security Access Profile can view, edit, and add Security Roles.  </a:t>
            </a:r>
          </a:p>
          <a:p>
            <a:endParaRPr lang="en-US" sz="1000">
              <a:latin typeface="Century Gothic"/>
              <a:ea typeface="+mn-lt"/>
              <a:cs typeface="+mn-lt"/>
            </a:endParaRPr>
          </a:p>
          <a:p>
            <a:r>
              <a:rPr lang="en-US" sz="1000">
                <a:latin typeface="Century Gothic"/>
                <a:ea typeface="+mn-lt"/>
                <a:cs typeface="+mn-lt"/>
              </a:rPr>
              <a:t>To edit a Security Role, on the </a:t>
            </a:r>
            <a:r>
              <a:rPr lang="en-US" sz="1000" b="1">
                <a:latin typeface="Century Gothic"/>
                <a:ea typeface="+mn-lt"/>
                <a:cs typeface="+mn-lt"/>
              </a:rPr>
              <a:t>County Security Role List</a:t>
            </a:r>
            <a:r>
              <a:rPr lang="en-US" sz="1000">
                <a:latin typeface="Century Gothic"/>
                <a:ea typeface="+mn-lt"/>
                <a:cs typeface="+mn-lt"/>
              </a:rPr>
              <a:t> page: </a:t>
            </a:r>
          </a:p>
          <a:p>
            <a:endParaRPr lang="en-US" sz="1000">
              <a:latin typeface="Century Gothic"/>
              <a:ea typeface="+mn-lt"/>
              <a:cs typeface="+mn-lt"/>
            </a:endParaRPr>
          </a:p>
          <a:p>
            <a:pPr marL="285750" indent="-285750">
              <a:buFont typeface="Arial"/>
              <a:buChar char="•"/>
            </a:pPr>
            <a:r>
              <a:rPr lang="en-US" sz="1000">
                <a:latin typeface="Century Gothic"/>
                <a:ea typeface="+mn-lt"/>
                <a:cs typeface="+mn-lt"/>
              </a:rPr>
              <a:t>Click the </a:t>
            </a:r>
            <a:r>
              <a:rPr lang="en-US" sz="1000" b="1">
                <a:latin typeface="Century Gothic"/>
                <a:ea typeface="+mn-lt"/>
                <a:cs typeface="+mn-lt"/>
              </a:rPr>
              <a:t>Edit</a:t>
            </a:r>
            <a:r>
              <a:rPr lang="en-US" sz="1000">
                <a:latin typeface="Century Gothic"/>
                <a:ea typeface="+mn-lt"/>
                <a:cs typeface="+mn-lt"/>
              </a:rPr>
              <a:t> button for the Security Role you would like to Edit. </a:t>
            </a:r>
          </a:p>
          <a:p>
            <a:endParaRPr lang="en-US" sz="1000">
              <a:latin typeface="Century Gothic"/>
              <a:ea typeface="+mn-lt"/>
              <a:cs typeface="+mn-lt"/>
            </a:endParaRPr>
          </a:p>
          <a:p>
            <a:r>
              <a:rPr lang="en-US" sz="1000">
                <a:latin typeface="Century Gothic"/>
                <a:ea typeface="+mn-lt"/>
                <a:cs typeface="+mn-lt"/>
              </a:rPr>
              <a:t>To create a Security Role, on the </a:t>
            </a:r>
            <a:r>
              <a:rPr lang="en-US" sz="1000" b="1">
                <a:latin typeface="Century Gothic"/>
                <a:ea typeface="+mn-lt"/>
                <a:cs typeface="+mn-lt"/>
              </a:rPr>
              <a:t>County Security Role List</a:t>
            </a:r>
            <a:r>
              <a:rPr lang="en-US" sz="1000">
                <a:latin typeface="Century Gothic"/>
                <a:ea typeface="+mn-lt"/>
                <a:cs typeface="+mn-lt"/>
              </a:rPr>
              <a:t> page: </a:t>
            </a:r>
          </a:p>
          <a:p>
            <a:endParaRPr lang="en-US" sz="1000">
              <a:latin typeface="Century Gothic"/>
              <a:ea typeface="+mn-lt"/>
              <a:cs typeface="+mn-lt"/>
            </a:endParaRPr>
          </a:p>
          <a:p>
            <a:pPr marL="285750" indent="-285750">
              <a:buFont typeface="Arial"/>
              <a:buChar char="•"/>
            </a:pPr>
            <a:r>
              <a:rPr lang="en-US" sz="1000">
                <a:latin typeface="Century Gothic"/>
                <a:ea typeface="+mn-lt"/>
                <a:cs typeface="+mn-lt"/>
              </a:rPr>
              <a:t>Click the </a:t>
            </a:r>
            <a:r>
              <a:rPr lang="en-US" sz="1000" b="1">
                <a:latin typeface="Century Gothic"/>
                <a:ea typeface="+mn-lt"/>
                <a:cs typeface="+mn-lt"/>
              </a:rPr>
              <a:t>Add </a:t>
            </a:r>
            <a:r>
              <a:rPr lang="en-US" sz="1000">
                <a:latin typeface="Century Gothic"/>
                <a:ea typeface="+mn-lt"/>
                <a:cs typeface="+mn-lt"/>
              </a:rPr>
              <a:t>button. </a:t>
            </a:r>
          </a:p>
          <a:p>
            <a:pPr algn="l"/>
            <a:endParaRPr lang="en-US" sz="1000">
              <a:latin typeface="Century Gothic"/>
              <a:cs typeface="Calibri"/>
            </a:endParaRPr>
          </a:p>
        </p:txBody>
      </p:sp>
      <p:sp>
        <p:nvSpPr>
          <p:cNvPr id="7" name="TextBox 6">
            <a:extLst>
              <a:ext uri="{FF2B5EF4-FFF2-40B4-BE49-F238E27FC236}">
                <a16:creationId xmlns:a16="http://schemas.microsoft.com/office/drawing/2014/main" id="{2CDA7D37-52B9-46BD-F52E-B3C7D0983AE6}"/>
              </a:ext>
            </a:extLst>
          </p:cNvPr>
          <p:cNvSpPr txBox="1"/>
          <p:nvPr/>
        </p:nvSpPr>
        <p:spPr>
          <a:xfrm>
            <a:off x="565663" y="1663597"/>
            <a:ext cx="5586359"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solidFill>
                  <a:schemeClr val="accent1"/>
                </a:solidFill>
                <a:latin typeface="Century Gothic"/>
              </a:rPr>
              <a:t>Examples of the level of detail provided in the Guide:</a:t>
            </a:r>
          </a:p>
        </p:txBody>
      </p:sp>
      <p:sp>
        <p:nvSpPr>
          <p:cNvPr id="8" name="TextBox 7">
            <a:extLst>
              <a:ext uri="{FF2B5EF4-FFF2-40B4-BE49-F238E27FC236}">
                <a16:creationId xmlns:a16="http://schemas.microsoft.com/office/drawing/2014/main" id="{852DDAA3-D0D9-3521-5B4D-1835A4946E75}"/>
              </a:ext>
            </a:extLst>
          </p:cNvPr>
          <p:cNvSpPr txBox="1"/>
          <p:nvPr/>
        </p:nvSpPr>
        <p:spPr>
          <a:xfrm>
            <a:off x="7043174" y="340523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p:txBody>
      </p:sp>
      <p:sp>
        <p:nvSpPr>
          <p:cNvPr id="10" name="TextBox 9">
            <a:extLst>
              <a:ext uri="{FF2B5EF4-FFF2-40B4-BE49-F238E27FC236}">
                <a16:creationId xmlns:a16="http://schemas.microsoft.com/office/drawing/2014/main" id="{9D82F295-658C-0415-BE06-4794EE74B084}"/>
              </a:ext>
            </a:extLst>
          </p:cNvPr>
          <p:cNvSpPr txBox="1"/>
          <p:nvPr/>
        </p:nvSpPr>
        <p:spPr>
          <a:xfrm>
            <a:off x="8259404" y="3974177"/>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p:txBody>
      </p:sp>
      <p:sp>
        <p:nvSpPr>
          <p:cNvPr id="13" name="TextBox 12">
            <a:extLst>
              <a:ext uri="{FF2B5EF4-FFF2-40B4-BE49-F238E27FC236}">
                <a16:creationId xmlns:a16="http://schemas.microsoft.com/office/drawing/2014/main" id="{73B0BB4F-5BE1-B023-DF79-E9AFA3892101}"/>
              </a:ext>
            </a:extLst>
          </p:cNvPr>
          <p:cNvSpPr txBox="1"/>
          <p:nvPr/>
        </p:nvSpPr>
        <p:spPr>
          <a:xfrm>
            <a:off x="6468601" y="3182988"/>
            <a:ext cx="4807973" cy="19082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ea typeface="+mn-lt"/>
              <a:cs typeface="+mn-lt"/>
            </a:endParaRPr>
          </a:p>
          <a:p>
            <a:r>
              <a:rPr lang="en-US" sz="1000">
                <a:latin typeface="Century Gothic"/>
                <a:ea typeface="+mn-lt"/>
                <a:cs typeface="+mn-lt"/>
              </a:rPr>
              <a:t>To Add a Security Role, on the </a:t>
            </a:r>
            <a:r>
              <a:rPr lang="en-US" sz="1000" b="1">
                <a:latin typeface="Century Gothic"/>
                <a:ea typeface="+mn-lt"/>
                <a:cs typeface="+mn-lt"/>
              </a:rPr>
              <a:t>Security Assignment</a:t>
            </a:r>
            <a:r>
              <a:rPr lang="en-US" sz="1000">
                <a:latin typeface="Century Gothic"/>
                <a:ea typeface="+mn-lt"/>
                <a:cs typeface="+mn-lt"/>
              </a:rPr>
              <a:t> page, </a:t>
            </a:r>
            <a:r>
              <a:rPr lang="en-US" sz="1000" b="1">
                <a:latin typeface="Century Gothic"/>
                <a:ea typeface="+mn-lt"/>
                <a:cs typeface="+mn-lt"/>
              </a:rPr>
              <a:t>Assigned Security Roles</a:t>
            </a:r>
            <a:r>
              <a:rPr lang="en-US" sz="1000">
                <a:latin typeface="Century Gothic"/>
                <a:ea typeface="+mn-lt"/>
                <a:cs typeface="+mn-lt"/>
              </a:rPr>
              <a:t> section:</a:t>
            </a:r>
          </a:p>
          <a:p>
            <a:endParaRPr lang="en-US" sz="1000">
              <a:latin typeface="Century Gothic"/>
              <a:ea typeface="+mn-lt"/>
              <a:cs typeface="+mn-lt"/>
            </a:endParaRPr>
          </a:p>
          <a:p>
            <a:pPr marL="285750" indent="-285750">
              <a:buFont typeface="Arial"/>
              <a:buChar char="•"/>
            </a:pPr>
            <a:r>
              <a:rPr lang="en-US" sz="1000">
                <a:latin typeface="Century Gothic"/>
                <a:ea typeface="+mn-lt"/>
                <a:cs typeface="+mn-lt"/>
              </a:rPr>
              <a:t>Click the </a:t>
            </a:r>
            <a:r>
              <a:rPr lang="en-US" sz="1000" b="1">
                <a:latin typeface="Century Gothic"/>
                <a:ea typeface="+mn-lt"/>
                <a:cs typeface="+mn-lt"/>
              </a:rPr>
              <a:t>Add Security Role</a:t>
            </a:r>
            <a:r>
              <a:rPr lang="en-US" sz="1000">
                <a:latin typeface="Century Gothic"/>
                <a:ea typeface="+mn-lt"/>
                <a:cs typeface="+mn-lt"/>
              </a:rPr>
              <a:t> button.</a:t>
            </a:r>
          </a:p>
          <a:p>
            <a:endParaRPr lang="en-US" sz="1000">
              <a:latin typeface="Century Gothic"/>
              <a:ea typeface="+mn-lt"/>
              <a:cs typeface="+mn-lt"/>
            </a:endParaRPr>
          </a:p>
          <a:p>
            <a:r>
              <a:rPr lang="en-US" sz="1000" b="1">
                <a:latin typeface="Century Gothic"/>
                <a:ea typeface="+mn-lt"/>
                <a:cs typeface="+mn-lt"/>
              </a:rPr>
              <a:t>Note:</a:t>
            </a:r>
            <a:r>
              <a:rPr lang="en-US" sz="1000">
                <a:latin typeface="Century Gothic"/>
                <a:ea typeface="+mn-lt"/>
                <a:cs typeface="+mn-lt"/>
              </a:rPr>
              <a:t> The Security Roles that are available at migration, are the Project Maintained Security Roles.  Additional Security Groups may need to be added to a Project Maintained Role for a User to have needed system access.</a:t>
            </a:r>
          </a:p>
          <a:p>
            <a:pPr algn="l"/>
            <a:endParaRPr lang="en-US" sz="1000">
              <a:latin typeface="Century Gothic"/>
              <a:cs typeface="Calibri"/>
            </a:endParaRPr>
          </a:p>
        </p:txBody>
      </p:sp>
      <p:pic>
        <p:nvPicPr>
          <p:cNvPr id="14" name="Picture 14">
            <a:extLst>
              <a:ext uri="{FF2B5EF4-FFF2-40B4-BE49-F238E27FC236}">
                <a16:creationId xmlns:a16="http://schemas.microsoft.com/office/drawing/2014/main" id="{615D2274-783A-35D9-EC61-1492D2EEF2F1}"/>
              </a:ext>
            </a:extLst>
          </p:cNvPr>
          <p:cNvPicPr>
            <a:picLocks noChangeAspect="1"/>
          </p:cNvPicPr>
          <p:nvPr/>
        </p:nvPicPr>
        <p:blipFill>
          <a:blip r:embed="rId3"/>
          <a:stretch>
            <a:fillRect/>
          </a:stretch>
        </p:blipFill>
        <p:spPr>
          <a:xfrm>
            <a:off x="7428271" y="4840011"/>
            <a:ext cx="3791973" cy="1110883"/>
          </a:xfrm>
          <a:prstGeom prst="rect">
            <a:avLst/>
          </a:prstGeom>
          <a:ln>
            <a:solidFill>
              <a:schemeClr val="accent6"/>
            </a:solidFill>
          </a:ln>
        </p:spPr>
      </p:pic>
      <p:sp>
        <p:nvSpPr>
          <p:cNvPr id="15" name="Rectangle 14">
            <a:extLst>
              <a:ext uri="{FF2B5EF4-FFF2-40B4-BE49-F238E27FC236}">
                <a16:creationId xmlns:a16="http://schemas.microsoft.com/office/drawing/2014/main" id="{657F3E1C-0DA4-D796-C275-8CB5315CB0F1}"/>
              </a:ext>
            </a:extLst>
          </p:cNvPr>
          <p:cNvSpPr/>
          <p:nvPr/>
        </p:nvSpPr>
        <p:spPr>
          <a:xfrm>
            <a:off x="6116586" y="1712555"/>
            <a:ext cx="5235676" cy="43425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8">
            <a:extLst>
              <a:ext uri="{FF2B5EF4-FFF2-40B4-BE49-F238E27FC236}">
                <a16:creationId xmlns:a16="http://schemas.microsoft.com/office/drawing/2014/main" id="{91884BC0-AF28-D8F5-741A-2D0D690FB04B}"/>
              </a:ext>
            </a:extLst>
          </p:cNvPr>
          <p:cNvPicPr>
            <a:picLocks noChangeAspect="1"/>
          </p:cNvPicPr>
          <p:nvPr/>
        </p:nvPicPr>
        <p:blipFill>
          <a:blip r:embed="rId4"/>
          <a:stretch>
            <a:fillRect/>
          </a:stretch>
        </p:blipFill>
        <p:spPr>
          <a:xfrm>
            <a:off x="7526594" y="2179267"/>
            <a:ext cx="3406877" cy="1098368"/>
          </a:xfrm>
          <a:prstGeom prst="rect">
            <a:avLst/>
          </a:prstGeom>
          <a:ln>
            <a:solidFill>
              <a:schemeClr val="accent6"/>
            </a:solidFill>
          </a:ln>
        </p:spPr>
      </p:pic>
      <p:sp>
        <p:nvSpPr>
          <p:cNvPr id="9" name="TextBox 8">
            <a:extLst>
              <a:ext uri="{FF2B5EF4-FFF2-40B4-BE49-F238E27FC236}">
                <a16:creationId xmlns:a16="http://schemas.microsoft.com/office/drawing/2014/main" id="{ABC3F540-DE3C-51B6-3F13-89C5D1BD9C4F}"/>
              </a:ext>
            </a:extLst>
          </p:cNvPr>
          <p:cNvSpPr txBox="1"/>
          <p:nvPr/>
        </p:nvSpPr>
        <p:spPr>
          <a:xfrm>
            <a:off x="7248013" y="1709173"/>
            <a:ext cx="312829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accent1"/>
                </a:solidFill>
              </a:rPr>
              <a:t>Security Assignment</a:t>
            </a:r>
            <a:endParaRPr lang="en-US" sz="2800">
              <a:solidFill>
                <a:schemeClr val="accent1"/>
              </a:solidFill>
              <a:cs typeface="Calibri"/>
            </a:endParaRPr>
          </a:p>
        </p:txBody>
      </p:sp>
    </p:spTree>
    <p:extLst>
      <p:ext uri="{BB962C8B-B14F-4D97-AF65-F5344CB8AC3E}">
        <p14:creationId xmlns:p14="http://schemas.microsoft.com/office/powerpoint/2010/main" val="27627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a:t>August 2022</a:t>
            </a:r>
          </a:p>
        </p:txBody>
      </p:sp>
      <p:sp>
        <p:nvSpPr>
          <p:cNvPr id="5" name="Text Placeholder 4">
            <a:extLst>
              <a:ext uri="{FF2B5EF4-FFF2-40B4-BE49-F238E27FC236}">
                <a16:creationId xmlns:a16="http://schemas.microsoft.com/office/drawing/2014/main" id="{5C17BD2C-68D1-3A48-B9D4-7650209C40EB}"/>
              </a:ext>
            </a:extLst>
          </p:cNvPr>
          <p:cNvSpPr>
            <a:spLocks noGrp="1"/>
          </p:cNvSpPr>
          <p:nvPr>
            <p:ph type="body" sz="quarter" idx="12"/>
          </p:nvPr>
        </p:nvSpPr>
        <p:spPr/>
        <p:txBody>
          <a:bodyPr>
            <a:noAutofit/>
          </a:bodyPr>
          <a:lstStyle/>
          <a:p>
            <a:r>
              <a:rPr lang="en-US" sz="3600" b="1">
                <a:latin typeface="Century Gothic" panose="020B0502020202020204" pitchFamily="34" charset="0"/>
              </a:rPr>
              <a:t>Security Role Configuration Resources </a:t>
            </a:r>
          </a:p>
        </p:txBody>
      </p:sp>
    </p:spTree>
    <p:extLst>
      <p:ext uri="{BB962C8B-B14F-4D97-AF65-F5344CB8AC3E}">
        <p14:creationId xmlns:p14="http://schemas.microsoft.com/office/powerpoint/2010/main" val="29210420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sHjdvStRiOIw0AeEXVxN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1606FA1A81C241ACDC7160B7DE718D" ma:contentTypeVersion="9" ma:contentTypeDescription="Create a new document." ma:contentTypeScope="" ma:versionID="36a514cf3482ed7915b8155444d5b8db">
  <xsd:schema xmlns:xsd="http://www.w3.org/2001/XMLSchema" xmlns:xs="http://www.w3.org/2001/XMLSchema" xmlns:p="http://schemas.microsoft.com/office/2006/metadata/properties" xmlns:ns2="a40da691-0b7d-453e-bb73-eaab3164341a" targetNamespace="http://schemas.microsoft.com/office/2006/metadata/properties" ma:root="true" ma:fieldsID="c366268ab684b2522e57167e3e953aef" ns2:_="">
    <xsd:import namespace="a40da691-0b7d-453e-bb73-eaab316434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0da691-0b7d-453e-bb73-eaab316434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F2EEC1-C66D-4D25-BEA7-DE9B50DD443E}">
  <ds:schemaRefs>
    <ds:schemaRef ds:uri="a40da691-0b7d-453e-bb73-eaab316434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D3EBD9C-1C45-49DB-B05D-0485E595A7B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312A70D-3DBA-4E47-BFE7-D4261C5CFF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1176</Words>
  <Application>Microsoft Office PowerPoint</Application>
  <PresentationFormat>Widescreen</PresentationFormat>
  <Paragraphs>164</Paragraphs>
  <Slides>13</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vt:lpstr>
      <vt:lpstr>Calibri</vt:lpstr>
      <vt:lpstr>Calibri Light</vt:lpstr>
      <vt:lpstr>Century Gothic</vt:lpstr>
      <vt:lpstr>Chronicle Display Black</vt:lpstr>
      <vt:lpstr>Open Sans</vt:lpstr>
      <vt:lpstr>Roboto</vt:lpstr>
      <vt:lpstr>verdana</vt:lpstr>
      <vt:lpstr>Wingdings</vt:lpstr>
      <vt:lpstr>Office Theme</vt:lpstr>
      <vt:lpstr>think-cell Slide</vt:lpstr>
      <vt:lpstr>August 2022</vt:lpstr>
      <vt:lpstr>PowerPoint Presentation</vt:lpstr>
      <vt:lpstr>What is a Security Role?</vt:lpstr>
      <vt:lpstr>CalSAWS Security Role Overview</vt:lpstr>
      <vt:lpstr>PowerPoint Presentation</vt:lpstr>
      <vt:lpstr>PowerPoint Presentation</vt:lpstr>
      <vt:lpstr>PowerPoint Presentation</vt:lpstr>
      <vt:lpstr>CalSAWS Security Configuration Guide</vt:lpstr>
      <vt:lpstr>August 2022</vt:lpstr>
      <vt:lpstr>PowerPoint Presentation</vt:lpstr>
      <vt:lpstr>August 2022</vt:lpstr>
      <vt:lpstr>CalSAWS Security Configuration Support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2022</dc:title>
  <dc:creator>Melody Raudman</dc:creator>
  <cp:lastModifiedBy>Faleesha Andrews</cp:lastModifiedBy>
  <cp:revision>2</cp:revision>
  <dcterms:created xsi:type="dcterms:W3CDTF">2022-08-16T15:23:34Z</dcterms:created>
  <dcterms:modified xsi:type="dcterms:W3CDTF">2022-10-13T21:04:55Z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2022-08-16T15:23:34Z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f6131b95-69b7-43d2-a97f-830456a48977</vt:lpwstr>
  </property>
  <property fmtid="{D5CDD505-2E9C-101B-9397-08002B2CF9AE}" pid="8" name="MSIP_Label_ea60d57e-af5b-4752-ac57-3e4f28ca11dc_ContentBits">
    <vt:lpwstr>0</vt:lpwstr>
  </property>
  <property fmtid="{D5CDD505-2E9C-101B-9397-08002B2CF9AE}" pid="9" name="ContentTypeId">
    <vt:lpwstr>0x010100041606FA1A81C241ACDC7160B7DE718D</vt:lpwstr>
  </property>
</Properties>
</file>