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sldIdLst>
    <p:sldId id="257" r:id="rId5"/>
    <p:sldId id="256" r:id="rId6"/>
    <p:sldId id="258" r:id="rId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  <p15:guide id="6" orient="horz" pos="6336" userDrawn="1">
          <p15:clr>
            <a:srgbClr val="A4A3A4"/>
          </p15:clr>
        </p15:guide>
        <p15:guide id="7" orient="horz" pos="151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EA51537-20FB-CA6F-0A1F-DA3913FE9D03}" name="Jennifer Hobbs" initials="JH" userId="S::HobbsJ@CalACES.org::d8c6b139-6877-42de-a9b6-94aff2310fb8" providerId="AD"/>
  <p188:author id="{4CB82439-81B3-F6B3-A41B-C4ADC64CFFCB}" name="Jasrotia, Palak" initials="JP" userId="S::pjasrotia@deloitte.com::ff03e157-2e89-4313-818a-46d1d3d62c59" providerId="AD"/>
  <p188:author id="{3540645D-06BD-1547-57CD-1D75780F038A}" name="Lynn Bridwell" initials="LB" userId="S::BridwellL@CalACES.org::f493453a-2c95-4f19-a9f2-97cd2e192283" providerId="AD"/>
  <p188:author id="{ACBCC86C-4C55-CC12-821D-6D89A134FE01}" name="Elizabeth Palm" initials="EP" userId="S::PalmE@CalACES.org::fd1aa5b2-94a5-42b1-a796-103534593afd" providerId="AD"/>
  <p188:author id="{D8939C75-02B7-D2E3-3D95-7CCA8BDA6533}" name="Matthew Vandereyck" initials="MV" userId="S::VandereyckM@CalACES.org::f04246c0-7427-4d40-9382-fde7e6271c5c" providerId="AD"/>
  <p188:author id="{F2644286-D4A4-07D9-D618-CF76131E2FB4}" name="Abernethy, Jessica@DSS" initials="AJ" userId="S::Jessica.Abernethy@dss.ca.gov::e023498e-452c-4705-9296-3c4cbcb4d930" providerId="AD"/>
  <p188:author id="{A1D8998C-EA90-8B35-D73C-3549A0555D5C}" name="Peggy Macias" initials="PM" userId="S::maciasp@calaces.org::6d5f42cf-be01-4828-a9cf-e344f1bb964d" providerId="AD"/>
  <p188:author id="{FE1C5D93-01B5-1531-3103-8B85E8963403}" name="Jayna Longstreet" initials="JL" userId="S::LongstreetJ@CalACES.org::54dffcd2-d452-4f11-90fa-702048e0edf4" providerId="AD"/>
  <p188:author id="{27DB089C-B88B-E7B3-6DB1-BC05C476BB37}" name="Kumar, Surranjan" initials="KS" userId="S::surranjankumar@deloitte.com::2245a8a8-c3eb-410e-8c18-0cc83a9fa0e0" providerId="AD"/>
  <p188:author id="{A3BA59B6-5F57-04D3-EF6A-E3C4AD5B6342}" name="Sheppard, Susan" initials="SS" userId="S::susheppard@deloitte.com::54b6578d-3135-4211-9722-a142c3218440" providerId="AD"/>
  <p188:author id="{E70A3ECF-5FB3-FABA-CFA7-9DF8722C28E6}" name="Daisy Villasenor" initials="DV" userId="S::VillasenorD@CalACES.org::1136f0b5-294a-43ec-a781-fdf24045beec" providerId="AD"/>
  <p188:author id="{20AE98EF-1716-8421-E5FF-85D0683EDA29}" name="Gregory Postulka" initials="GP" userId="S::postulkag@calaces.org::806a4e80-65be-42ae-966d-59a5057c234a" providerId="AD"/>
  <p188:author id="{95EB62F7-A37E-F873-0870-75CAE5BA13DF}" name="Raghunathan, Ramya" initials="RR" userId="S::ramraghunathan@deloitte.com::fe0bbf4d-e001-4ee3-888d-4a8e46da65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964"/>
    <a:srgbClr val="049DA2"/>
    <a:srgbClr val="E9F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48" y="48"/>
      </p:cViewPr>
      <p:guideLst>
        <p:guide orient="horz" pos="3168"/>
        <p:guide pos="2448"/>
        <p:guide orient="horz" pos="6336"/>
        <p:guide orient="horz" pos="15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5F40B951-CB8A-B740-A93B-A2D378FF6542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ource Sans Pro" panose="020B0503030403020204" pitchFamily="34" charset="0"/>
              </a:defRPr>
            </a:lvl1pPr>
          </a:lstStyle>
          <a:p>
            <a:fld id="{6CB1FBC3-7A7E-DC41-B596-DA7E624399D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26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Source Sans Pro" panose="020B0503030403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65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19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B1FBC3-7A7E-DC41-B596-DA7E624399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198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89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8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5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0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1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11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6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2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3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D730-005E-2540-BE62-ADEF06E68604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61BE6-BCFE-4142-9F44-3053581D74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1F61D730-005E-2540-BE62-ADEF06E68604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 b="0" i="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</a:defRPr>
            </a:lvl1pPr>
          </a:lstStyle>
          <a:p>
            <a:fld id="{EE661BE6-BCFE-4142-9F44-3053581D749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96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b="0" i="0" kern="1200">
          <a:solidFill>
            <a:schemeClr val="tx1"/>
          </a:solidFill>
          <a:latin typeface="Source Sans Pro" panose="020B0503030403020204" pitchFamily="34" charset="0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tx1"/>
          </a:solidFill>
          <a:latin typeface="Source Sans Pro" panose="020B0503030403020204" pitchFamily="34" charset="0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mailto:Verify.NoReply@App.CalSAW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hyperlink" Target="https://benefitscal.com/ApplyForBenefits/ABAD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7D5E2C-BF47-1057-338F-69418FB2AE02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084FCE-65B0-71CD-E118-5B39BC51C5D4}"/>
              </a:ext>
            </a:extLst>
          </p:cNvPr>
          <p:cNvSpPr/>
          <p:nvPr/>
        </p:nvSpPr>
        <p:spPr>
          <a:xfrm>
            <a:off x="228600" y="2000904"/>
            <a:ext cx="7315200" cy="276998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50B3C738-D77C-C1AF-0576-30176A415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63650C-9590-D421-9A1E-7842AC0EB5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2C9CDA-A778-3FE7-8770-6E166BD6A24A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km-KH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B2E3E0B-7472-22CF-7262-63CEC91EC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899887"/>
              </p:ext>
            </p:extLst>
          </p:nvPr>
        </p:nvGraphicFramePr>
        <p:xfrm>
          <a:off x="4931630" y="996905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km-KH" sz="14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(ប្រឡោះសម្រាប់​ដាក់ឈ្មោះ) ម៉ោង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ច័ន្ទ – សុក្រ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សៅរ៍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អាទិត្យ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45796" y="1011300"/>
            <a:ext cx="473335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ការពង្រឹង​សន្តិសុខរបស់ BenefitsCal</a:t>
            </a:r>
            <a:b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ដើម្បីការពារ </a:t>
            </a:r>
            <a:r>
              <a:rPr lang="km-KH" sz="2000" b="1" dirty="0">
                <a:solidFill>
                  <a:srgbClr val="049DA2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សុវត្ថិភាព </a:t>
            </a:r>
            <a: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ព័ត៌មាន </a:t>
            </a:r>
            <a:endParaRPr lang="en-US" sz="2000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r>
              <a:rPr lang="km-KH" sz="2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របស់អ្នក</a:t>
            </a:r>
            <a:endParaRPr lang="km-KH" sz="1400" b="1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2002262"/>
            <a:ext cx="4535216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km-KH" sz="1200" dirty="0">
                <a:solidFill>
                  <a:schemeClr val="bg1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ឡុកចូល</a:t>
            </a:r>
            <a:r>
              <a:rPr lang="km-KH" sz="1200" dirty="0">
                <a:solidFill>
                  <a:schemeClr val="bg1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ក្នុងគណនី BenefitsCal ដោយប្រើ</a:t>
            </a:r>
            <a:r>
              <a:rPr lang="km-KH" sz="1200" dirty="0">
                <a:solidFill>
                  <a:schemeClr val="bg1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ការផ្ទៀងផ្ទាត់ពីរជំហាន</a:t>
            </a:r>
            <a:endParaRPr lang="km-KH" sz="1200" dirty="0">
              <a:solidFill>
                <a:schemeClr val="bg1"/>
              </a:solidFill>
              <a:latin typeface="Khmer OS" panose="02000500000000020004" pitchFamily="2" charset="0"/>
              <a:ea typeface="Source Sans Pro"/>
              <a:cs typeface="Khmer OS" panose="02000500000000020004" pitchFamily="2" charset="0"/>
            </a:endParaRP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CCAC4840-FC60-6D93-3880-8A589DF1EC4F}"/>
              </a:ext>
            </a:extLst>
          </p:cNvPr>
          <p:cNvSpPr txBox="1"/>
          <p:nvPr/>
        </p:nvSpPr>
        <p:spPr>
          <a:xfrm>
            <a:off x="407553" y="2483988"/>
            <a:ext cx="3364992" cy="47833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km-KH" sz="105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តើការផ្ទៀងផ្ទាត់ពីរជំហានគឺជាអ្វី?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ឥឡូវនេះ BenefitsCal តម្រូវឱ្យអ្នកប្រើការផ្ទៀងផ្ទាត់ពីរជំហាន ដើម្បីឡុកចូល គណនីរបស់អ្នក ។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កា</a:t>
            </a: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រផ្ទៀងផ្ទាត់ពីរជំហាន គឺជាដំណើរការ ឡុកចូលពិសេស ដែលជួយការពារគណនីរបស់អ្នក និងធានាសុវត្ថិភាពព័ត៌មានរបស់អ្នក ។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នៅពេលអ្នក ឡុកចូល អ្នកនឹងទទួលបានលេខកូដនៅក្នុងអ៊ីមែលរបស់អ្នក ឬក្នុងសារជាអក្សរ/សារ SMS ដើម្បីប្រាកដថា អ្នកដែលកំពុងតែឡុកចូល គឺជារូបអ្នក ។</a:t>
            </a:r>
          </a:p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km-KH" sz="105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តើខ្ញុំអាច</a:t>
            </a:r>
            <a:r>
              <a:rPr lang="km-KH" sz="105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ឡុកចូល គណនី BenefitsCal ដយប្រើ </a:t>
            </a:r>
            <a:r>
              <a:rPr lang="km-KH" sz="105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T</a:t>
            </a:r>
            <a:r>
              <a:rPr lang="km-KH" sz="105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wo-step </a:t>
            </a:r>
            <a:r>
              <a:rPr lang="km-KH" sz="105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V</a:t>
            </a:r>
            <a:r>
              <a:rPr lang="km-KH" sz="105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ជំហាន យ៉ាងដូចម្តេច?</a:t>
            </a: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នៅលើគេហទំព័រ BenefitsCal ត្រង់ជ្រុងខាងស្តាំ ប៉ែកខាងលើ </a:t>
            </a:r>
            <a:br>
              <a:rPr lang="km-KH" sz="1000" dirty="0"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ចុចលើពាក្យ </a:t>
            </a: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ឡុកចូល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។ 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បញ្ចូល</a:t>
            </a: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អ៊ីមែល និងពាក្យសម្ងាត់ របស់អ្នក ។</a:t>
            </a:r>
          </a:p>
          <a:p>
            <a:pPr marL="320040" marR="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ចុ</a:t>
            </a: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ចពាក្យ </a:t>
            </a:r>
            <a:r>
              <a:rPr lang="km-KH" sz="10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ឡុកចូល</a:t>
            </a: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។</a:t>
            </a:r>
            <a:endParaRPr lang="km-KH" sz="10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/>
              <a:cs typeface="Khmer OS" panose="02000500000000020004" pitchFamily="2" charset="0"/>
            </a:endParaRP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ពិនិត្យរក​មើល​លេខ​កូដ​ផ្ទៀងផ្ទាត់​ប្រាំមួយ​ខ្ទង់ ​ដែល​បាន​ផ្ញើ​ទៅ​អ៊ីមែល​របស់​អ្នក ឬ​ក្នុង​សារ​ជា​អក្សរ/សារ SMS ដែល​បាន​ផ្ញើ​ទៅ​លេខ​ទូរសព្ទ​ចល័ត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 </a:t>
            </a: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ដែល​ភ្ជាប់​ជាមួយ​ករណី​របស់​អ្នក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។</a:t>
            </a:r>
            <a:endParaRPr lang="km-KH" sz="10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/>
              <a:cs typeface="Khmer OS" panose="02000500000000020004" pitchFamily="2" charset="0"/>
            </a:endParaRP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បញ្ចូល​លេខ​កូដ​ប្រាំមួយ​ខ្ទង់​ ក្នុងប្រឡោះ ​ដែលត្រូវបំពេញ លើ​អេក្រង់ ហើយ​ចុច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 </a:t>
            </a:r>
            <a:r>
              <a:rPr lang="km-KH" sz="10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បន្ទាប់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។</a:t>
            </a:r>
            <a:endParaRPr lang="km-KH" sz="10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/>
              <a:cs typeface="Khmer OS" panose="02000500000000020004" pitchFamily="2" charset="0"/>
            </a:endParaRPr>
          </a:p>
          <a:p>
            <a:pPr marL="320040" indent="-22860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អ្នកនឹងឃើញ លក្ខខណ្ឌប្រើប្រាស់ ទំព័រ BenefitsCal នៅលើអេក្រង់ ។ បន្ទាប់​ពី​អានរួចរាល់ សូមចុចពាក្យ </a:t>
            </a:r>
            <a:r>
              <a:rPr lang="km-KH" sz="10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ខ្ញុំ</a:t>
            </a: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ទទួល 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ដើម្បី</a:t>
            </a: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យល់ព្រម​តាម​លក្ខខណ្ឌ ។ </a:t>
            </a:r>
            <a:endParaRPr lang="km-KH" sz="1000" b="1" dirty="0">
              <a:solidFill>
                <a:srgbClr val="0F4964"/>
              </a:solidFill>
              <a:latin typeface="Khmer OS" panose="02000500000000020004" pitchFamily="2" charset="0"/>
              <a:ea typeface="Source Sans Pro"/>
              <a:cs typeface="Khmer OS" panose="02000500000000020004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487148" y="9051129"/>
            <a:ext cx="47981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km-KH" sz="14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សួរ </a:t>
            </a:r>
            <a:r>
              <a:rPr lang="km-KH" sz="14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Robin</a:t>
            </a:r>
            <a:r>
              <a:rPr lang="km-KH" sz="14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endParaRPr lang="km-KH" sz="9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0" marR="0" algn="ctr">
              <a:spcAft>
                <a:spcPts val="600"/>
              </a:spcAft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BenefitsCal គឺជាវិធីថ្មី សាមញ្ញ ងាយស្រួល និង </a:t>
            </a:r>
            <a:r>
              <a:rPr lang="km-KH" sz="10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មានសុវត្ថិភាព </a:t>
            </a:r>
            <a:b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សម្រាប់ពលរដ្ឋកាលីហ្វ័រនីញ៉ា ដាក់ពាក្យសុំ និងគ្រប់គ្រង​ជំនួយ ដែលពួកគេត្រូវការ ។ </a:t>
            </a:r>
          </a:p>
          <a:p>
            <a:pPr marL="0" marR="0" algn="ctr">
              <a:spcAft>
                <a:spcPts val="600"/>
              </a:spcAft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សូមចូលមកកាន់ </a:t>
            </a:r>
            <a:r>
              <a:rPr lang="km-KH" sz="10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FF5A31-4339-FA79-17BA-DA3A2EBCDE28}"/>
              </a:ext>
            </a:extLst>
          </p:cNvPr>
          <p:cNvSpPr txBox="1"/>
          <p:nvPr/>
        </p:nvSpPr>
        <p:spPr>
          <a:xfrm>
            <a:off x="4256955" y="2789304"/>
            <a:ext cx="306176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900" dirty="0">
                <a:solidFill>
                  <a:srgbClr val="0F49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  <a:r>
              <a:rPr lang="km-KH" sz="900" dirty="0">
                <a:solidFill>
                  <a:srgbClr val="0F4964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km-KH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km-KH" sz="900" dirty="0">
              <a:solidFill>
                <a:srgbClr val="0F4964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5C833-18BC-3A03-B61C-749CD94105C1}"/>
              </a:ext>
            </a:extLst>
          </p:cNvPr>
          <p:cNvSpPr txBox="1"/>
          <p:nvPr/>
        </p:nvSpPr>
        <p:spPr>
          <a:xfrm>
            <a:off x="4210828" y="2489753"/>
            <a:ext cx="315401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400"/>
              </a:spcAft>
            </a:pPr>
            <a:r>
              <a:rPr lang="km-KH" sz="105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តើខ្ញុំអាចផ្លាស់ប្តូរ ចំណូលចិត្តការផ្ទៀងផ្ទាត់ពីរជំហានរបស់ខ្ញុំដោយរបៀបណា?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ប្រសិនបើអ្នកមានលេខទូរស័ព្ទ ដែលភ្ជាប់ជាមួយគណនី BenefitsCal របស់អ្នក, អ្នកអាចផ្លាស់ប្តូរ ចំណូលចិត្ត ការផ្ទៀងផ្ទាត់ពីរជំហាន សម្រាប់ឡុកចូល គណនីរបសអ្នក ដើម្បីទទួលបានលេខកូដតាមការផ្ញើទៅកាន់ទូរស័ព្ទដៃ ។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អ្នកអាចផ្លាស់ប្តូរ ឬកំណត់ចំណូលចិត្តរបស់អ្នក ចំពោះសារអក្សរ/សារ SMS </a:t>
            </a: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ឬ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អ៊ីមែល </a:t>
            </a: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បន្ទាប់ពី </a:t>
            </a: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អ្នកបាន ឡុក​ចូល លើកដំបូង ។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ប្រសិនបើអ្នកជ្រើសរើស ទទួលលេខកូដ តាមសារអក្សរ/សារ SMS ក៏អ្នកនៅតែត្រូវប្រើអ៊ីមែលរបស់អ្នក ជាឈ្មោះអ្នកប្រើ ដើម្បីឡុកចូល គណនីដដែល ។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10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សូមចំណាំថា សារជាអក្សរ/សារ SMS អាចផ្ញើទៅកាន់តែទូរស័ព្ទដៃ ហើយពេលទទួលសារនេះ អ្នកអាចត្រូវចំណាយតាមអត្រាក្នុងការប្រើប្រាស់ទិន្នន័យ និងការទទួលសារ ផងដែរ 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km-KH" sz="1000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8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km-KH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070671"/>
              </p:ext>
            </p:extLst>
          </p:nvPr>
        </p:nvGraphicFramePr>
        <p:xfrm>
          <a:off x="4918152" y="945130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km-KH" sz="14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(ប្រឡោះសម្រាប់​ដាក់ឈ្មោះ) ម៉ោង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ច័ន្ទ – សុក្រ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សៅរ៍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អាទិត្យ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599" y="2000904"/>
            <a:ext cx="7315199" cy="276998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228599" y="1100299"/>
            <a:ext cx="437171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ការពង្រឹង​សន្តិសុខរបស់ BenefitsCal</a:t>
            </a:r>
            <a:br>
              <a:rPr lang="km-KH" sz="2000" dirty="0"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ដើម្បីការពារ </a:t>
            </a:r>
            <a:r>
              <a:rPr lang="km-KH" sz="2000" b="1" dirty="0">
                <a:solidFill>
                  <a:srgbClr val="049DA2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សុវត្ថិភាព</a:t>
            </a:r>
            <a:r>
              <a:rPr lang="es-MX" sz="2000" b="1" dirty="0">
                <a:solidFill>
                  <a:srgbClr val="049DA2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</a:t>
            </a:r>
            <a:r>
              <a:rPr lang="km-KH" sz="2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ករណីរបស់អ្នក</a:t>
            </a:r>
            <a:endParaRPr lang="km-KH" sz="1400" b="1" dirty="0">
              <a:latin typeface="Khmer OS" panose="02000500000000020004" pitchFamily="2" charset="0"/>
              <a:ea typeface="Source Sans Pro"/>
              <a:cs typeface="Khmer OS" panose="02000500000000020004" pitchFamily="2" charset="0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256651" y="2003679"/>
            <a:ext cx="43717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1200" dirty="0">
                <a:solidFill>
                  <a:schemeClr val="bg1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ការផ្ទៀងផ្ទាត់ ធ្វើឱ្យការភ្ជាប់ករណី </a:t>
            </a:r>
            <a:r>
              <a:rPr lang="km-KH" sz="1200" dirty="0">
                <a:solidFill>
                  <a:schemeClr val="bg1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កាន់តែមានសុវត្ថិភាពជាងមុន</a:t>
            </a:r>
            <a:endParaRPr lang="km-KH" sz="1200" dirty="0">
              <a:solidFill>
                <a:schemeClr val="bg1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D73CA0-84A7-1BF8-F1D5-C5A10517180E}"/>
              </a:ext>
            </a:extLst>
          </p:cNvPr>
          <p:cNvSpPr txBox="1"/>
          <p:nvPr/>
        </p:nvSpPr>
        <p:spPr>
          <a:xfrm>
            <a:off x="260985" y="2356878"/>
            <a:ext cx="3625215" cy="64966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>
              <a:spcBef>
                <a:spcPts val="900"/>
              </a:spcBef>
              <a:spcAft>
                <a:spcPts val="200"/>
              </a:spcAft>
            </a:pPr>
            <a:r>
              <a:rPr lang="km-KH" sz="9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តើការភ្ជាប់ករណីជាអ្វី?</a:t>
            </a:r>
            <a:endParaRPr lang="km-KH" sz="900" b="1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ការភ្ជាប់ករណីគឺ 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របៀបដែល </a:t>
            </a: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អតិថិជនគណនី BenefitsCal អាចមើលករណីរបស់ពួកគេ ។</a:t>
            </a:r>
          </a:p>
          <a:p>
            <a:pPr marL="0" marR="0">
              <a:spcBef>
                <a:spcPts val="600"/>
              </a:spcBef>
              <a:spcAft>
                <a:spcPts val="200"/>
              </a:spcAft>
            </a:pPr>
            <a:r>
              <a:rPr lang="km-KH" sz="9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តើការផ្ទៀងផ្ទាត់សម្រាប់ការភ្ជាប់ករណីគឺជាអ្វី?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ដើម្បីរក្សាព័ត៌មាន ករណីរបស់អតិថិជន ឱ្យមានសុវត្ថិភាព យើងខ្ញុំបានបន្ថែមវិធីថ្មីមួយ ដើម្បីផ្ទៀងផ្ទាត់ថា </a:t>
            </a:r>
            <a:r>
              <a:rPr lang="km-KH" sz="8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អ្នក</a:t>
            </a: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ដែលកំពុងព្យាយាមភ្ជាប់ករណីរបស់អ្នកនៅលើអ៊ីនធឺណិត គឺជារូបអ្នក ហើយ</a:t>
            </a:r>
            <a:r>
              <a:rPr lang="km-KH" sz="8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មិនមែន</a:t>
            </a: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r>
              <a:rPr lang="km-KH" sz="800" i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នរណាម្នាក់កំពុងក្លែងខ្លួនជារូបអ្នកឡើយ ។ </a:t>
            </a:r>
          </a:p>
          <a:p>
            <a:pPr>
              <a:spcBef>
                <a:spcPts val="600"/>
              </a:spcBef>
              <a:spcAft>
                <a:spcPts val="2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តើការផ្ទៀងផ្ទាត់ពីរជំហាន សម្រាប់ការភ្ជាប់ករណី ដូចគ្នានឹងការផ្ទៀងផ្ទាត់ពីរជំហាន ចំពោះការ​ឡុកចូលគណនី ដែរឬទេ?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មិនដូចគ្នាទេ ។ អ្នកគ្រាន់តែផ្ទៀងផ្ទាត់ខ្លួនអ្នក តែម្តងទេ ចំពោះការភ្ជាប់​ករណី ។ ការផ្ទៀងផ្ទាត់ពីរជំហាន ចំពោះការចូលគណនី ត្រូវធ្វើរាល់ពេលដែលអ្នកឡុកចូលក្នុងគណនី BenefitsCal ។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តើការផ្ទៀងផ្ទាត់ការភ្ជាប់ករណី ដំណើរការយ៉ាងដូចម្តេច?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បន្ទាប់ពីបញ្ចូលព័ត៌មានករណី របស់អ្នកដាក់ពាក្យចម្បង BenefitsCal នឹងសួរថាតើអ្នកចង់ទទួលតំណផ្ទៀងផ្ទាត់របស់អ្នកតាមណា ដើម្បីផ្ទៀងផ្ទាត់ថាអ្នកដែលកំពុងតែភ្ជាប់​ករណី CalSAWS របស់អ្នក គឺជារូបអ្នក ។ អ្នក​អាច​ជ្រើសរើស ការ​ទទួល​បាន​តំណ​ផ្ទៀងផ្ទាត់​តាម​អ៊ីមែល ឬ​តាម​រយៈ​សារ​ជា​អក្សរ/សារ SMS តាម​ទូរសព្ទ​ដៃ​របស់​អ្នក ។ ជម្រើសទាំងនេះ បានមកពីព័ត៌មាន ដែលយើងខ្ញុំមាននៅក្នុងសំណុំឯកសារ របស់អ្នក ។ ប្រសិនបើព័ត៌មាននេះមិនបានដាក់ក្នុងសំណុំព័ត៌មានរបស់អ្នក ឬវាមិនត្រឹមត្រូវ អ្នកអាចទាក់ទងខោនធីរបស់អ្នក ដើម្បី ឲ្យគេជួយ ។</a:t>
            </a:r>
            <a:endParaRPr lang="km-KH" sz="800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បើខ្ញុំចង់ឲ្យគេផ្ញើតំណផ្ទៀងផ្ទាត់ ទៅកាន់អ៊ីមែល តើគេនឹង​ផ្ញើតំណនេះទៅកាន់អ៊ីមែលមួយណា?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តំណផ្ទៀងផ្ទាត់ នឹងត្រូវផ្ញើទៅកាន់អាសយដ្ឋានអ៊ីមែលដែលបានដាក់បញ្ចូលក្នុងសំណុំឯកសារ នៃករណីរបស់អ្នក ។ អ៊ីមែលនេះ អាចខុសពីអាសយដ្ឋានអ៊ីមែលដែលអ្នកប្រើ ដើម្បី ឡុកចូល គណនី BenefitsCal គឺមានតែ អ្នកដាក់ពាក្យចម្បង តែប៉ុណ្ណោះ ដែលអាចភ្ជាប់ករណីរបស់ពួកគេបាន ។ ប្រសិនបើអ្នកចង់ប្រើអ៊ីមែលផ្សេង សូមទាក់ទងខោនធីរបស់អ្នកដើម្បីធ្វើបច្ចុប្បន្នភាពអ៊ីមែលនោះ ។ </a:t>
            </a:r>
          </a:p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បើខ្ញុំចង់អោយគេផ្ញើតំណផ្ទៀងផ្ទាត់ ទៅលេខទូរស័ព្ទ តើគេនឹងផ្ញើតំណនោះទៅលេខទូរស័ព្ទមួយណា?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តំណផ្ទៀងផ្ទាត់ នឹងត្រូវផ្ញើជាសារអក្សរ/សារ SMS ទៅកាន់លេខទូរស័ព្ទដែលមាននៅក្នុងសំណុំឯកសារករណីរបស់អ្នក បន្ទាប់ពីអ្នកយល់ព្រមតាមលក្ខខណ្ឌ ។ លេខទូរស័ព្ទនេះអាចខុសពីលេខ ដែលអ្នកធ្លាប់ប្រើដើម្បីបង្កើតគណនី BenefitsCal របស់អ្នក ។ 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ប្រសិនបើអ្នកបញ្ចូលលេខទូរស័ព្ទច្រើនជាងមួយខ្សែ BenefitsCal នឹងបង្ហាញលេខទូរស័ព្ទ ទាំងអស់ដែលមាននៅក្នុងសំណុំឯកសារករណីរបស់អ្នក ហើយអ្នកត្រូវជ្រើសរើសលេខទូរស័ព្ទណាមួយដែលអ្នកចង់ប្រើ សម្រាប់ទទួល តំណផ្ទៀងផ្ទាត់ ។</a:t>
            </a:r>
          </a:p>
          <a:p>
            <a:pPr>
              <a:spcBef>
                <a:spcPts val="200"/>
              </a:spcBef>
              <a:spcAft>
                <a:spcPts val="400"/>
              </a:spcAft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+mn-lt"/>
                <a:cs typeface="Khmer OS" panose="02000500000000020004" pitchFamily="2" charset="0"/>
              </a:rPr>
              <a:t>ប្រសិនបើអ្នកជ្រើសរើសទទួលតំណផ្ទៀងផ្ទាត់តាមសារជាអក្សរ/សារ SMS អ្នកក៏ត្រូវគ្រីសប្រអប់ដើម្បីយល់ព្រមក្នុងការទទួលបានសារជាអក្សរ/សារ SMS តែម្តង ជាមួយតំណផ្ទៀងផ្ទាត់ ។</a:t>
            </a:r>
            <a:endParaRPr lang="km-KH" sz="1600" dirty="0">
              <a:latin typeface="Khmer OS" panose="02000500000000020004" pitchFamily="2" charset="0"/>
              <a:cs typeface="Khmer OS" panose="02000500000000020004" pitchFamily="2" charset="0"/>
            </a:endParaRP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C4D3384-B3F9-06E8-B8A6-B6D0E9C3EBF2}"/>
              </a:ext>
            </a:extLst>
          </p:cNvPr>
          <p:cNvSpPr txBox="1"/>
          <p:nvPr/>
        </p:nvSpPr>
        <p:spPr>
          <a:xfrm>
            <a:off x="3946397" y="2360676"/>
            <a:ext cx="3591688" cy="73199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900"/>
              </a:spcBef>
              <a:spcAft>
                <a:spcPts val="2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ការផ្ទៀងផ្ទាត់ សម្រាប់ការភ្ជាប់ករណី គឺងាយស្រួលណាស់!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នៅពេលដែលអ្នកបានឡុកចូលទៅក្នុងគណនី BenefitsCal ហើយ អ្នកនឹងឃើញអេក្រង់ស្វាគមន៍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- បង្ហា</a:t>
            </a: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ញ </a:t>
            </a:r>
            <a:r>
              <a:rPr lang="km-KH" sz="800" i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តំណសម្រាប់ភ្ជាប់ករណីមួយ </a:t>
            </a: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។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ចុច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r>
              <a:rPr lang="km-KH" sz="800" i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តំណនេះ ដើម្បីចាប់ផ្តើម ភ្ជាប់ករណីរបស់អ្នកទៅគណនីរបស់អ្នក ។</a:t>
            </a:r>
            <a:endParaRPr lang="km-KH" sz="800" i="1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នៅលើអេក្រង់បន្ទាប់ សូមបញ្ចូលថ្ងៃខែឆ្នាំកំណើត លេខកូដតំបន់ ខោនធី និងលេខករណីរបស់អ្នក (បញ្ចូលព័ត៌មានសម្រាប់ករណីណាមួយរបស់អ្នក) ។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បន្ទាប់​មកទៀត គឺមានសំណួរ​សួរអ្នក 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ដើម្បី​បញ្ជាក់​ថា ​អ្នកដែលកំពុងតែព្យាយាមភ្ជាប់ករណីរបស់អ្នក គឺជារូបអ្នកយ៉ាងពិតប្រាកដ ។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3"/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អាសយដ្ឋានអ៊ីមែល និងលេខទូរស័ព្ទ ដែលមាននៅក្នុង ព័ត៌មានលម្អិតនៃករណីរបស់អ្នកនឹងបង្ហាញឡើង ។</a:t>
            </a:r>
            <a:endParaRPr lang="km-KH" sz="8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km-KH" sz="8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ចុច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លើ​ប៊ូតុង​មូល ​នៅ​ជាប់​អាសយដ្ឋាន​អ៊ីមែល ឬ​លេខ​ទូរសព្ទ​ចល័ត​របស់​អ្នក ដែល​អ្នក​ចង់​ប្រើដើម្បីទទួល ​តំណ​ផ្ទៀងផ្ទាត់ ។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 startAt="6"/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សូមអនុវត្តតាមការណែនាំខាងក្រោម ចំពោះការប្រើអ៊ីមែល ឬសារអក្សរ/សារ SMS តាមទូរស័ព្ទដៃ ដើម្បីទទួលតំណផ្ទៀងផ្ទាត់។</a:t>
            </a:r>
            <a:endParaRPr lang="km-KH" sz="800" b="1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ការផ្ទៀតផ្ទាត់ តាមអ៊ីមែល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kern="900" spc="-1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សូមបើកមើល</a:t>
            </a:r>
            <a:r>
              <a:rPr lang="km-KH" sz="800" kern="900" spc="-1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ប្រអប់សំបុត្រអ៊ីមែលរបស់អ្នក f</a:t>
            </a:r>
            <a:r>
              <a:rPr lang="km-KH" sz="800" kern="900" spc="-2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ឬតំណផ្ទៀងផ្ទាត់ ដែលផ្ញើចេញ</a:t>
            </a: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r>
              <a:rPr lang="km-KH" sz="800" kern="900" spc="-2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ពី </a:t>
            </a: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  <a:hlinkClick r:id="rId7" tooltip="BenefitsCal Verification Email Addre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Verify.NoReply@App.CalSAWS.org</a:t>
            </a: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។ 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ប្រសិនបើអ្នករកអ៊ីមែលនេះមិនឃើញ សូមបើកមើលថតសារឥតបានការ/ថតសារសម្រាមរបស់អ្នក ។</a:t>
            </a:r>
          </a:p>
          <a:p>
            <a:pPr marL="319088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ចុច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តំណភ្ជាប់ដើម្បីផ្ទៀងផ្ទាត់ ថាគឺជារូបអ្នកដែលកំពុងព្យាយាមភ្ជាប់ករណី ។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ចូលទៅកាន់ផ្ទាំងសង្ខេបព័ត៌មាន របស់អ្នកដើម្បីបើកមើលករណីរបស់អ្នក ដែលបានភ្ជាប់រួចរាល់ ។</a:t>
            </a:r>
            <a:endParaRPr lang="km-KH" sz="800" dirty="0">
              <a:solidFill>
                <a:srgbClr val="0F4964"/>
              </a:solidFill>
              <a:effectLst/>
              <a:highlight>
                <a:srgbClr val="FFFF00"/>
              </a:highlight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ការផ្ទៀងផ្ទាត់ តាមសារអក្សរ/សារ SMS (ទូរស័ព្ទចល័ត)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kern="900" spc="-1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បើកមើលសារក្នុង</a:t>
            </a:r>
            <a:r>
              <a:rPr lang="km-KH" sz="800" kern="900" spc="-1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ទូរស័ព្ទ </a:t>
            </a:r>
            <a:r>
              <a:rPr lang="km-KH" sz="800" kern="900" spc="-2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របស់អ្នក ឬរកមើលតំណផ្ទៀងផ្ទាត់ ដែលផ្ញើចេញ</a:t>
            </a: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r>
              <a:rPr lang="km-KH" sz="800" kern="900" spc="-2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ពី </a:t>
            </a: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72422។</a:t>
            </a:r>
          </a:p>
          <a:p>
            <a:pPr marL="319088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ចុច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r>
              <a:rPr lang="km-KH" sz="800" kern="9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តំណភ្ជាប់ដើម្បីផ្ទៀងផ្ទាត់ ថាគឺជារូបអ្នកដែលកំពុងព្យាយាមភ្ជាប់ករណី ។</a:t>
            </a:r>
          </a:p>
          <a:p>
            <a:pPr marL="319088" marR="0" indent="-258763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+mj-lt"/>
              <a:buAutoNum type="arabicPeriod"/>
            </a:pP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ចូលទៅកាន់ផ្ទាំងសង្ខេបព័ត៌មាន របស់អ្នកដើម្បីបើកមើលករណីរបស់អ្នក ដែលបានភ្ជាប់រួចរាល់ ។ </a:t>
            </a:r>
          </a:p>
          <a:p>
            <a:pPr marL="60325" marR="0" defTabSz="274320">
              <a:spcBef>
                <a:spcPts val="6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សូមចំណាំថា សារអក្សរ/សារ SMS គឺអាចផ្ញើទៅកាន់តែទូរស័ព្ទដៃប៉ុណ្ណោះ ហើយអ្នកអាចត្រូវចេញថ្លៃការប្រើប្រាស់ទិន្នន័យ និងសារជាអក្សរតាមអត្រាផងដែរ ពេលអានសារនេះ ។</a:t>
            </a:r>
            <a:r>
              <a:rPr lang="km-KH" sz="8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</a:p>
          <a:p>
            <a:pPr marL="60325" defTabSz="274320">
              <a:spcBef>
                <a:spcPts val="200"/>
              </a:spcBef>
              <a:spcAft>
                <a:spcPts val="200"/>
              </a:spcAft>
              <a:buClr>
                <a:srgbClr val="049DA2"/>
              </a:buClr>
              <a:buSzPct val="110000"/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ប្រសិនបើមិនមានលេខទូរសព្ទចល័ត ក្នុងព័ត៌មានរបស់អ្នកទេ សូមជ្រើសយកជម្រើសតាមអ៊ីមែល ឬទាក់ទងខោនធីរបស់អ្នក ហើយផ្តល់លេខទូរស័ព្ទឲ្យពួកគេ ។</a:t>
            </a: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បន្ទាប់​ពី​អ្នក​បាន​ភ្ជាប់​ករណី​របស់​អ្នក​ហើយ </a:t>
            </a:r>
            <a:r>
              <a:rPr lang="km-KH" sz="800" dirty="0">
                <a:solidFill>
                  <a:srgbClr val="0F4964"/>
                </a:solidFill>
                <a:latin typeface="Khmer OS" panose="02000500000000020004" pitchFamily="2" charset="0"/>
                <a:cs typeface="Khmer OS" panose="02000500000000020004" pitchFamily="2" charset="0"/>
              </a:rPr>
              <a:t>អ្នក​អាច​រាយការណ៍​អំពី​ការ​ផ្លាស់ប្ដូរ ពិនិត្យ​មើល​ការ​ជូន​ដំណឹង ព័ត៌មាន​ករណី និង​សមតុល្យ EBT ព្រមទាំងបំពេញ​ការ​បន្តជំនួយ ឬ​របាយការណ៍​តាម​កាលកំណត់ ​គឺអាចធ្វើបានតាមអនឡាញទាំងអស់ ។</a:t>
            </a:r>
            <a:endParaRPr lang="km-KH" sz="800" dirty="0">
              <a:solidFill>
                <a:srgbClr val="0F4964"/>
              </a:solidFill>
              <a:highlight>
                <a:srgbClr val="FFFF00"/>
              </a:highlight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60325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km-KH" sz="700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60325" marR="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endParaRPr lang="km-KH" sz="7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487148" y="9051129"/>
            <a:ext cx="47981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km-KH" sz="14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សួរ </a:t>
            </a:r>
            <a:r>
              <a:rPr lang="km-KH" sz="14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Robin</a:t>
            </a:r>
            <a:r>
              <a:rPr lang="km-KH" sz="14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</a:t>
            </a:r>
            <a:endParaRPr lang="km-KH" sz="9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0" marR="0" algn="ctr">
              <a:spcAft>
                <a:spcPts val="600"/>
              </a:spcAft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BenefitsCal គឺជាវិធីថ្មី សាមញ្ញ ងាយស្រួល និង </a:t>
            </a:r>
            <a:r>
              <a:rPr lang="km-KH" sz="10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មានសុវត្ថិភាព </a:t>
            </a:r>
            <a:b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សម្រាប់ពលរដ្ឋកាលីហ្វ័រនីញ៉ា ដាក់ពាក្យសុំ និងគ្រប់គ្រង​ជំនួយ ដែលពួកគេត្រូវការ ។ </a:t>
            </a:r>
          </a:p>
          <a:p>
            <a:pPr marL="0" marR="0" algn="ctr">
              <a:spcAft>
                <a:spcPts val="600"/>
              </a:spcAft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សូមចូលមកកាន់ </a:t>
            </a:r>
            <a:r>
              <a:rPr lang="km-KH" sz="10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BenefitsCal.com</a:t>
            </a:r>
          </a:p>
        </p:txBody>
      </p:sp>
    </p:spTree>
    <p:extLst>
      <p:ext uri="{BB962C8B-B14F-4D97-AF65-F5344CB8AC3E}">
        <p14:creationId xmlns:p14="http://schemas.microsoft.com/office/powerpoint/2010/main" val="78854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CF05F544-D787-6E3F-85A4-D85C9B664B64}"/>
              </a:ext>
            </a:extLst>
          </p:cNvPr>
          <p:cNvSpPr/>
          <p:nvPr/>
        </p:nvSpPr>
        <p:spPr>
          <a:xfrm>
            <a:off x="228600" y="237744"/>
            <a:ext cx="7315200" cy="8714232"/>
          </a:xfrm>
          <a:prstGeom prst="rect">
            <a:avLst/>
          </a:prstGeom>
          <a:solidFill>
            <a:srgbClr val="E9F4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</a:endParaRPr>
          </a:p>
        </p:txBody>
      </p:sp>
      <p:pic>
        <p:nvPicPr>
          <p:cNvPr id="3" name="Picture 2" descr="BenefitsCal logo">
            <a:extLst>
              <a:ext uri="{FF2B5EF4-FFF2-40B4-BE49-F238E27FC236}">
                <a16:creationId xmlns:a16="http://schemas.microsoft.com/office/drawing/2014/main" id="{E2C9239A-E9E3-7D24-F526-6F9CB41D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79" y="417637"/>
            <a:ext cx="2084865" cy="4389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B6616A-D306-96BB-793C-8676E113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5421" y="417637"/>
            <a:ext cx="1003300" cy="279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0D2225-6F1F-63F3-1FD5-C38C67475A6F}"/>
              </a:ext>
            </a:extLst>
          </p:cNvPr>
          <p:cNvSpPr txBox="1"/>
          <p:nvPr/>
        </p:nvSpPr>
        <p:spPr>
          <a:xfrm>
            <a:off x="6231181" y="692354"/>
            <a:ext cx="995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/>
            <a:r>
              <a:rPr lang="km-KH" sz="1000" dirty="0">
                <a:solidFill>
                  <a:srgbClr val="049DA2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Open Sans" panose="020B0606030504020204" pitchFamily="34" charset="0"/>
              </a:rPr>
              <a:t>@BenefitsCal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D123E4E-18B7-3406-2770-3926E7F90A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057863"/>
              </p:ext>
            </p:extLst>
          </p:nvPr>
        </p:nvGraphicFramePr>
        <p:xfrm>
          <a:off x="4947260" y="955038"/>
          <a:ext cx="2479344" cy="1028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39">
                  <a:extLst>
                    <a:ext uri="{9D8B030D-6E8A-4147-A177-3AD203B41FA5}">
                      <a16:colId xmlns:a16="http://schemas.microsoft.com/office/drawing/2014/main" val="88658869"/>
                    </a:ext>
                  </a:extLst>
                </a:gridCol>
                <a:gridCol w="1111205">
                  <a:extLst>
                    <a:ext uri="{9D8B030D-6E8A-4147-A177-3AD203B41FA5}">
                      <a16:colId xmlns:a16="http://schemas.microsoft.com/office/drawing/2014/main" val="1245046191"/>
                    </a:ext>
                  </a:extLst>
                </a:gridCol>
              </a:tblGrid>
              <a:tr h="173370">
                <a:tc gridSpan="2">
                  <a:txBody>
                    <a:bodyPr/>
                    <a:lstStyle/>
                    <a:p>
                      <a:pPr>
                        <a:lnSpc>
                          <a:spcPct val="47630"/>
                        </a:lnSpc>
                      </a:pPr>
                      <a:r>
                        <a:rPr lang="km-KH" sz="14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#-###-###-####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63158"/>
                  </a:ext>
                </a:extLst>
              </a:tr>
              <a:tr h="155112">
                <a:tc gridSpan="2"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(ប្រឡោះសម្រាប់​ដាក់ឈ្មោះ) ម៉ោង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6461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ច័ន្ទ – សុក្រ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716588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សៅរ៍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1231533"/>
                  </a:ext>
                </a:extLst>
              </a:tr>
              <a:tr h="155112">
                <a:tc>
                  <a:txBody>
                    <a:bodyPr/>
                    <a:lstStyle/>
                    <a:p>
                      <a:pPr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អាទិត្យ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74091"/>
                        </a:lnSpc>
                      </a:pPr>
                      <a:r>
                        <a:rPr lang="km-KH" sz="900" dirty="0">
                          <a:solidFill>
                            <a:srgbClr val="0F4964"/>
                          </a:solidFill>
                          <a:latin typeface="Khmer OS" panose="02000500000000020004" pitchFamily="2" charset="0"/>
                          <a:ea typeface="Source Sans Pro" panose="020B0503030403020204" pitchFamily="34" charset="0"/>
                          <a:cs typeface="Khmer OS" panose="02000500000000020004" pitchFamily="2" charset="0"/>
                        </a:rPr>
                        <a:t>00:00 – 00:00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4523140"/>
                  </a:ext>
                </a:extLst>
              </a:tr>
            </a:tbl>
          </a:graphicData>
        </a:graphic>
      </p:graphicFrame>
      <p:sp>
        <p:nvSpPr>
          <p:cNvPr id="48" name="Rectangle 47">
            <a:extLst>
              <a:ext uri="{FF2B5EF4-FFF2-40B4-BE49-F238E27FC236}">
                <a16:creationId xmlns:a16="http://schemas.microsoft.com/office/drawing/2014/main" id="{05E7D1C7-2EBA-6D65-130C-DBF7B4CE07D6}"/>
              </a:ext>
            </a:extLst>
          </p:cNvPr>
          <p:cNvSpPr/>
          <p:nvPr/>
        </p:nvSpPr>
        <p:spPr>
          <a:xfrm>
            <a:off x="228600" y="2002536"/>
            <a:ext cx="7315200" cy="276998"/>
          </a:xfrm>
          <a:prstGeom prst="rect">
            <a:avLst/>
          </a:prstGeom>
          <a:solidFill>
            <a:srgbClr val="049DA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CC6BA-552B-D3D8-6D25-FDBF5D00D60D}"/>
              </a:ext>
            </a:extLst>
          </p:cNvPr>
          <p:cNvSpPr txBox="1"/>
          <p:nvPr/>
        </p:nvSpPr>
        <p:spPr>
          <a:xfrm>
            <a:off x="345796" y="1125062"/>
            <a:ext cx="437506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ការពង្រឹង​សន្តិសុខរបស់ BenefitsCal</a:t>
            </a:r>
            <a:br>
              <a:rPr lang="km-KH" sz="2000" dirty="0"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20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ដើម្បីការពារ </a:t>
            </a:r>
            <a:r>
              <a:rPr lang="km-KH" sz="2000" b="1" dirty="0">
                <a:solidFill>
                  <a:srgbClr val="049DA2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សុវត្ថិភាព </a:t>
            </a:r>
            <a:r>
              <a:rPr lang="km-KH" sz="2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ករណីរបស់អ្នក</a:t>
            </a:r>
            <a:endParaRPr lang="km-KH" sz="1400" b="1" dirty="0">
              <a:latin typeface="Khmer OS" panose="02000500000000020004" pitchFamily="2" charset="0"/>
              <a:ea typeface="Source Sans Pro"/>
              <a:cs typeface="Khmer OS" panose="02000500000000020004" pitchFamily="2" charset="0"/>
            </a:endParaRPr>
          </a:p>
        </p:txBody>
      </p:sp>
      <p:pic>
        <p:nvPicPr>
          <p:cNvPr id="8" name="Picture 7" descr="Robin, BenefitsCal mascot">
            <a:extLst>
              <a:ext uri="{FF2B5EF4-FFF2-40B4-BE49-F238E27FC236}">
                <a16:creationId xmlns:a16="http://schemas.microsoft.com/office/drawing/2014/main" id="{88054510-31FD-7EFB-5ACB-16481D813C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9052268"/>
            <a:ext cx="1016000" cy="9652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D55C6C4-E510-9226-B83B-004E46DBA1CF}"/>
              </a:ext>
            </a:extLst>
          </p:cNvPr>
          <p:cNvSpPr txBox="1"/>
          <p:nvPr/>
        </p:nvSpPr>
        <p:spPr>
          <a:xfrm>
            <a:off x="361426" y="2003679"/>
            <a:ext cx="2709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m-KH" sz="1200" dirty="0">
                <a:solidFill>
                  <a:schemeClr val="bg1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ដំណោះស្រាយបញ្ហាក្នុងការ​ភ្ជាប់ករណី</a:t>
            </a:r>
          </a:p>
        </p:txBody>
      </p:sp>
      <p:pic>
        <p:nvPicPr>
          <p:cNvPr id="32" name="Picture 31" descr="QR code to BenefitsCal homepage">
            <a:extLst>
              <a:ext uri="{FF2B5EF4-FFF2-40B4-BE49-F238E27FC236}">
                <a16:creationId xmlns:a16="http://schemas.microsoft.com/office/drawing/2014/main" id="{914BEE54-775F-F7A8-7527-FE8163506116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bright="-12000" contrast="-19000"/>
          </a:blip>
          <a:stretch>
            <a:fillRect/>
          </a:stretch>
        </p:blipFill>
        <p:spPr>
          <a:xfrm>
            <a:off x="6845300" y="9208070"/>
            <a:ext cx="698500" cy="6985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97839C87-BE95-8EA8-A8CD-A546029FD770}"/>
              </a:ext>
            </a:extLst>
          </p:cNvPr>
          <p:cNvSpPr txBox="1"/>
          <p:nvPr/>
        </p:nvSpPr>
        <p:spPr>
          <a:xfrm>
            <a:off x="1487148" y="9051129"/>
            <a:ext cx="47981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algn="ctr">
              <a:spcAft>
                <a:spcPts val="600"/>
              </a:spcAft>
            </a:pPr>
            <a:r>
              <a:rPr lang="km-KH" sz="14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សួរ</a:t>
            </a:r>
            <a:r>
              <a:rPr lang="km-KH" sz="14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Robin</a:t>
            </a:r>
            <a:r>
              <a:rPr lang="km-KH" sz="14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៖ </a:t>
            </a:r>
            <a:endParaRPr lang="km-KH" sz="9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0" marR="0" algn="ctr">
              <a:spcAft>
                <a:spcPts val="600"/>
              </a:spcAft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BenefitsCal គឺជាវិធីថ្មី សាមញ្ញ ងាយស្រួល និង </a:t>
            </a:r>
            <a:r>
              <a:rPr lang="km-KH" sz="10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មានសុវត្ថិភាព </a:t>
            </a:r>
            <a:b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សម្រាប់ពលរដ្ឋកាលីហ្វ័រនីញ៉ា ដាក់ពាក្យសុំ និងគ្រប់គ្រង​ជំនួយ ដែលពួកគេត្រូវការ ។ </a:t>
            </a:r>
          </a:p>
          <a:p>
            <a:pPr marL="0" marR="0" algn="ctr">
              <a:spcAft>
                <a:spcPts val="600"/>
              </a:spcAft>
            </a:pPr>
            <a:r>
              <a:rPr lang="km-KH" sz="10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សូមចូលមកកាន់ </a:t>
            </a:r>
            <a:r>
              <a:rPr lang="km-KH" sz="1000" dirty="0">
                <a:solidFill>
                  <a:srgbClr val="049DA2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BenefitsCal.com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18F25F-2DD7-F8AE-E951-E78A420827C7}"/>
              </a:ext>
            </a:extLst>
          </p:cNvPr>
          <p:cNvSpPr txBox="1"/>
          <p:nvPr/>
        </p:nvSpPr>
        <p:spPr>
          <a:xfrm>
            <a:off x="365760" y="2322576"/>
            <a:ext cx="3364992" cy="5642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defTabSz="182880">
              <a:spcBef>
                <a:spcPts val="1200"/>
              </a:spcBef>
              <a:spcAft>
                <a:spcPts val="400"/>
              </a:spcAft>
            </a:pPr>
            <a:r>
              <a:rPr lang="km-KH" sz="1000" b="1" kern="1000" spc="-2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តើត្រូវធ្វើបែបណា ប្រសិនបើខ្ញុំមិនស្គាល់អាសយដ្ឋានអ៊ីមែលរបស់ខ្ញុំ មិនអាចប្រើអ៊ីមែលរបស់ខ្ញុំបាន ឬត្រូវការលេខទូរស័ព្ទផ្សេងក្នុងករណីរបស់ខ្ញុំ?</a:t>
            </a:r>
          </a:p>
          <a:p>
            <a:pPr marR="0" defTabSz="182880">
              <a:spcBef>
                <a:spcPts val="200"/>
              </a:spcBef>
              <a:spcAft>
                <a:spcPts val="400"/>
              </a:spcAft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ទាក់ទងការិយាល័យខោនធីរបស់អ្នក ដើម្បីធ្វើបច្ចុប្បន្នភាពអ៊ីមែល និង/ឬលេខទូរស័ព្ទរបស់អ្នក ។</a:t>
            </a:r>
          </a:p>
          <a:p>
            <a:pPr marR="0"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10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តើត្រូវធ្វើបែបណា ប្រសិនបើខ្ញុំមិន</a:t>
            </a: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ទទួលបាន </a:t>
            </a:r>
            <a:r>
              <a:rPr lang="km-KH" sz="10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តំណភ្ជាប់សម្រាប់ផ្ទៀងផ្ទាត់ ទេនោះ? </a:t>
            </a:r>
            <a:endParaRPr lang="km-KH" sz="1000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សូមរង់ចាំចំនួន 15 នាទី ហើយបើកមើលម្តងទៀត ។ 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ត្រូវប្រាកដថា អ្នកបើកមើលអ៊ីមែល/រកមើលសារតាមលេខទូរស័ព្ទចល័ត ដែលមាននៅក្នុងសំណុំឯកសារនៃ</a:t>
            </a: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ករណីរបស់អ្នក ។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សូមបើកមើលប្រអប់សំបុត្រឥតបានការ/ប្រអប់សំបុត្រសម្រាម របស់អ្នក ។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សូមអនុវត្តជំហានខាងលើម្តងទៀត ដើម្បីសាកល្បងភ្ជាប់ករណីរបស់អ្នក សារជាថ្មី ។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ប្រសិនបើអ្នកមិនបានទទួល ឬសារអក្សរ/សារ SMS ឬអ៊ីមែល ឬប្រសិនបើ​តំណភ្ជាប់​សម្រាប់ផ្ទៀតផ្ទាត់ បានផុតកំណត់ អ្នកអាចស្នើសុំតំណភ្ជាប់ផ្ទៀងផ្ទាត់ថ្មីបាន ។</a:t>
            </a:r>
            <a:endParaRPr lang="km-KH" sz="9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defTabSz="182880">
              <a:spcBef>
                <a:spcPts val="1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ខ្ញុំ​គិត​ថា​ខ្ញុំ​បាន​ភ្ជាប់​ករណី​របស់​ខ្ញុំរួចហើយ ប៉ុន្តែ​ខ្ញុំ​ឃើញ​សារ​មួយ​នៅ​លើ​ផ្ទាំងសង្ខេបព័ត៌មាន​របស់​ខ្ញុំ​ថា ​ការ​ផ្ទៀងផ្ទាត់​​កំពុងស្ថិត​នៅ​ក្នុងការរង់ចាំ​នៅក្នុងអ៊ីមែល/ទូរស័ព្ទ នៅឡើយ ។ តើ​ខ្ញុំ​ត្រូវធ្វើអ្វីខ្លះ?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ត្រូវប្រាកដថា អ្នកបើកមើលអ៊ីមែល/រកមើលសារតាមលេខទូរស័ព្ទចល័ត ដែលមាននៅក្នុងសំណុំឯកសារនៃ</a:t>
            </a: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ករណីរបស់អ្នក ។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សាកល្បងចុចតំណដែលបានផ្ញើទៅអ៊ីមែល/លេខទូរស័ព្ទរបស់អ្នកម្តងទៀត ។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សូមព្យាយាម ភ្ជាប់ករណីរបស់អ្នកម្តងទៀត ។</a:t>
            </a: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km-KH" sz="900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320040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endParaRPr lang="km-KH" sz="900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E321EB-85A2-EFB9-5B00-28DB18A36FCB}"/>
              </a:ext>
            </a:extLst>
          </p:cNvPr>
          <p:cNvSpPr txBox="1"/>
          <p:nvPr/>
        </p:nvSpPr>
        <p:spPr>
          <a:xfrm>
            <a:off x="4041648" y="2322576"/>
            <a:ext cx="3355848" cy="57861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182880">
              <a:spcBef>
                <a:spcPts val="1200"/>
              </a:spcBef>
              <a:spcAft>
                <a:spcPts val="400"/>
              </a:spcAft>
            </a:pPr>
            <a:r>
              <a:rPr lang="km-KH" sz="1000" b="1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ប្រសិនបើខ្ញុំមិនអាចភ្ជាប់ករណីរបស់ខ្ញុំបានទេ តើខ្ញុំអាច…?</a:t>
            </a:r>
          </a:p>
          <a:p>
            <a:pPr marL="460375" marR="0" indent="-287020" defTabSz="182880">
              <a:spcBef>
                <a:spcPts val="200"/>
              </a:spcBef>
              <a:spcAft>
                <a:spcPts val="4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ដា</a:t>
            </a:r>
            <a:r>
              <a:rPr lang="km-KH" sz="9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ក់ពាក្យសុំជំនួយ បានដោយ​របៀបណា? 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អ្នកអាចចាប់ផ្តើមដាក់ពាក្យសុំជំនួយថ្មី ដោយជ្រើសរើស "ដាក់ពាក្យសុំជំនួយ" នៅក្នុងទំព័រដើម ឬខណៈពេលដែលអ្នកបានឡុកចូលទៅក្នុងគណនីរបស់អ្នក ។</a:t>
            </a:r>
          </a:p>
          <a:p>
            <a:pPr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ពិនិត្យស្ថានភាពករណីរបស់ខ្ញុំ ឬទទួលបានការផ្ទៀងផ្ទាត់អំពីជំនួយ?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សូមទាក់ទងការិយាល័យ​ខោនធីរបស់អ្នក ។</a:t>
            </a:r>
            <a:endParaRPr lang="km-KH" sz="900" b="1" dirty="0">
              <a:solidFill>
                <a:srgbClr val="0F4964"/>
              </a:solidFill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ឆែកមើល​សមតុល្យ​សាច់​​ប្រាក់​ក្នុងប័ណ្ណ EBT របស់ខ្ញុំ?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ចូលទៅកាន់គេហទំព័រ EBT របស់រដ្ឋកាលីហ្វ័រញ៉ា (EBT.ca.gov) ប្រើកម្មវិធីទូរស័ព្ទ ebtEDGE</a:t>
            </a: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ឬហៅទូរសព្ទទៅលេខ EBT ។</a:t>
            </a:r>
          </a:p>
          <a:p>
            <a:pPr marL="230505" lvl="1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</a:pPr>
            <a:r>
              <a:rPr lang="km-KH" sz="9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មើល </a:t>
            </a: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សេចក្តីជូនដំណឹង</a:t>
            </a:r>
            <a:r>
              <a:rPr lang="km-KH" sz="900" b="1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 អំពីចំណាត់ការសកម្មភាព (NOA) របស់ខ្ញុំទេ?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លិខិតជូនដំណឹង របស់អ្នកត្រូវបានផ្ញើទៅអ្នកតាមរយៈប្រៃសណីយ៍ ។</a:t>
            </a: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 </a:t>
            </a:r>
            <a:endParaRPr lang="km-KH" sz="9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ប្រសិនបើអ្នកមិនបានទទួលលិខិតជូនដំណឹងរបស់អ្នកទេ  ហើយចង់បានមួយច្បាប់ </a:t>
            </a:r>
            <a:br>
              <a:rPr lang="km-KH" sz="900" dirty="0">
                <a:effectLst/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</a:br>
            <a:r>
              <a:rPr lang="km-KH" sz="900" dirty="0">
                <a:solidFill>
                  <a:srgbClr val="0F4964"/>
                </a:solidFill>
                <a:effectLst/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ទាក់ទងការិយាល័យ​ខោនធីរបស់អ្នក ។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/>
                <a:cs typeface="Khmer OS" panose="02000500000000020004" pitchFamily="2" charset="0"/>
              </a:rPr>
              <a:t>អ្នកក៏អាចមើល NOA របស់អ្នកនៅលើទំព័រ BenefitsCal បានដែរ ។</a:t>
            </a:r>
          </a:p>
          <a:p>
            <a:pPr marL="460375" indent="-287020">
              <a:spcBef>
                <a:spcPts val="200"/>
              </a:spcBef>
              <a:spcAft>
                <a:spcPts val="400"/>
              </a:spcAft>
            </a:pPr>
            <a:r>
              <a:rPr lang="km-KH" sz="900" b="1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ចង់អាប់​ឡូត​ឯកសារមែនទេ?</a:t>
            </a:r>
          </a:p>
          <a:p>
            <a:pPr marL="403225" lvl="1" indent="-1727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110000"/>
              <a:buFont typeface="Arial" panose="020B0604020202020204" pitchFamily="34" charset="0"/>
              <a:buChar char="•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សូមចូលទៅកាន់ទំព័រ សម្រាប់អាប់ឡូតឯកសារ តាមរយៈ </a:t>
            </a: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https://benefitscal.com/ApplyForBenefits/ABADD</a:t>
            </a: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 ហើយបញ្ចូល ៖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ប្រភេទឯកសារ (ចាំបាច់)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លេខពាក្យសុំជំនួយ ឬលេខករណី (ចាំបាច់)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ឈ្មោះខោនធី (ចាំបាច់)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កាលបរិច្ឆេទកំណើត (DOB) (ចាំបាច់)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នាមខ្លួន (ជម្រើស)</a:t>
            </a:r>
          </a:p>
          <a:p>
            <a:pPr marL="574675" lvl="2" indent="-171450" defTabSz="274320">
              <a:spcBef>
                <a:spcPts val="200"/>
              </a:spcBef>
              <a:spcAft>
                <a:spcPts val="400"/>
              </a:spcAft>
              <a:buClr>
                <a:srgbClr val="049DA2"/>
              </a:buClr>
              <a:buSzPct val="85000"/>
              <a:buFont typeface="Courier New" panose="02070309020205020404" pitchFamily="49" charset="0"/>
              <a:buChar char="o"/>
            </a:pPr>
            <a:r>
              <a:rPr lang="km-KH" sz="900" dirty="0">
                <a:solidFill>
                  <a:srgbClr val="0F4964"/>
                </a:solidFill>
                <a:latin typeface="Khmer OS" panose="02000500000000020004" pitchFamily="2" charset="0"/>
                <a:ea typeface="Source Sans Pro" panose="020B0503030403020204" pitchFamily="34" charset="0"/>
                <a:cs typeface="Khmer OS" panose="02000500000000020004" pitchFamily="2" charset="0"/>
              </a:rPr>
              <a:t>នាមត្រកូល (ជម្រើស)</a:t>
            </a:r>
            <a:endParaRPr lang="km-KH" sz="900" dirty="0">
              <a:solidFill>
                <a:srgbClr val="0F4964"/>
              </a:solidFill>
              <a:effectLst/>
              <a:latin typeface="Khmer OS" panose="02000500000000020004" pitchFamily="2" charset="0"/>
              <a:ea typeface="Source Sans Pro" panose="020B0503030403020204" pitchFamily="34" charset="0"/>
              <a:cs typeface="Khmer OS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31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282896A5DCF44BB4E27E937DEBD61F" ma:contentTypeVersion="20" ma:contentTypeDescription="Create a new document." ma:contentTypeScope="" ma:versionID="c744bf621409691cd298fa682c9bda22">
  <xsd:schema xmlns:xsd="http://www.w3.org/2001/XMLSchema" xmlns:xs="http://www.w3.org/2001/XMLSchema" xmlns:p="http://schemas.microsoft.com/office/2006/metadata/properties" xmlns:ns2="6f42a4de-dc14-48ac-aaf7-8516801bfbca" xmlns:ns3="c71bc280-77be-4226-9682-3896b2a5d823" targetNamespace="http://schemas.microsoft.com/office/2006/metadata/properties" ma:root="true" ma:fieldsID="18f0d008cbd890b095ebae5e13c1ce4a" ns2:_="" ns3:_="">
    <xsd:import namespace="6f42a4de-dc14-48ac-aaf7-8516801bfbca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2a4de-dc14-48ac-aaf7-8516801bfb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ef47989-784c-489a-9429-d0794a7077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2fd11a7-2fc9-4a05-a60b-36ef088c0424}" ma:internalName="TaxCatchAll" ma:showField="CatchAllData" ma:web="c71bc280-77be-4226-9682-3896b2a5d8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42a4de-dc14-48ac-aaf7-8516801bfbca">
      <Terms xmlns="http://schemas.microsoft.com/office/infopath/2007/PartnerControls"/>
    </lcf76f155ced4ddcb4097134ff3c332f>
    <TaxCatchAll xmlns="c71bc280-77be-4226-9682-3896b2a5d823" xsi:nil="true"/>
    <SharedWithUsers xmlns="c71bc280-77be-4226-9682-3896b2a5d823">
      <UserInfo>
        <DisplayName>Renee Gustafson</DisplayName>
        <AccountId>633</AccountId>
        <AccountType/>
      </UserInfo>
      <UserInfo>
        <DisplayName>Maria Kincaid</DisplayName>
        <AccountId>1044</AccountId>
        <AccountType/>
      </UserInfo>
      <UserInfo>
        <DisplayName>Leah Weston</DisplayName>
        <AccountId>4790</AccountId>
        <AccountType/>
      </UserInfo>
    </SharedWithUsers>
    <MediaLengthInSeconds xmlns="6f42a4de-dc14-48ac-aaf7-8516801bfbc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19C3A8-5A7C-4767-99ED-92F91EECC63C}"/>
</file>

<file path=customXml/itemProps2.xml><?xml version="1.0" encoding="utf-8"?>
<ds:datastoreItem xmlns:ds="http://schemas.openxmlformats.org/officeDocument/2006/customXml" ds:itemID="{9D796769-C93E-4B98-A90C-B5F4FF7AFDA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07cce206-b2fb-4d12-b592-df392702b636"/>
    <ds:schemaRef ds:uri="93742323-0fdd-4dca-be21-a7cce58bba94"/>
  </ds:schemaRefs>
</ds:datastoreItem>
</file>

<file path=customXml/itemProps3.xml><?xml version="1.0" encoding="utf-8"?>
<ds:datastoreItem xmlns:ds="http://schemas.openxmlformats.org/officeDocument/2006/customXml" ds:itemID="{93BACA2C-3769-47E2-9DAA-003878E548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244</TotalTime>
  <Words>2492</Words>
  <Application>Microsoft Office PowerPoint</Application>
  <PresentationFormat>Personalizado</PresentationFormat>
  <Paragraphs>127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Courier New</vt:lpstr>
      <vt:lpstr>Khmer OS</vt:lpstr>
      <vt:lpstr>Source Sans Pro</vt:lpstr>
      <vt:lpstr>Office Theme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Argueta, Luis</dc:creator>
  <cp:lastModifiedBy>Arcie Fernandez</cp:lastModifiedBy>
  <cp:revision>26</cp:revision>
  <dcterms:created xsi:type="dcterms:W3CDTF">2024-03-04T16:39:43Z</dcterms:created>
  <dcterms:modified xsi:type="dcterms:W3CDTF">2024-05-23T15:11:36Z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2024-03-07T01:54:54Z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a3de24a4-9ba3-4103-a473-daaca6508d2d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0x0101001C282896A5DCF44BB4E27E937DEBD61F</vt:lpwstr>
  </property>
  <property fmtid="{D5CDD505-2E9C-101B-9397-08002B2CF9AE}" pid="10" name="MediaServiceImageTags">
    <vt:lpwstr/>
  </property>
  <property fmtid="{D5CDD505-2E9C-101B-9397-08002B2CF9AE}" pid="11" name="Order">
    <vt:r8>688100</vt:r8>
  </property>
  <property fmtid="{D5CDD505-2E9C-101B-9397-08002B2CF9AE}" pid="12" name="xd_Signature">
    <vt:bool>false</vt:bool>
  </property>
  <property fmtid="{D5CDD505-2E9C-101B-9397-08002B2CF9AE}" pid="13" name="xd_ProgID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_SourceUrl">
    <vt:lpwstr/>
  </property>
  <property fmtid="{D5CDD505-2E9C-101B-9397-08002B2CF9AE}" pid="19" name="_SharedFileIndex">
    <vt:lpwstr/>
  </property>
</Properties>
</file>