
<file path=[Content_Types].xml><?xml version="1.0" encoding="utf-8"?>
<Types xmlns="http://schemas.openxmlformats.org/package/2006/content-types">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authors.xml" ContentType="application/vnd.ms-powerpoint.authors+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60" r:id="rId1"/>
  </p:sldMasterIdLst>
  <p:notesMasterIdLst>
    <p:notesMasterId r:id="rId5"/>
  </p:notesMasterIdLst>
  <p:sldIdLst>
    <p:sldId id="257" r:id="rId2"/>
    <p:sldId id="256" r:id="rId3"/>
    <p:sldId id="258" r:id="rId4"/>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guide id="6" orient="horz" pos="6336" userDrawn="1">
          <p15:clr>
            <a:srgbClr val="A4A3A4"/>
          </p15:clr>
        </p15:guide>
        <p15:guide id="7" orient="horz" pos="1512"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Автор"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4964"/>
    <a:srgbClr val="049DA2"/>
    <a:srgbClr val="E9F4F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660"/>
  </p:normalViewPr>
  <p:slideViewPr>
    <p:cSldViewPr snapToGrid="0">
      <p:cViewPr>
        <p:scale>
          <a:sx n="100" d="100"/>
          <a:sy n="100" d="100"/>
        </p:scale>
        <p:origin x="948" y="72"/>
      </p:cViewPr>
      <p:guideLst>
        <p:guide orient="horz" pos="3168"/>
        <p:guide pos="2448"/>
        <p:guide orient="horz" pos="6336"/>
        <p:guide orient="horz" pos="151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viewProps" Target="view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openxmlformats.org/officeDocument/2006/relationships/customXml" Target="../customXml/item1.xml"/><Relationship Id="rId5" Type="http://schemas.openxmlformats.org/officeDocument/2006/relationships/notesMaster" Target="notesMasters/notesMaster1.xml"/><Relationship Id="rId10" Type="http://schemas.microsoft.com/office/2018/10/relationships/authors" Target="authors.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Source Sans Pro" panose="020B0503030403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Source Sans Pro" panose="020B0503030403020204" pitchFamily="34" charset="0"/>
              </a:defRPr>
            </a:lvl1pPr>
          </a:lstStyle>
          <a:p>
            <a:fld id="{5F40B951-CB8A-B740-A93B-A2D378FF6542}" type="datetimeFigureOut">
              <a:rPr lang="en-US" smtClean="0"/>
              <a:pPr/>
              <a:t>5/23/2024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Source Sans Pro" panose="020B0503030403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Source Sans Pro" panose="020B0503030403020204" pitchFamily="34" charset="0"/>
              </a:defRPr>
            </a:lvl1pPr>
          </a:lstStyle>
          <a:p>
            <a:fld id="{6CB1FBC3-7A7E-DC41-B596-DA7E624399DB}" type="slidenum">
              <a:rPr lang="en-US" smtClean="0"/>
              <a:pPr/>
              <a:t>‹Nº›</a:t>
            </a:fld>
            <a:endParaRPr lang="en-US"/>
          </a:p>
        </p:txBody>
      </p:sp>
    </p:spTree>
    <p:extLst>
      <p:ext uri="{BB962C8B-B14F-4D97-AF65-F5344CB8AC3E}">
        <p14:creationId xmlns:p14="http://schemas.microsoft.com/office/powerpoint/2010/main" val="906426298"/>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Source Sans Pro" panose="020B0503030403020204" pitchFamily="34" charset="0"/>
        <a:ea typeface="+mn-ea"/>
        <a:cs typeface="+mn-cs"/>
      </a:defRPr>
    </a:lvl1pPr>
    <a:lvl2pPr marL="457200" algn="l" defTabSz="914400" rtl="0" eaLnBrk="1" latinLnBrk="0" hangingPunct="1">
      <a:defRPr sz="1200" b="0" i="0" kern="1200">
        <a:solidFill>
          <a:schemeClr val="tx1"/>
        </a:solidFill>
        <a:latin typeface="Source Sans Pro" panose="020B0503030403020204" pitchFamily="34" charset="0"/>
        <a:ea typeface="+mn-ea"/>
        <a:cs typeface="+mn-cs"/>
      </a:defRPr>
    </a:lvl2pPr>
    <a:lvl3pPr marL="914400" algn="l" defTabSz="914400" rtl="0" eaLnBrk="1" latinLnBrk="0" hangingPunct="1">
      <a:defRPr sz="1200" b="0" i="0" kern="1200">
        <a:solidFill>
          <a:schemeClr val="tx1"/>
        </a:solidFill>
        <a:latin typeface="Source Sans Pro" panose="020B0503030403020204" pitchFamily="34" charset="0"/>
        <a:ea typeface="+mn-ea"/>
        <a:cs typeface="+mn-cs"/>
      </a:defRPr>
    </a:lvl3pPr>
    <a:lvl4pPr marL="1371600" algn="l" defTabSz="914400" rtl="0" eaLnBrk="1" latinLnBrk="0" hangingPunct="1">
      <a:defRPr sz="1200" b="0" i="0" kern="1200">
        <a:solidFill>
          <a:schemeClr val="tx1"/>
        </a:solidFill>
        <a:latin typeface="Source Sans Pro" panose="020B0503030403020204" pitchFamily="34" charset="0"/>
        <a:ea typeface="+mn-ea"/>
        <a:cs typeface="+mn-cs"/>
      </a:defRPr>
    </a:lvl4pPr>
    <a:lvl5pPr marL="1828800" algn="l" defTabSz="914400" rtl="0" eaLnBrk="1" latinLnBrk="0" hangingPunct="1">
      <a:defRPr sz="1200" b="0" i="0" kern="1200">
        <a:solidFill>
          <a:schemeClr val="tx1"/>
        </a:solidFill>
        <a:latin typeface="Source Sans Pro" panose="020B0503030403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CB1FBC3-7A7E-DC41-B596-DA7E624399DB}" type="slidenum">
              <a:rPr lang="en-US" smtClean="0"/>
              <a:pPr/>
              <a:t>1</a:t>
            </a:fld>
            <a:endParaRPr lang="en-US"/>
          </a:p>
        </p:txBody>
      </p:sp>
    </p:spTree>
    <p:extLst>
      <p:ext uri="{BB962C8B-B14F-4D97-AF65-F5344CB8AC3E}">
        <p14:creationId xmlns:p14="http://schemas.microsoft.com/office/powerpoint/2010/main" val="126316540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CB1FBC3-7A7E-DC41-B596-DA7E624399DB}" type="slidenum">
              <a:rPr lang="en-US" smtClean="0"/>
              <a:t>2</a:t>
            </a:fld>
            <a:endParaRPr lang="en-US"/>
          </a:p>
        </p:txBody>
      </p:sp>
    </p:spTree>
    <p:extLst>
      <p:ext uri="{BB962C8B-B14F-4D97-AF65-F5344CB8AC3E}">
        <p14:creationId xmlns:p14="http://schemas.microsoft.com/office/powerpoint/2010/main" val="35950195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6CB1FBC3-7A7E-DC41-B596-DA7E624399DB}" type="slidenum">
              <a:rPr lang="en-US" smtClean="0"/>
              <a:t>3</a:t>
            </a:fld>
            <a:endParaRPr lang="en-US"/>
          </a:p>
        </p:txBody>
      </p:sp>
    </p:spTree>
    <p:extLst>
      <p:ext uri="{BB962C8B-B14F-4D97-AF65-F5344CB8AC3E}">
        <p14:creationId xmlns:p14="http://schemas.microsoft.com/office/powerpoint/2010/main" val="7061983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p>
        </p:txBody>
      </p:sp>
      <p:sp>
        <p:nvSpPr>
          <p:cNvPr id="4" name="Date Placeholder 3"/>
          <p:cNvSpPr>
            <a:spLocks noGrp="1"/>
          </p:cNvSpPr>
          <p:nvPr>
            <p:ph type="dt" sz="half" idx="10"/>
          </p:nvPr>
        </p:nvSpPr>
        <p:spPr/>
        <p:txBody>
          <a:bodyPr/>
          <a:lstStyle/>
          <a:p>
            <a:fld id="{1F61D730-005E-2540-BE62-ADEF06E68604}"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61BE6-BCFE-4142-9F44-3053581D7490}" type="slidenum">
              <a:rPr lang="en-US" smtClean="0"/>
              <a:t>‹Nº›</a:t>
            </a:fld>
            <a:endParaRPr lang="en-US"/>
          </a:p>
        </p:txBody>
      </p:sp>
    </p:spTree>
    <p:extLst>
      <p:ext uri="{BB962C8B-B14F-4D97-AF65-F5344CB8AC3E}">
        <p14:creationId xmlns:p14="http://schemas.microsoft.com/office/powerpoint/2010/main" val="31548920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61D730-005E-2540-BE62-ADEF06E68604}"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61BE6-BCFE-4142-9F44-3053581D7490}" type="slidenum">
              <a:rPr lang="en-US" smtClean="0"/>
              <a:t>‹Nº›</a:t>
            </a:fld>
            <a:endParaRPr lang="en-US"/>
          </a:p>
        </p:txBody>
      </p:sp>
    </p:spTree>
    <p:extLst>
      <p:ext uri="{BB962C8B-B14F-4D97-AF65-F5344CB8AC3E}">
        <p14:creationId xmlns:p14="http://schemas.microsoft.com/office/powerpoint/2010/main" val="3100786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61D730-005E-2540-BE62-ADEF06E68604}"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61BE6-BCFE-4142-9F44-3053581D7490}" type="slidenum">
              <a:rPr lang="en-US" smtClean="0"/>
              <a:t>‹Nº›</a:t>
            </a:fld>
            <a:endParaRPr lang="en-US"/>
          </a:p>
        </p:txBody>
      </p:sp>
    </p:spTree>
    <p:extLst>
      <p:ext uri="{BB962C8B-B14F-4D97-AF65-F5344CB8AC3E}">
        <p14:creationId xmlns:p14="http://schemas.microsoft.com/office/powerpoint/2010/main" val="3429852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F61D730-005E-2540-BE62-ADEF06E68604}"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61BE6-BCFE-4142-9F44-3053581D7490}" type="slidenum">
              <a:rPr lang="en-US" smtClean="0"/>
              <a:t>‹Nº›</a:t>
            </a:fld>
            <a:endParaRPr lang="en-US"/>
          </a:p>
        </p:txBody>
      </p:sp>
    </p:spTree>
    <p:extLst>
      <p:ext uri="{BB962C8B-B14F-4D97-AF65-F5344CB8AC3E}">
        <p14:creationId xmlns:p14="http://schemas.microsoft.com/office/powerpoint/2010/main" val="34381707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61D730-005E-2540-BE62-ADEF06E68604}" type="datetimeFigureOut">
              <a:rPr lang="en-US" smtClean="0"/>
              <a:t>5/23/2024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E661BE6-BCFE-4142-9F44-3053581D7490}" type="slidenum">
              <a:rPr lang="en-US" smtClean="0"/>
              <a:t>‹Nº›</a:t>
            </a:fld>
            <a:endParaRPr lang="en-US"/>
          </a:p>
        </p:txBody>
      </p:sp>
    </p:spTree>
    <p:extLst>
      <p:ext uri="{BB962C8B-B14F-4D97-AF65-F5344CB8AC3E}">
        <p14:creationId xmlns:p14="http://schemas.microsoft.com/office/powerpoint/2010/main" val="1626818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F61D730-005E-2540-BE62-ADEF06E68604}"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61BE6-BCFE-4142-9F44-3053581D7490}" type="slidenum">
              <a:rPr lang="en-US" smtClean="0"/>
              <a:t>‹Nº›</a:t>
            </a:fld>
            <a:endParaRPr lang="en-US"/>
          </a:p>
        </p:txBody>
      </p:sp>
    </p:spTree>
    <p:extLst>
      <p:ext uri="{BB962C8B-B14F-4D97-AF65-F5344CB8AC3E}">
        <p14:creationId xmlns:p14="http://schemas.microsoft.com/office/powerpoint/2010/main" val="2172172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F61D730-005E-2540-BE62-ADEF06E68604}" type="datetimeFigureOut">
              <a:rPr lang="en-US" smtClean="0"/>
              <a:t>5/23/2024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E661BE6-BCFE-4142-9F44-3053581D7490}" type="slidenum">
              <a:rPr lang="en-US" smtClean="0"/>
              <a:t>‹Nº›</a:t>
            </a:fld>
            <a:endParaRPr lang="en-US"/>
          </a:p>
        </p:txBody>
      </p:sp>
    </p:spTree>
    <p:extLst>
      <p:ext uri="{BB962C8B-B14F-4D97-AF65-F5344CB8AC3E}">
        <p14:creationId xmlns:p14="http://schemas.microsoft.com/office/powerpoint/2010/main" val="6201198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F61D730-005E-2540-BE62-ADEF06E68604}" type="datetimeFigureOut">
              <a:rPr lang="en-US" smtClean="0"/>
              <a:t>5/23/2024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E661BE6-BCFE-4142-9F44-3053581D7490}" type="slidenum">
              <a:rPr lang="en-US" smtClean="0"/>
              <a:t>‹Nº›</a:t>
            </a:fld>
            <a:endParaRPr lang="en-US"/>
          </a:p>
        </p:txBody>
      </p:sp>
    </p:spTree>
    <p:extLst>
      <p:ext uri="{BB962C8B-B14F-4D97-AF65-F5344CB8AC3E}">
        <p14:creationId xmlns:p14="http://schemas.microsoft.com/office/powerpoint/2010/main" val="11204659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61D730-005E-2540-BE62-ADEF06E68604}" type="datetimeFigureOut">
              <a:rPr lang="en-US" smtClean="0"/>
              <a:t>5/23/2024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E661BE6-BCFE-4142-9F44-3053581D7490}" type="slidenum">
              <a:rPr lang="en-US" smtClean="0"/>
              <a:t>‹Nº›</a:t>
            </a:fld>
            <a:endParaRPr lang="en-US"/>
          </a:p>
        </p:txBody>
      </p:sp>
    </p:spTree>
    <p:extLst>
      <p:ext uri="{BB962C8B-B14F-4D97-AF65-F5344CB8AC3E}">
        <p14:creationId xmlns:p14="http://schemas.microsoft.com/office/powerpoint/2010/main" val="23271251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F61D730-005E-2540-BE62-ADEF06E68604}"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61BE6-BCFE-4142-9F44-3053581D7490}" type="slidenum">
              <a:rPr lang="en-US" smtClean="0"/>
              <a:t>‹Nº›</a:t>
            </a:fld>
            <a:endParaRPr lang="en-US"/>
          </a:p>
        </p:txBody>
      </p:sp>
    </p:spTree>
    <p:extLst>
      <p:ext uri="{BB962C8B-B14F-4D97-AF65-F5344CB8AC3E}">
        <p14:creationId xmlns:p14="http://schemas.microsoft.com/office/powerpoint/2010/main" val="4383311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1F61D730-005E-2540-BE62-ADEF06E68604}" type="datetimeFigureOut">
              <a:rPr lang="en-US" smtClean="0"/>
              <a:t>5/23/2024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E661BE6-BCFE-4142-9F44-3053581D7490}" type="slidenum">
              <a:rPr lang="en-US" smtClean="0"/>
              <a:t>‹Nº›</a:t>
            </a:fld>
            <a:endParaRPr lang="en-US"/>
          </a:p>
        </p:txBody>
      </p:sp>
    </p:spTree>
    <p:extLst>
      <p:ext uri="{BB962C8B-B14F-4D97-AF65-F5344CB8AC3E}">
        <p14:creationId xmlns:p14="http://schemas.microsoft.com/office/powerpoint/2010/main" val="2785585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b="0" i="0">
                <a:solidFill>
                  <a:schemeClr val="tx1">
                    <a:tint val="75000"/>
                  </a:schemeClr>
                </a:solidFill>
                <a:latin typeface="Source Sans Pro" panose="020B0503030403020204" pitchFamily="34" charset="0"/>
              </a:defRPr>
            </a:lvl1pPr>
          </a:lstStyle>
          <a:p>
            <a:fld id="{1F61D730-005E-2540-BE62-ADEF06E68604}" type="datetimeFigureOut">
              <a:rPr lang="en-US" smtClean="0"/>
              <a:pPr/>
              <a:t>5/23/2024</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b="0" i="0">
                <a:solidFill>
                  <a:schemeClr val="tx1">
                    <a:tint val="75000"/>
                  </a:schemeClr>
                </a:solidFill>
                <a:latin typeface="Source Sans Pro" panose="020B0503030403020204" pitchFamily="34" charset="0"/>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b="0" i="0">
                <a:solidFill>
                  <a:schemeClr val="tx1">
                    <a:tint val="75000"/>
                  </a:schemeClr>
                </a:solidFill>
                <a:latin typeface="Source Sans Pro" panose="020B0503030403020204" pitchFamily="34" charset="0"/>
              </a:defRPr>
            </a:lvl1pPr>
          </a:lstStyle>
          <a:p>
            <a:fld id="{EE661BE6-BCFE-4142-9F44-3053581D7490}" type="slidenum">
              <a:rPr lang="en-US" smtClean="0"/>
              <a:pPr/>
              <a:t>‹Nº›</a:t>
            </a:fld>
            <a:endParaRPr lang="en-US"/>
          </a:p>
        </p:txBody>
      </p:sp>
    </p:spTree>
    <p:extLst>
      <p:ext uri="{BB962C8B-B14F-4D97-AF65-F5344CB8AC3E}">
        <p14:creationId xmlns:p14="http://schemas.microsoft.com/office/powerpoint/2010/main" val="32202965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b="0" i="0" kern="1200">
          <a:solidFill>
            <a:schemeClr val="tx1"/>
          </a:solidFill>
          <a:latin typeface="Source Sans Pro" panose="020B0503030403020204" pitchFamily="34" charset="0"/>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b="0" i="0" kern="1200">
          <a:solidFill>
            <a:schemeClr val="tx1"/>
          </a:solidFill>
          <a:latin typeface="Source Sans Pro" panose="020B0503030403020204" pitchFamily="34" charset="0"/>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b="0" i="0" kern="1200">
          <a:solidFill>
            <a:schemeClr val="tx1"/>
          </a:solidFill>
          <a:latin typeface="Source Sans Pro" panose="020B0503030403020204" pitchFamily="34" charset="0"/>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b="0" i="0" kern="1200">
          <a:solidFill>
            <a:schemeClr val="tx1"/>
          </a:solidFill>
          <a:latin typeface="Source Sans Pro" panose="020B0503030403020204" pitchFamily="34" charset="0"/>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b="0" i="0" kern="1200">
          <a:solidFill>
            <a:schemeClr val="tx1"/>
          </a:solidFill>
          <a:latin typeface="Source Sans Pro" panose="020B0503030403020204" pitchFamily="34" charset="0"/>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b="0" i="0" kern="1200">
          <a:solidFill>
            <a:schemeClr val="tx1"/>
          </a:solidFill>
          <a:latin typeface="Source Sans Pro" panose="020B0503030403020204" pitchFamily="34" charset="0"/>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2.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hyperlink" Target="mailto:Verify.NoReply@App.CalSAWS.org" TargetMode="External"/><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_rels/slide3.xml.rels><?xml version="1.0" encoding="UTF-8" standalone="yes"?>
<Relationships xmlns="http://schemas.openxmlformats.org/package/2006/relationships"><Relationship Id="rId3" Type="http://schemas.openxmlformats.org/officeDocument/2006/relationships/image" Target="../media/image1.emf"/><Relationship Id="rId7" Type="http://schemas.openxmlformats.org/officeDocument/2006/relationships/hyperlink" Target="https://benefitscal.com/ApplyForBenefits/ABADD" TargetMode="External"/><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4.emf"/><Relationship Id="rId5" Type="http://schemas.openxmlformats.org/officeDocument/2006/relationships/image" Target="../media/image3.emf"/><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47D5E2C-BF47-1057-338F-69418FB2AE02}"/>
              </a:ext>
            </a:extLst>
          </p:cNvPr>
          <p:cNvSpPr/>
          <p:nvPr/>
        </p:nvSpPr>
        <p:spPr>
          <a:xfrm>
            <a:off x="228600" y="237744"/>
            <a:ext cx="7315200" cy="8714232"/>
          </a:xfrm>
          <a:prstGeom prst="rect">
            <a:avLst/>
          </a:prstGeom>
          <a:solidFill>
            <a:srgbClr val="E9F4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Nirmala UI" panose="020B0502040204020203" pitchFamily="34" charset="0"/>
              <a:ea typeface="Nirmala UI" panose="020B0502040204020203" pitchFamily="34" charset="0"/>
              <a:cs typeface="Nirmala UI" panose="020B0502040204020203" pitchFamily="34" charset="0"/>
            </a:endParaRPr>
          </a:p>
        </p:txBody>
      </p:sp>
      <p:sp>
        <p:nvSpPr>
          <p:cNvPr id="12" name="Rectangle 11">
            <a:extLst>
              <a:ext uri="{FF2B5EF4-FFF2-40B4-BE49-F238E27FC236}">
                <a16:creationId xmlns:a16="http://schemas.microsoft.com/office/drawing/2014/main" id="{D4084FCE-65B0-71CD-E118-5B39BC51C5D4}"/>
              </a:ext>
            </a:extLst>
          </p:cNvPr>
          <p:cNvSpPr/>
          <p:nvPr/>
        </p:nvSpPr>
        <p:spPr>
          <a:xfrm>
            <a:off x="228600" y="2000904"/>
            <a:ext cx="7315200" cy="217530"/>
          </a:xfrm>
          <a:prstGeom prst="rect">
            <a:avLst/>
          </a:prstGeom>
          <a:solidFill>
            <a:srgbClr val="049D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Nirmala UI" panose="020B0502040204020203" pitchFamily="34" charset="0"/>
              <a:ea typeface="Nirmala UI" panose="020B0502040204020203" pitchFamily="34" charset="0"/>
              <a:cs typeface="Nirmala UI" panose="020B0502040204020203" pitchFamily="34" charset="0"/>
            </a:endParaRPr>
          </a:p>
        </p:txBody>
      </p:sp>
      <p:pic>
        <p:nvPicPr>
          <p:cNvPr id="3" name="Picture 2" descr="BenefitsCal logo">
            <a:extLst>
              <a:ext uri="{FF2B5EF4-FFF2-40B4-BE49-F238E27FC236}">
                <a16:creationId xmlns:a16="http://schemas.microsoft.com/office/drawing/2014/main" id="{50B3C738-D77C-C1AF-0576-30176A4159EC}"/>
              </a:ext>
            </a:extLst>
          </p:cNvPr>
          <p:cNvPicPr>
            <a:picLocks noChangeAspect="1"/>
          </p:cNvPicPr>
          <p:nvPr/>
        </p:nvPicPr>
        <p:blipFill>
          <a:blip r:embed="rId3"/>
          <a:stretch>
            <a:fillRect/>
          </a:stretch>
        </p:blipFill>
        <p:spPr>
          <a:xfrm>
            <a:off x="453679" y="417637"/>
            <a:ext cx="2084865" cy="438919"/>
          </a:xfrm>
          <a:prstGeom prst="rect">
            <a:avLst/>
          </a:prstGeom>
        </p:spPr>
      </p:pic>
      <p:pic>
        <p:nvPicPr>
          <p:cNvPr id="6" name="Picture 5">
            <a:extLst>
              <a:ext uri="{FF2B5EF4-FFF2-40B4-BE49-F238E27FC236}">
                <a16:creationId xmlns:a16="http://schemas.microsoft.com/office/drawing/2014/main" id="{4763650C-9590-D421-9A1E-7842AC0EB57C}"/>
              </a:ext>
            </a:extLst>
          </p:cNvPr>
          <p:cNvPicPr>
            <a:picLocks noChangeAspect="1"/>
          </p:cNvPicPr>
          <p:nvPr/>
        </p:nvPicPr>
        <p:blipFill>
          <a:blip r:embed="rId4"/>
          <a:stretch>
            <a:fillRect/>
          </a:stretch>
        </p:blipFill>
        <p:spPr>
          <a:xfrm>
            <a:off x="6315421" y="417637"/>
            <a:ext cx="1003300" cy="279400"/>
          </a:xfrm>
          <a:prstGeom prst="rect">
            <a:avLst/>
          </a:prstGeom>
        </p:spPr>
      </p:pic>
      <p:sp>
        <p:nvSpPr>
          <p:cNvPr id="9" name="TextBox 8">
            <a:extLst>
              <a:ext uri="{FF2B5EF4-FFF2-40B4-BE49-F238E27FC236}">
                <a16:creationId xmlns:a16="http://schemas.microsoft.com/office/drawing/2014/main" id="{332C9CDA-A778-3FE7-8770-6E166BD6A24A}"/>
              </a:ext>
            </a:extLst>
          </p:cNvPr>
          <p:cNvSpPr txBox="1"/>
          <p:nvPr/>
        </p:nvSpPr>
        <p:spPr>
          <a:xfrm>
            <a:off x="6231181" y="692354"/>
            <a:ext cx="931665" cy="246221"/>
          </a:xfrm>
          <a:prstGeom prst="rect">
            <a:avLst/>
          </a:prstGeom>
          <a:noFill/>
        </p:spPr>
        <p:txBody>
          <a:bodyPr wrap="none" rtlCol="0">
            <a:spAutoFit/>
          </a:bodyPr>
          <a:lstStyle/>
          <a:p>
            <a:pPr marL="0" marR="0"/>
            <a:r>
              <a:rPr lang="hi-IN" sz="1000">
                <a:solidFill>
                  <a:srgbClr val="049DA2"/>
                </a:solidFill>
                <a:effectLst/>
                <a:latin typeface="Nirmala UI" panose="020B0502040204020203" pitchFamily="34" charset="0"/>
                <a:ea typeface="Nirmala UI" panose="020B0502040204020203" pitchFamily="34" charset="0"/>
                <a:cs typeface="Nirmala UI" panose="020B0502040204020203" pitchFamily="34" charset="0"/>
              </a:rPr>
              <a:t>@BenefitsCal</a:t>
            </a:r>
          </a:p>
        </p:txBody>
      </p:sp>
      <p:graphicFrame>
        <p:nvGraphicFramePr>
          <p:cNvPr id="11" name="Table 10">
            <a:extLst>
              <a:ext uri="{FF2B5EF4-FFF2-40B4-BE49-F238E27FC236}">
                <a16:creationId xmlns:a16="http://schemas.microsoft.com/office/drawing/2014/main" id="{EB2E3E0B-7472-22CF-7262-63CEC91EC31C}"/>
              </a:ext>
            </a:extLst>
          </p:cNvPr>
          <p:cNvGraphicFramePr>
            <a:graphicFrameLocks noGrp="1"/>
          </p:cNvGraphicFramePr>
          <p:nvPr>
            <p:extLst>
              <p:ext uri="{D42A27DB-BD31-4B8C-83A1-F6EECF244321}">
                <p14:modId xmlns:p14="http://schemas.microsoft.com/office/powerpoint/2010/main" val="3262885099"/>
              </p:ext>
            </p:extLst>
          </p:nvPr>
        </p:nvGraphicFramePr>
        <p:xfrm>
          <a:off x="4931630" y="996905"/>
          <a:ext cx="2479344" cy="982474"/>
        </p:xfrm>
        <a:graphic>
          <a:graphicData uri="http://schemas.openxmlformats.org/drawingml/2006/table">
            <a:tbl>
              <a:tblPr firstRow="1" bandRow="1">
                <a:tableStyleId>{5C22544A-7EE6-4342-B048-85BDC9FD1C3A}</a:tableStyleId>
              </a:tblPr>
              <a:tblGrid>
                <a:gridCol w="1368139">
                  <a:extLst>
                    <a:ext uri="{9D8B030D-6E8A-4147-A177-3AD203B41FA5}">
                      <a16:colId xmlns:a16="http://schemas.microsoft.com/office/drawing/2014/main" val="88658869"/>
                    </a:ext>
                  </a:extLst>
                </a:gridCol>
                <a:gridCol w="1111205">
                  <a:extLst>
                    <a:ext uri="{9D8B030D-6E8A-4147-A177-3AD203B41FA5}">
                      <a16:colId xmlns:a16="http://schemas.microsoft.com/office/drawing/2014/main" val="1245046191"/>
                    </a:ext>
                  </a:extLst>
                </a:gridCol>
              </a:tblGrid>
              <a:tr h="173370">
                <a:tc gridSpan="2">
                  <a:txBody>
                    <a:bodyPr/>
                    <a:lstStyle/>
                    <a:p>
                      <a:pPr>
                        <a:lnSpc>
                          <a:spcPct val="47630"/>
                        </a:lnSpc>
                      </a:pPr>
                      <a:r>
                        <a:rPr lang="hi-IN" sz="1400">
                          <a:solidFill>
                            <a:srgbClr val="0F4964"/>
                          </a:solidFill>
                          <a:latin typeface="Nirmala UI" panose="020B0502040204020203" pitchFamily="34" charset="0"/>
                          <a:ea typeface="Nirmala UI" panose="020B0502040204020203" pitchFamily="34" charset="0"/>
                          <a:cs typeface="Nirmala UI" panose="020B0502040204020203" pitchFamily="34" charset="0"/>
                        </a:rPr>
                        <a:t>#-###-###-####</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2431563158"/>
                  </a:ext>
                </a:extLst>
              </a:tr>
              <a:tr h="155112">
                <a:tc gridSpan="2">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(नाम के लिए प्‍लेसहोल्‍डर) घंटे</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856764618"/>
                  </a:ext>
                </a:extLst>
              </a:tr>
              <a:tr h="155112">
                <a:tc>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सोमवार – शुक्रवार</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00:00 – 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57716588"/>
                  </a:ext>
                </a:extLst>
              </a:tr>
              <a:tr h="155112">
                <a:tc>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शनिवार</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00:00 – 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11231533"/>
                  </a:ext>
                </a:extLst>
              </a:tr>
              <a:tr h="155112">
                <a:tc>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रविवार</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74091"/>
                        </a:lnSpc>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00:00 – 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34523140"/>
                  </a:ext>
                </a:extLst>
              </a:tr>
            </a:tbl>
          </a:graphicData>
        </a:graphic>
      </p:graphicFrame>
      <p:sp>
        <p:nvSpPr>
          <p:cNvPr id="7" name="TextBox 6">
            <a:extLst>
              <a:ext uri="{FF2B5EF4-FFF2-40B4-BE49-F238E27FC236}">
                <a16:creationId xmlns:a16="http://schemas.microsoft.com/office/drawing/2014/main" id="{0C6CC6BA-552B-D3D8-6D25-FDBF5D00D60D}"/>
              </a:ext>
            </a:extLst>
          </p:cNvPr>
          <p:cNvSpPr txBox="1"/>
          <p:nvPr/>
        </p:nvSpPr>
        <p:spPr>
          <a:xfrm>
            <a:off x="345796" y="1097025"/>
            <a:ext cx="4733350" cy="707886"/>
          </a:xfrm>
          <a:prstGeom prst="rect">
            <a:avLst/>
          </a:prstGeom>
          <a:noFill/>
        </p:spPr>
        <p:txBody>
          <a:bodyPr wrap="square" lIns="91440" tIns="45720" rIns="91440" bIns="45720" rtlCol="0" anchor="t">
            <a:spAutoFit/>
          </a:bodyPr>
          <a:lstStyle/>
          <a:p>
            <a:r>
              <a:rPr lang="hi-IN" sz="20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BenefitsCal आपकी जानकारी की रक्षा </a:t>
            </a:r>
            <a:br>
              <a:rPr lang="en-US" sz="2000" dirty="0">
                <a:solidFill>
                  <a:srgbClr val="0F4964"/>
                </a:solidFill>
                <a:latin typeface="Nirmala UI" panose="020B0502040204020203" pitchFamily="34" charset="0"/>
                <a:ea typeface="Nirmala UI" panose="020B0502040204020203" pitchFamily="34" charset="0"/>
                <a:cs typeface="Nirmala UI" panose="020B0502040204020203" pitchFamily="34" charset="0"/>
              </a:rPr>
            </a:br>
            <a:r>
              <a:rPr lang="hi-IN" sz="20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 लिए </a:t>
            </a:r>
            <a:r>
              <a:rPr lang="hi-IN" sz="2000" b="1" dirty="0">
                <a:solidFill>
                  <a:srgbClr val="049DA2"/>
                </a:solidFill>
                <a:latin typeface="Nirmala UI" panose="020B0502040204020203" pitchFamily="34" charset="0"/>
                <a:ea typeface="Nirmala UI" panose="020B0502040204020203" pitchFamily="34" charset="0"/>
                <a:cs typeface="Nirmala UI" panose="020B0502040204020203" pitchFamily="34" charset="0"/>
              </a:rPr>
              <a:t>सुरक्षा</a:t>
            </a:r>
            <a:r>
              <a:rPr lang="hi-IN" sz="20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को मज़बूत </a:t>
            </a:r>
            <a:r>
              <a:rPr lang="hi-IN" sz="2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करता है</a:t>
            </a:r>
          </a:p>
        </p:txBody>
      </p:sp>
      <p:pic>
        <p:nvPicPr>
          <p:cNvPr id="8" name="Picture 7" descr="Robin, BenefitsCal mascot">
            <a:extLst>
              <a:ext uri="{FF2B5EF4-FFF2-40B4-BE49-F238E27FC236}">
                <a16:creationId xmlns:a16="http://schemas.microsoft.com/office/drawing/2014/main" id="{88054510-31FD-7EFB-5ACB-16481D813C4E}"/>
              </a:ext>
            </a:extLst>
          </p:cNvPr>
          <p:cNvPicPr>
            <a:picLocks noChangeAspect="1"/>
          </p:cNvPicPr>
          <p:nvPr/>
        </p:nvPicPr>
        <p:blipFill>
          <a:blip r:embed="rId5"/>
          <a:stretch>
            <a:fillRect/>
          </a:stretch>
        </p:blipFill>
        <p:spPr>
          <a:xfrm>
            <a:off x="228600" y="9052268"/>
            <a:ext cx="1016000" cy="965200"/>
          </a:xfrm>
          <a:prstGeom prst="rect">
            <a:avLst/>
          </a:prstGeom>
        </p:spPr>
      </p:pic>
      <p:sp>
        <p:nvSpPr>
          <p:cNvPr id="10" name="TextBox 9">
            <a:extLst>
              <a:ext uri="{FF2B5EF4-FFF2-40B4-BE49-F238E27FC236}">
                <a16:creationId xmlns:a16="http://schemas.microsoft.com/office/drawing/2014/main" id="{8D55C6C4-E510-9226-B83B-004E46DBA1CF}"/>
              </a:ext>
            </a:extLst>
          </p:cNvPr>
          <p:cNvSpPr txBox="1"/>
          <p:nvPr/>
        </p:nvSpPr>
        <p:spPr>
          <a:xfrm>
            <a:off x="361426" y="1992737"/>
            <a:ext cx="3300904" cy="261610"/>
          </a:xfrm>
          <a:prstGeom prst="rect">
            <a:avLst/>
          </a:prstGeom>
          <a:noFill/>
        </p:spPr>
        <p:txBody>
          <a:bodyPr wrap="none" lIns="91440" tIns="45720" rIns="91440" bIns="45720" rtlCol="0" anchor="t">
            <a:spAutoFit/>
          </a:bodyPr>
          <a:lstStyle/>
          <a:p>
            <a:r>
              <a:rPr lang="hi-IN" sz="1100" dirty="0">
                <a:solidFill>
                  <a:schemeClr val="bg1"/>
                </a:solidFill>
                <a:effectLst/>
                <a:latin typeface="Nirmala UI" panose="020B0502040204020203" pitchFamily="34" charset="0"/>
                <a:ea typeface="Nirmala UI" panose="020B0502040204020203" pitchFamily="34" charset="0"/>
                <a:cs typeface="Nirmala UI" panose="020B0502040204020203" pitchFamily="34" charset="0"/>
              </a:rPr>
              <a:t>दो-</a:t>
            </a:r>
            <a:r>
              <a:rPr lang="hi-IN" sz="1100" dirty="0">
                <a:solidFill>
                  <a:schemeClr val="bg1"/>
                </a:solidFill>
                <a:latin typeface="Nirmala UI" panose="020B0502040204020203" pitchFamily="34" charset="0"/>
                <a:ea typeface="Nirmala UI" panose="020B0502040204020203" pitchFamily="34" charset="0"/>
                <a:cs typeface="Nirmala UI" panose="020B0502040204020203" pitchFamily="34" charset="0"/>
              </a:rPr>
              <a:t>चरणों वाले सत्‍यापन के साथ </a:t>
            </a:r>
            <a:r>
              <a:rPr lang="hi-IN" sz="1100" dirty="0">
                <a:solidFill>
                  <a:schemeClr val="bg1"/>
                </a:solidFill>
                <a:effectLst/>
                <a:latin typeface="Nirmala UI" panose="020B0502040204020203" pitchFamily="34" charset="0"/>
                <a:ea typeface="Nirmala UI" panose="020B0502040204020203" pitchFamily="34" charset="0"/>
                <a:cs typeface="Nirmala UI" panose="020B0502040204020203" pitchFamily="34" charset="0"/>
              </a:rPr>
              <a:t>BenefitsCal में लॉगिन करें</a:t>
            </a:r>
          </a:p>
        </p:txBody>
      </p:sp>
      <p:pic>
        <p:nvPicPr>
          <p:cNvPr id="32" name="Picture 31" descr="QR code to BenefitsCal homepage">
            <a:extLst>
              <a:ext uri="{FF2B5EF4-FFF2-40B4-BE49-F238E27FC236}">
                <a16:creationId xmlns:a16="http://schemas.microsoft.com/office/drawing/2014/main" id="{914BEE54-775F-F7A8-7527-FE8163506116}"/>
              </a:ext>
            </a:extLst>
          </p:cNvPr>
          <p:cNvPicPr>
            <a:picLocks noChangeAspect="1"/>
          </p:cNvPicPr>
          <p:nvPr/>
        </p:nvPicPr>
        <p:blipFill>
          <a:blip r:embed="rId6">
            <a:lum bright="-12000" contrast="-19000"/>
          </a:blip>
          <a:stretch>
            <a:fillRect/>
          </a:stretch>
        </p:blipFill>
        <p:spPr>
          <a:xfrm>
            <a:off x="6845300" y="9208070"/>
            <a:ext cx="698500" cy="698500"/>
          </a:xfrm>
          <a:prstGeom prst="rect">
            <a:avLst/>
          </a:prstGeom>
        </p:spPr>
      </p:pic>
      <p:sp>
        <p:nvSpPr>
          <p:cNvPr id="33" name="TextBox 32">
            <a:extLst>
              <a:ext uri="{FF2B5EF4-FFF2-40B4-BE49-F238E27FC236}">
                <a16:creationId xmlns:a16="http://schemas.microsoft.com/office/drawing/2014/main" id="{CCAC4840-FC60-6D93-3880-8A589DF1EC4F}"/>
              </a:ext>
            </a:extLst>
          </p:cNvPr>
          <p:cNvSpPr txBox="1"/>
          <p:nvPr/>
        </p:nvSpPr>
        <p:spPr>
          <a:xfrm>
            <a:off x="407553" y="2407788"/>
            <a:ext cx="3364992" cy="4006225"/>
          </a:xfrm>
          <a:prstGeom prst="rect">
            <a:avLst/>
          </a:prstGeom>
          <a:noFill/>
        </p:spPr>
        <p:txBody>
          <a:bodyPr wrap="square" lIns="91440" tIns="45720" rIns="91440" bIns="45720" rtlCol="0" anchor="t">
            <a:spAutoFit/>
          </a:bodyPr>
          <a:lstStyle/>
          <a:p>
            <a:pPr>
              <a:spcBef>
                <a:spcPts val="1200"/>
              </a:spcBef>
              <a:spcAft>
                <a:spcPts val="400"/>
              </a:spcAft>
            </a:pPr>
            <a:r>
              <a:rPr lang="hi-IN" sz="10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दो-चरणों वाला सत्‍यापन क्‍या है?</a:t>
            </a:r>
          </a:p>
          <a:p>
            <a:pPr>
              <a:spcBef>
                <a:spcPts val="200"/>
              </a:spcBef>
              <a:spcAft>
                <a:spcPts val="400"/>
              </a:spcAft>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BenefitsCal पर अपने खाते में लॉग इन करने के लिए आपको दो-चरणों वाले सत्‍यापन का उपयोग करना ज़रूरी है। </a:t>
            </a:r>
          </a:p>
          <a:p>
            <a:pPr>
              <a:spcBef>
                <a:spcPts val="200"/>
              </a:spcBef>
              <a:spcAft>
                <a:spcPts val="400"/>
              </a:spcAft>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दो-</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चरणों वाला सत्यापन एक विशेष लॉग इन प्रक्रिया है जो आपके खाते की रक्षा करती है और आपकी जानकारी सुरक्षित रखती है।</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जब आप लॉग इन करते हैं, तो आपको यह सुनिश्चित करने के लिए आपके ईमेल या टेक्स्ट/SMS संदेश में एक कोड मिलेगा कि आप ही लॉग इन करने की कोशिश कर रहे हैं। </a:t>
            </a:r>
          </a:p>
          <a:p>
            <a:pPr>
              <a:spcBef>
                <a:spcPts val="1200"/>
              </a:spcBef>
              <a:spcAft>
                <a:spcPts val="400"/>
              </a:spcAft>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मैं </a:t>
            </a:r>
            <a:r>
              <a:rPr lang="hi-IN" sz="10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BenefitsCal में </a:t>
            </a: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दो-</a:t>
            </a:r>
            <a:r>
              <a:rPr lang="hi-IN" sz="10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चरणों वाले </a:t>
            </a: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स</a:t>
            </a:r>
            <a:r>
              <a:rPr lang="hi-IN" sz="10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त्‍यापन के साथ लॉग इन कैसे करूं?</a:t>
            </a:r>
          </a:p>
          <a:p>
            <a:pPr marL="320040" indent="-228600" defTabSz="274320">
              <a:spcBef>
                <a:spcPts val="200"/>
              </a:spcBef>
              <a:spcAft>
                <a:spcPts val="400"/>
              </a:spcAft>
              <a:buClr>
                <a:srgbClr val="049DA2"/>
              </a:buClr>
              <a:buSzPct val="110000"/>
              <a:buFont typeface="+mj-lt"/>
              <a:buAutoNum type="arabicPeriod"/>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BenefitsCal होमपेज पर, ऊपरी दाएं कोने में, </a:t>
            </a:r>
            <a:br>
              <a:rPr lang="hi-IN" sz="900" dirty="0">
                <a:latin typeface="Nirmala UI" panose="020B0502040204020203" pitchFamily="34" charset="0"/>
                <a:ea typeface="Nirmala UI" panose="020B0502040204020203" pitchFamily="34" charset="0"/>
                <a:cs typeface="Nirmala UI" panose="020B0502040204020203" pitchFamily="34" charset="0"/>
              </a:rPr>
            </a:b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लॉग इन</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पर क्लिक करें </a:t>
            </a:r>
          </a:p>
          <a:p>
            <a:pPr marL="320040" marR="0" indent="-228600" defTabSz="274320">
              <a:spcBef>
                <a:spcPts val="200"/>
              </a:spcBef>
              <a:spcAft>
                <a:spcPts val="400"/>
              </a:spcAft>
              <a:buClr>
                <a:srgbClr val="049DA2"/>
              </a:buClr>
              <a:buSzPct val="110000"/>
              <a:buFont typeface="+mj-lt"/>
              <a:buAutoNum type="arabicPeriod"/>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पना ईमेल और पासवर्ड दर्ज करें।</a:t>
            </a:r>
          </a:p>
          <a:p>
            <a:pPr marL="320040" marR="0" indent="-228600" defTabSz="274320">
              <a:spcBef>
                <a:spcPts val="200"/>
              </a:spcBef>
              <a:spcAft>
                <a:spcPts val="400"/>
              </a:spcAft>
              <a:buClr>
                <a:srgbClr val="049DA2"/>
              </a:buClr>
              <a:buSzPct val="110000"/>
              <a:buFont typeface="+mj-lt"/>
              <a:buAutoNum type="arabicPeriod"/>
            </a:pPr>
            <a:r>
              <a:rPr lang="hi-IN" sz="9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“लॉग इन”</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पर क्लिक करें</a:t>
            </a: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a:t>
            </a:r>
          </a:p>
          <a:p>
            <a:pPr marL="320040" indent="-228600" defTabSz="274320">
              <a:spcBef>
                <a:spcPts val="200"/>
              </a:spcBef>
              <a:spcAft>
                <a:spcPts val="400"/>
              </a:spcAft>
              <a:buClr>
                <a:srgbClr val="049DA2"/>
              </a:buClr>
              <a:buSzPct val="110000"/>
              <a:buFont typeface="+mj-lt"/>
              <a:buAutoNum type="arabicPeriod"/>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आपके ईमेल पर या आपके केस से जुड़े मोबाइल फोन नंबर पर भेजे गए टेक्स्ट/SMS संदेश</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में भेजे गए छह अंकों के सत्यापन कोड की जांच करें</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a:t>
            </a:r>
          </a:p>
          <a:p>
            <a:pPr marL="320040" indent="-228600" defTabSz="274320">
              <a:spcBef>
                <a:spcPts val="200"/>
              </a:spcBef>
              <a:spcAft>
                <a:spcPts val="400"/>
              </a:spcAft>
              <a:buClr>
                <a:srgbClr val="049DA2"/>
              </a:buClr>
              <a:buSzPct val="110000"/>
              <a:buFont typeface="+mj-lt"/>
              <a:buAutoNum type="arabicPeriod"/>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स्क्रीन पर ज़रूरी फ़ील्ड में छह अंकों का कोड दर्ज करें और</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a:t>
            </a:r>
            <a:r>
              <a:rPr lang="hi-IN" sz="9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अगला</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पर क्लिक करें</a:t>
            </a:r>
          </a:p>
          <a:p>
            <a:pPr marL="320040" indent="-228600" defTabSz="274320">
              <a:spcBef>
                <a:spcPts val="200"/>
              </a:spcBef>
              <a:spcAft>
                <a:spcPts val="400"/>
              </a:spcAft>
              <a:buClr>
                <a:srgbClr val="049DA2"/>
              </a:buClr>
              <a:buSzPct val="110000"/>
              <a:buFont typeface="+mj-lt"/>
              <a:buAutoNum type="arabicPeriod"/>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आपको BenefitsCal उपयोग की शर्तें स्क्रीन दिखेंगी। उन्‍हें देखने के बाद, उपयोगी की शर्तों पर सहमत होने के लिए </a:t>
            </a:r>
            <a:r>
              <a:rPr lang="hi-IN" sz="9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‘’मुझे </a:t>
            </a: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मंजूर है’’</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पर </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क्लिक करें। </a:t>
            </a:r>
          </a:p>
        </p:txBody>
      </p:sp>
      <p:sp>
        <p:nvSpPr>
          <p:cNvPr id="41" name="TextBox 40">
            <a:extLst>
              <a:ext uri="{FF2B5EF4-FFF2-40B4-BE49-F238E27FC236}">
                <a16:creationId xmlns:a16="http://schemas.microsoft.com/office/drawing/2014/main" id="{97839C87-BE95-8EA8-A8CD-A546029FD770}"/>
              </a:ext>
            </a:extLst>
          </p:cNvPr>
          <p:cNvSpPr txBox="1"/>
          <p:nvPr/>
        </p:nvSpPr>
        <p:spPr>
          <a:xfrm>
            <a:off x="1709964" y="9051129"/>
            <a:ext cx="4352474" cy="923330"/>
          </a:xfrm>
          <a:prstGeom prst="rect">
            <a:avLst/>
          </a:prstGeom>
          <a:noFill/>
        </p:spPr>
        <p:txBody>
          <a:bodyPr wrap="none" rtlCol="0">
            <a:spAutoFit/>
          </a:bodyPr>
          <a:lstStyle/>
          <a:p>
            <a:pPr marL="0" marR="0" algn="ctr">
              <a:spcAft>
                <a:spcPts val="600"/>
              </a:spcAft>
            </a:pPr>
            <a:r>
              <a:rPr lang="hi-IN" sz="1400" dirty="0">
                <a:solidFill>
                  <a:srgbClr val="049DA2"/>
                </a:solidFill>
                <a:effectLst/>
                <a:latin typeface="Nirmala UI" panose="020B0502040204020203" pitchFamily="34" charset="0"/>
                <a:ea typeface="Nirmala UI" panose="020B0502040204020203" pitchFamily="34" charset="0"/>
                <a:cs typeface="Nirmala UI" panose="020B0502040204020203" pitchFamily="34" charset="0"/>
              </a:rPr>
              <a:t>रॉबिन</a:t>
            </a:r>
            <a:r>
              <a:rPr lang="hi-IN" sz="14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से पूछें </a:t>
            </a:r>
          </a:p>
          <a:p>
            <a:pPr marL="0" marR="0" algn="ctr">
              <a:spcAft>
                <a:spcPts val="600"/>
              </a:spcAft>
            </a:pP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BenefitsCal कैलिफ़ोर्नियावासियों के ज़रूरी लाभों के लिए आवेदन करने का एक नया, </a:t>
            </a:r>
            <a:br>
              <a:rPr lang="en-US"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b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सरल, आसान और </a:t>
            </a:r>
            <a:r>
              <a:rPr lang="hi-IN" sz="1000" dirty="0">
                <a:solidFill>
                  <a:srgbClr val="049DA2"/>
                </a:solidFill>
                <a:effectLst/>
                <a:latin typeface="Nirmala UI" panose="020B0502040204020203" pitchFamily="34" charset="0"/>
                <a:ea typeface="Nirmala UI" panose="020B0502040204020203" pitchFamily="34" charset="0"/>
                <a:cs typeface="Nirmala UI" panose="020B0502040204020203" pitchFamily="34" charset="0"/>
              </a:rPr>
              <a:t>सुरक्षित तरीका </a:t>
            </a: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है। </a:t>
            </a:r>
          </a:p>
          <a:p>
            <a:pPr marL="0" marR="0" algn="ctr">
              <a:spcAft>
                <a:spcPts val="600"/>
              </a:spcAft>
            </a:pPr>
            <a:r>
              <a:rPr lang="hi-IN" sz="1000" dirty="0">
                <a:solidFill>
                  <a:srgbClr val="049DA2"/>
                </a:solidFill>
                <a:effectLst/>
                <a:latin typeface="Nirmala UI" panose="020B0502040204020203" pitchFamily="34" charset="0"/>
                <a:ea typeface="Nirmala UI" panose="020B0502040204020203" pitchFamily="34" charset="0"/>
                <a:cs typeface="Nirmala UI" panose="020B0502040204020203" pitchFamily="34" charset="0"/>
              </a:rPr>
              <a:t>BenefitsCal.com</a:t>
            </a: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पर जाएं।</a:t>
            </a:r>
          </a:p>
        </p:txBody>
      </p:sp>
      <p:sp>
        <p:nvSpPr>
          <p:cNvPr id="4" name="TextBox 3">
            <a:extLst>
              <a:ext uri="{FF2B5EF4-FFF2-40B4-BE49-F238E27FC236}">
                <a16:creationId xmlns:a16="http://schemas.microsoft.com/office/drawing/2014/main" id="{B0FF5A31-4339-FA79-17BA-DA3A2EBCDE28}"/>
              </a:ext>
            </a:extLst>
          </p:cNvPr>
          <p:cNvSpPr txBox="1"/>
          <p:nvPr/>
        </p:nvSpPr>
        <p:spPr>
          <a:xfrm>
            <a:off x="4256955" y="2789304"/>
            <a:ext cx="3061766" cy="661720"/>
          </a:xfrm>
          <a:prstGeom prst="rect">
            <a:avLst/>
          </a:prstGeom>
          <a:noFill/>
        </p:spPr>
        <p:txBody>
          <a:bodyPr wrap="square" rtlCol="0">
            <a:spAutoFit/>
          </a:bodyPr>
          <a:lstStyle/>
          <a:p>
            <a:pPr marL="60325" marR="0" defTabSz="274320">
              <a:spcBef>
                <a:spcPts val="200"/>
              </a:spcBef>
              <a:spcAft>
                <a:spcPts val="400"/>
              </a:spcAft>
              <a:buClr>
                <a:srgbClr val="049DA2"/>
              </a:buClr>
              <a:buSzPct val="110000"/>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a:t>
            </a:r>
            <a:r>
              <a:rPr lang="hi-IN" sz="90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a:t>
            </a:r>
          </a:p>
          <a:p>
            <a:pPr>
              <a:spcBef>
                <a:spcPts val="200"/>
              </a:spcBef>
              <a:spcAft>
                <a:spcPts val="400"/>
              </a:spcAft>
              <a:buClr>
                <a:srgbClr val="049DA2"/>
              </a:buClr>
              <a:buSzPct val="110000"/>
            </a:pPr>
            <a:endParaRPr lang="en-US"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endParaRPr>
          </a:p>
          <a:p>
            <a:pPr>
              <a:spcBef>
                <a:spcPts val="200"/>
              </a:spcBef>
              <a:spcAft>
                <a:spcPts val="400"/>
              </a:spcAft>
              <a:buClr>
                <a:srgbClr val="049DA2"/>
              </a:buClr>
              <a:buSzPct val="110000"/>
            </a:pPr>
            <a:endParaRPr lang="en-US"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endParaRPr>
          </a:p>
        </p:txBody>
      </p:sp>
      <p:sp>
        <p:nvSpPr>
          <p:cNvPr id="5" name="TextBox 4">
            <a:extLst>
              <a:ext uri="{FF2B5EF4-FFF2-40B4-BE49-F238E27FC236}">
                <a16:creationId xmlns:a16="http://schemas.microsoft.com/office/drawing/2014/main" id="{0295C833-18BC-3A03-B61C-749CD94105C1}"/>
              </a:ext>
            </a:extLst>
          </p:cNvPr>
          <p:cNvSpPr txBox="1"/>
          <p:nvPr/>
        </p:nvSpPr>
        <p:spPr>
          <a:xfrm>
            <a:off x="4210828" y="2413553"/>
            <a:ext cx="3154019" cy="2154436"/>
          </a:xfrm>
          <a:prstGeom prst="rect">
            <a:avLst/>
          </a:prstGeom>
          <a:noFill/>
        </p:spPr>
        <p:txBody>
          <a:bodyPr wrap="square" rtlCol="0">
            <a:spAutoFit/>
          </a:bodyPr>
          <a:lstStyle/>
          <a:p>
            <a:pPr>
              <a:spcBef>
                <a:spcPts val="1200"/>
              </a:spcBef>
              <a:spcAft>
                <a:spcPts val="400"/>
              </a:spcAft>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मैं अपनी दो-चरणों वाली सत्यापन पसंद कैसे बदलूं?</a:t>
            </a:r>
          </a:p>
          <a:p>
            <a:pPr>
              <a:spcBef>
                <a:spcPts val="200"/>
              </a:spcBef>
              <a:spcAft>
                <a:spcPts val="400"/>
              </a:spcAft>
              <a:buClr>
                <a:srgbClr val="049DA2"/>
              </a:buClr>
              <a:buSzPct val="110000"/>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आपके पास अपने BenefitsCal खाते से जुड़ा कोई फोन नंबर है, तो आप मोबाइल फोन पर कोड भेजने के लिए दो-चरणों वाली सत्यापन लॉग इन पसंद को बदल सकते हैं। </a:t>
            </a:r>
          </a:p>
          <a:p>
            <a:pPr>
              <a:spcBef>
                <a:spcPts val="200"/>
              </a:spcBef>
              <a:spcAft>
                <a:spcPts val="400"/>
              </a:spcAft>
              <a:buClr>
                <a:srgbClr val="049DA2"/>
              </a:buClr>
              <a:buSzPct val="110000"/>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आप पहली बार लॉग इन करने के </a:t>
            </a: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बाद </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टेक्स्ट/SMS </a:t>
            </a: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या</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ईमेल के लिए अपनी पसंद बदल या सेट कर सकते हैं। </a:t>
            </a:r>
          </a:p>
          <a:p>
            <a:pPr>
              <a:spcBef>
                <a:spcPts val="200"/>
              </a:spcBef>
              <a:spcAft>
                <a:spcPts val="400"/>
              </a:spcAft>
              <a:buClr>
                <a:srgbClr val="049DA2"/>
              </a:buClr>
              <a:buSzPct val="110000"/>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आप कोड को टेक्स्ट/SMS संदेश के रूप में प्राप्त करना चुनते हैं, तो भी आपको लॉग इन करने के लिए अपने ईमेल को अपने यूज़रनेम के रूप में इस्‍तेमाल करना होगा। </a:t>
            </a:r>
          </a:p>
          <a:p>
            <a:pPr>
              <a:spcBef>
                <a:spcPts val="200"/>
              </a:spcBef>
              <a:spcAft>
                <a:spcPts val="400"/>
              </a:spcAft>
              <a:buClr>
                <a:srgbClr val="049DA2"/>
              </a:buClr>
              <a:buSzPct val="110000"/>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कृपया ध्यान दें कि टेक्स्ट/SMS संदेश केवल मोबाइल फोन पर भेजे जा सकते हैं, और डेटा और संदेश दरें लागू हो सकती हैं</a:t>
            </a:r>
          </a:p>
          <a:p>
            <a:pPr>
              <a:spcBef>
                <a:spcPts val="200"/>
              </a:spcBef>
              <a:spcAft>
                <a:spcPts val="400"/>
              </a:spcAft>
              <a:buClr>
                <a:srgbClr val="049DA2"/>
              </a:buClr>
              <a:buSzPct val="110000"/>
            </a:pPr>
            <a:endParaRPr lang="en-US" sz="900" dirty="0">
              <a:solidFill>
                <a:srgbClr val="0F4964"/>
              </a:solidFill>
              <a:latin typeface="Nirmala UI" panose="020B0502040204020203" pitchFamily="34" charset="0"/>
              <a:ea typeface="Nirmala UI" panose="020B0502040204020203" pitchFamily="34" charset="0"/>
              <a:cs typeface="Nirmala UI" panose="020B0502040204020203" pitchFamily="34" charset="0"/>
            </a:endParaRPr>
          </a:p>
        </p:txBody>
      </p:sp>
    </p:spTree>
    <p:extLst>
      <p:ext uri="{BB962C8B-B14F-4D97-AF65-F5344CB8AC3E}">
        <p14:creationId xmlns:p14="http://schemas.microsoft.com/office/powerpoint/2010/main" val="5181869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F05F544-D787-6E3F-85A4-D85C9B664B64}"/>
              </a:ext>
            </a:extLst>
          </p:cNvPr>
          <p:cNvSpPr/>
          <p:nvPr/>
        </p:nvSpPr>
        <p:spPr>
          <a:xfrm>
            <a:off x="228600" y="237744"/>
            <a:ext cx="7315200" cy="8714232"/>
          </a:xfrm>
          <a:prstGeom prst="rect">
            <a:avLst/>
          </a:prstGeom>
          <a:solidFill>
            <a:srgbClr val="E9F4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Nirmala UI" panose="020B0502040204020203" pitchFamily="34" charset="0"/>
              <a:ea typeface="Nirmala UI" panose="020B0502040204020203" pitchFamily="34" charset="0"/>
              <a:cs typeface="Nirmala UI" panose="020B0502040204020203" pitchFamily="34" charset="0"/>
            </a:endParaRPr>
          </a:p>
        </p:txBody>
      </p:sp>
      <p:pic>
        <p:nvPicPr>
          <p:cNvPr id="3" name="Picture 2" descr="BenefitsCal logo">
            <a:extLst>
              <a:ext uri="{FF2B5EF4-FFF2-40B4-BE49-F238E27FC236}">
                <a16:creationId xmlns:a16="http://schemas.microsoft.com/office/drawing/2014/main" id="{E2C9239A-E9E3-7D24-F526-6F9CB41DA963}"/>
              </a:ext>
            </a:extLst>
          </p:cNvPr>
          <p:cNvPicPr>
            <a:picLocks noChangeAspect="1"/>
          </p:cNvPicPr>
          <p:nvPr/>
        </p:nvPicPr>
        <p:blipFill>
          <a:blip r:embed="rId3"/>
          <a:stretch>
            <a:fillRect/>
          </a:stretch>
        </p:blipFill>
        <p:spPr>
          <a:xfrm>
            <a:off x="453679" y="417637"/>
            <a:ext cx="2084865" cy="438919"/>
          </a:xfrm>
          <a:prstGeom prst="rect">
            <a:avLst/>
          </a:prstGeom>
        </p:spPr>
      </p:pic>
      <p:pic>
        <p:nvPicPr>
          <p:cNvPr id="6" name="Picture 5">
            <a:extLst>
              <a:ext uri="{FF2B5EF4-FFF2-40B4-BE49-F238E27FC236}">
                <a16:creationId xmlns:a16="http://schemas.microsoft.com/office/drawing/2014/main" id="{A8B6616A-D306-96BB-793C-8676E113AE30}"/>
              </a:ext>
            </a:extLst>
          </p:cNvPr>
          <p:cNvPicPr>
            <a:picLocks noChangeAspect="1"/>
          </p:cNvPicPr>
          <p:nvPr/>
        </p:nvPicPr>
        <p:blipFill>
          <a:blip r:embed="rId4"/>
          <a:stretch>
            <a:fillRect/>
          </a:stretch>
        </p:blipFill>
        <p:spPr>
          <a:xfrm>
            <a:off x="6315421" y="417637"/>
            <a:ext cx="1003300" cy="279400"/>
          </a:xfrm>
          <a:prstGeom prst="rect">
            <a:avLst/>
          </a:prstGeom>
        </p:spPr>
      </p:pic>
      <p:sp>
        <p:nvSpPr>
          <p:cNvPr id="14" name="TextBox 13">
            <a:extLst>
              <a:ext uri="{FF2B5EF4-FFF2-40B4-BE49-F238E27FC236}">
                <a16:creationId xmlns:a16="http://schemas.microsoft.com/office/drawing/2014/main" id="{020D2225-6F1F-63F3-1FD5-C38C67475A6F}"/>
              </a:ext>
            </a:extLst>
          </p:cNvPr>
          <p:cNvSpPr txBox="1"/>
          <p:nvPr/>
        </p:nvSpPr>
        <p:spPr>
          <a:xfrm>
            <a:off x="6231181" y="692354"/>
            <a:ext cx="931665" cy="246221"/>
          </a:xfrm>
          <a:prstGeom prst="rect">
            <a:avLst/>
          </a:prstGeom>
          <a:noFill/>
        </p:spPr>
        <p:txBody>
          <a:bodyPr wrap="none" rtlCol="0">
            <a:spAutoFit/>
          </a:bodyPr>
          <a:lstStyle/>
          <a:p>
            <a:pPr marL="0" marR="0"/>
            <a:r>
              <a:rPr lang="hi-IN" sz="1000">
                <a:solidFill>
                  <a:srgbClr val="049DA2"/>
                </a:solidFill>
                <a:effectLst/>
                <a:latin typeface="Nirmala UI" panose="020B0502040204020203" pitchFamily="34" charset="0"/>
                <a:ea typeface="Nirmala UI" panose="020B0502040204020203" pitchFamily="34" charset="0"/>
                <a:cs typeface="Nirmala UI" panose="020B0502040204020203" pitchFamily="34" charset="0"/>
              </a:rPr>
              <a:t>@BenefitsCal</a:t>
            </a:r>
          </a:p>
        </p:txBody>
      </p:sp>
      <p:graphicFrame>
        <p:nvGraphicFramePr>
          <p:cNvPr id="15" name="Table 14">
            <a:extLst>
              <a:ext uri="{FF2B5EF4-FFF2-40B4-BE49-F238E27FC236}">
                <a16:creationId xmlns:a16="http://schemas.microsoft.com/office/drawing/2014/main" id="{4D123E4E-18B7-3406-2770-3926E7F90ABB}"/>
              </a:ext>
            </a:extLst>
          </p:cNvPr>
          <p:cNvGraphicFramePr>
            <a:graphicFrameLocks noGrp="1"/>
          </p:cNvGraphicFramePr>
          <p:nvPr>
            <p:extLst>
              <p:ext uri="{D42A27DB-BD31-4B8C-83A1-F6EECF244321}">
                <p14:modId xmlns:p14="http://schemas.microsoft.com/office/powerpoint/2010/main" val="3610225968"/>
              </p:ext>
            </p:extLst>
          </p:nvPr>
        </p:nvGraphicFramePr>
        <p:xfrm>
          <a:off x="4918152" y="945130"/>
          <a:ext cx="2479344" cy="982474"/>
        </p:xfrm>
        <a:graphic>
          <a:graphicData uri="http://schemas.openxmlformats.org/drawingml/2006/table">
            <a:tbl>
              <a:tblPr firstRow="1" bandRow="1">
                <a:tableStyleId>{5C22544A-7EE6-4342-B048-85BDC9FD1C3A}</a:tableStyleId>
              </a:tblPr>
              <a:tblGrid>
                <a:gridCol w="1368139">
                  <a:extLst>
                    <a:ext uri="{9D8B030D-6E8A-4147-A177-3AD203B41FA5}">
                      <a16:colId xmlns:a16="http://schemas.microsoft.com/office/drawing/2014/main" val="88658869"/>
                    </a:ext>
                  </a:extLst>
                </a:gridCol>
                <a:gridCol w="1111205">
                  <a:extLst>
                    <a:ext uri="{9D8B030D-6E8A-4147-A177-3AD203B41FA5}">
                      <a16:colId xmlns:a16="http://schemas.microsoft.com/office/drawing/2014/main" val="1245046191"/>
                    </a:ext>
                  </a:extLst>
                </a:gridCol>
              </a:tblGrid>
              <a:tr h="173370">
                <a:tc gridSpan="2">
                  <a:txBody>
                    <a:bodyPr/>
                    <a:lstStyle/>
                    <a:p>
                      <a:pPr>
                        <a:lnSpc>
                          <a:spcPct val="47630"/>
                        </a:lnSpc>
                      </a:pPr>
                      <a:r>
                        <a:rPr lang="hi-IN" sz="1400">
                          <a:solidFill>
                            <a:srgbClr val="0F4964"/>
                          </a:solidFill>
                          <a:latin typeface="Nirmala UI" panose="020B0502040204020203" pitchFamily="34" charset="0"/>
                          <a:ea typeface="Nirmala UI" panose="020B0502040204020203" pitchFamily="34" charset="0"/>
                          <a:cs typeface="Nirmala UI" panose="020B0502040204020203" pitchFamily="34" charset="0"/>
                        </a:rPr>
                        <a:t>#-###-###-####</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2431563158"/>
                  </a:ext>
                </a:extLst>
              </a:tr>
              <a:tr h="155112">
                <a:tc gridSpan="2">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(नाम के लिए प्‍लेसहोल्‍डर) घंटे</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856764618"/>
                  </a:ext>
                </a:extLst>
              </a:tr>
              <a:tr h="155112">
                <a:tc>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सोमवार – शुक्रवार</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00:00 – 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57716588"/>
                  </a:ext>
                </a:extLst>
              </a:tr>
              <a:tr h="155112">
                <a:tc>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शनिवार</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00:00 – 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11231533"/>
                  </a:ext>
                </a:extLst>
              </a:tr>
              <a:tr h="155112">
                <a:tc>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रविवार</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74091"/>
                        </a:lnSpc>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00:00 – 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34523140"/>
                  </a:ext>
                </a:extLst>
              </a:tr>
            </a:tbl>
          </a:graphicData>
        </a:graphic>
      </p:graphicFrame>
      <p:sp>
        <p:nvSpPr>
          <p:cNvPr id="48" name="Rectangle 47">
            <a:extLst>
              <a:ext uri="{FF2B5EF4-FFF2-40B4-BE49-F238E27FC236}">
                <a16:creationId xmlns:a16="http://schemas.microsoft.com/office/drawing/2014/main" id="{05E7D1C7-2EBA-6D65-130C-DBF7B4CE07D6}"/>
              </a:ext>
            </a:extLst>
          </p:cNvPr>
          <p:cNvSpPr/>
          <p:nvPr/>
        </p:nvSpPr>
        <p:spPr>
          <a:xfrm>
            <a:off x="228599" y="2000904"/>
            <a:ext cx="7315199" cy="217530"/>
          </a:xfrm>
          <a:prstGeom prst="rect">
            <a:avLst/>
          </a:prstGeom>
          <a:solidFill>
            <a:srgbClr val="049D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Nirmala UI" panose="020B0502040204020203" pitchFamily="34" charset="0"/>
              <a:ea typeface="Nirmala UI" panose="020B0502040204020203" pitchFamily="34" charset="0"/>
              <a:cs typeface="Nirmala UI" panose="020B0502040204020203" pitchFamily="34" charset="0"/>
            </a:endParaRPr>
          </a:p>
        </p:txBody>
      </p:sp>
      <p:sp>
        <p:nvSpPr>
          <p:cNvPr id="7" name="TextBox 6">
            <a:extLst>
              <a:ext uri="{FF2B5EF4-FFF2-40B4-BE49-F238E27FC236}">
                <a16:creationId xmlns:a16="http://schemas.microsoft.com/office/drawing/2014/main" id="{0C6CC6BA-552B-D3D8-6D25-FDBF5D00D60D}"/>
              </a:ext>
            </a:extLst>
          </p:cNvPr>
          <p:cNvSpPr txBox="1"/>
          <p:nvPr/>
        </p:nvSpPr>
        <p:spPr>
          <a:xfrm>
            <a:off x="228599" y="1024099"/>
            <a:ext cx="7032466" cy="830997"/>
          </a:xfrm>
          <a:prstGeom prst="rect">
            <a:avLst/>
          </a:prstGeom>
          <a:noFill/>
        </p:spPr>
        <p:txBody>
          <a:bodyPr wrap="square" lIns="91440" tIns="45720" rIns="91440" bIns="45720" rtlCol="0" anchor="t">
            <a:spAutoFit/>
          </a:bodyPr>
          <a:lstStyle/>
          <a:p>
            <a:r>
              <a:rPr lang="hi-IN" sz="24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BenefitsCal आपके </a:t>
            </a:r>
            <a:r>
              <a:rPr lang="hi-IN" sz="24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केस</a:t>
            </a:r>
            <a:r>
              <a:rPr lang="hi-IN" sz="24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की रक्षा</a:t>
            </a:r>
            <a:br>
              <a:rPr lang="en-US" sz="2400" dirty="0">
                <a:solidFill>
                  <a:srgbClr val="0F4964"/>
                </a:solidFill>
                <a:latin typeface="Nirmala UI" panose="020B0502040204020203" pitchFamily="34" charset="0"/>
                <a:ea typeface="Nirmala UI" panose="020B0502040204020203" pitchFamily="34" charset="0"/>
                <a:cs typeface="Nirmala UI" panose="020B0502040204020203" pitchFamily="34" charset="0"/>
              </a:rPr>
            </a:br>
            <a:r>
              <a:rPr lang="hi-IN" sz="24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 लिए</a:t>
            </a:r>
            <a:r>
              <a:rPr lang="en-US" sz="24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a:t>
            </a:r>
            <a:r>
              <a:rPr lang="hi-IN" sz="2400" b="1" dirty="0">
                <a:solidFill>
                  <a:srgbClr val="049DA2"/>
                </a:solidFill>
                <a:latin typeface="Nirmala UI" panose="020B0502040204020203" pitchFamily="34" charset="0"/>
                <a:ea typeface="Nirmala UI" panose="020B0502040204020203" pitchFamily="34" charset="0"/>
                <a:cs typeface="Nirmala UI" panose="020B0502040204020203" pitchFamily="34" charset="0"/>
              </a:rPr>
              <a:t>सुरक्षा</a:t>
            </a:r>
            <a:r>
              <a:rPr lang="hi-IN" sz="24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को मज़बूत करता है</a:t>
            </a:r>
          </a:p>
        </p:txBody>
      </p:sp>
      <p:pic>
        <p:nvPicPr>
          <p:cNvPr id="8" name="Picture 7" descr="Robin, BenefitsCal mascot">
            <a:extLst>
              <a:ext uri="{FF2B5EF4-FFF2-40B4-BE49-F238E27FC236}">
                <a16:creationId xmlns:a16="http://schemas.microsoft.com/office/drawing/2014/main" id="{88054510-31FD-7EFB-5ACB-16481D813C4E}"/>
              </a:ext>
            </a:extLst>
          </p:cNvPr>
          <p:cNvPicPr>
            <a:picLocks noChangeAspect="1"/>
          </p:cNvPicPr>
          <p:nvPr/>
        </p:nvPicPr>
        <p:blipFill>
          <a:blip r:embed="rId5"/>
          <a:stretch>
            <a:fillRect/>
          </a:stretch>
        </p:blipFill>
        <p:spPr>
          <a:xfrm>
            <a:off x="228600" y="9052268"/>
            <a:ext cx="1016000" cy="965200"/>
          </a:xfrm>
          <a:prstGeom prst="rect">
            <a:avLst/>
          </a:prstGeom>
        </p:spPr>
      </p:pic>
      <p:sp>
        <p:nvSpPr>
          <p:cNvPr id="10" name="TextBox 9">
            <a:extLst>
              <a:ext uri="{FF2B5EF4-FFF2-40B4-BE49-F238E27FC236}">
                <a16:creationId xmlns:a16="http://schemas.microsoft.com/office/drawing/2014/main" id="{8D55C6C4-E510-9226-B83B-004E46DBA1CF}"/>
              </a:ext>
            </a:extLst>
          </p:cNvPr>
          <p:cNvSpPr txBox="1"/>
          <p:nvPr/>
        </p:nvSpPr>
        <p:spPr>
          <a:xfrm>
            <a:off x="266176" y="1975104"/>
            <a:ext cx="3640740" cy="276999"/>
          </a:xfrm>
          <a:prstGeom prst="rect">
            <a:avLst/>
          </a:prstGeom>
          <a:noFill/>
        </p:spPr>
        <p:txBody>
          <a:bodyPr wrap="none" rtlCol="0">
            <a:spAutoFit/>
          </a:bodyPr>
          <a:lstStyle/>
          <a:p>
            <a:r>
              <a:rPr lang="hi-IN" sz="1200">
                <a:solidFill>
                  <a:schemeClr val="bg1"/>
                </a:solidFill>
                <a:latin typeface="Nirmala UI" panose="020B0502040204020203" pitchFamily="34" charset="0"/>
                <a:ea typeface="Nirmala UI" panose="020B0502040204020203" pitchFamily="34" charset="0"/>
                <a:cs typeface="Nirmala UI" panose="020B0502040204020203" pitchFamily="34" charset="0"/>
              </a:rPr>
              <a:t>सत्‍यापन केस लिंकिंग को </a:t>
            </a:r>
            <a:r>
              <a:rPr lang="hi-IN" sz="1200">
                <a:solidFill>
                  <a:schemeClr val="bg1"/>
                </a:solidFill>
                <a:effectLst/>
                <a:latin typeface="Nirmala UI" panose="020B0502040204020203" pitchFamily="34" charset="0"/>
                <a:ea typeface="Nirmala UI" panose="020B0502040204020203" pitchFamily="34" charset="0"/>
                <a:cs typeface="Nirmala UI" panose="020B0502040204020203" pitchFamily="34" charset="0"/>
              </a:rPr>
              <a:t>पहले से अधिक सुरक्षित</a:t>
            </a:r>
            <a:r>
              <a:rPr lang="hi-IN" sz="1200">
                <a:solidFill>
                  <a:schemeClr val="bg1"/>
                </a:solidFill>
                <a:latin typeface="Nirmala UI" panose="020B0502040204020203" pitchFamily="34" charset="0"/>
                <a:ea typeface="Nirmala UI" panose="020B0502040204020203" pitchFamily="34" charset="0"/>
                <a:cs typeface="Nirmala UI" panose="020B0502040204020203" pitchFamily="34" charset="0"/>
              </a:rPr>
              <a:t> बनाता है</a:t>
            </a:r>
          </a:p>
        </p:txBody>
      </p:sp>
      <p:sp>
        <p:nvSpPr>
          <p:cNvPr id="11" name="TextBox 10">
            <a:extLst>
              <a:ext uri="{FF2B5EF4-FFF2-40B4-BE49-F238E27FC236}">
                <a16:creationId xmlns:a16="http://schemas.microsoft.com/office/drawing/2014/main" id="{96D73CA0-84A7-1BF8-F1D5-C5A10517180E}"/>
              </a:ext>
            </a:extLst>
          </p:cNvPr>
          <p:cNvSpPr txBox="1"/>
          <p:nvPr/>
        </p:nvSpPr>
        <p:spPr>
          <a:xfrm>
            <a:off x="270510" y="2252103"/>
            <a:ext cx="3615689" cy="6745436"/>
          </a:xfrm>
          <a:prstGeom prst="rect">
            <a:avLst/>
          </a:prstGeom>
          <a:noFill/>
        </p:spPr>
        <p:txBody>
          <a:bodyPr wrap="square" lIns="91440" tIns="45720" rIns="91440" bIns="45720" rtlCol="0" anchor="t">
            <a:spAutoFit/>
          </a:bodyPr>
          <a:lstStyle/>
          <a:p>
            <a:pPr marL="0" marR="0">
              <a:spcBef>
                <a:spcPts val="600"/>
              </a:spcBef>
              <a:spcAft>
                <a:spcPts val="200"/>
              </a:spcAft>
            </a:pPr>
            <a:r>
              <a:rPr lang="hi-IN" sz="10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केस लिंकिंग क्या है?</a:t>
            </a:r>
          </a:p>
          <a:p>
            <a:pPr>
              <a:spcBef>
                <a:spcPts val="200"/>
              </a:spcBef>
              <a:spcAft>
                <a:spcPts val="200"/>
              </a:spcAft>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केस लिंक करने का मतलब है कि </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कैसे </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BenefitsCal खाते के ग्राहक अपना केस देख सकते हैं।</a:t>
            </a:r>
          </a:p>
          <a:p>
            <a:pPr marL="0" marR="0">
              <a:spcBef>
                <a:spcPts val="600"/>
              </a:spcBef>
              <a:spcAft>
                <a:spcPts val="200"/>
              </a:spcAft>
            </a:pPr>
            <a:r>
              <a:rPr lang="hi-IN" sz="10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केस लिंकिंग के लिए सत्यापन क्या है?</a:t>
            </a:r>
          </a:p>
          <a:p>
            <a:pPr>
              <a:spcBef>
                <a:spcPts val="200"/>
              </a:spcBef>
              <a:spcAft>
                <a:spcPts val="200"/>
              </a:spcAft>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ग्राहकों के मामले की जानकारी को सुरक्षित रखने के लिए, हमने यह सत्यापित करने का एक नया तरीका जोड़ा है कि </a:t>
            </a:r>
            <a:r>
              <a:rPr lang="hi-IN" sz="9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आप</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ही अपने मामलों को ऑनलाइन लिंक कर रहे हैं, और आप होने का दिखावा करने का कोई और व्‍यक्ति नहीं </a:t>
            </a:r>
            <a:r>
              <a:rPr lang="hi-IN" sz="900" i="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कर रहा है। </a:t>
            </a:r>
          </a:p>
          <a:p>
            <a:pPr>
              <a:spcBef>
                <a:spcPts val="600"/>
              </a:spcBef>
              <a:spcAft>
                <a:spcPts val="200"/>
              </a:spcAft>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क्या केस लिंकिंग के लिए दो-चरणों वाला सत्यापन दो-चरणों वाले सत्यापन लॉगिन जैसा ही है?</a:t>
            </a:r>
          </a:p>
          <a:p>
            <a:pPr>
              <a:spcBef>
                <a:spcPts val="200"/>
              </a:spcBef>
              <a:spcAft>
                <a:spcPts val="200"/>
              </a:spcAft>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नहीं। आप केस लिंकिंग के लिए खुद को बस एक बार सत्यापित करते हैं। हर बार जब आप BenefitsCal में लॉग इन करते हैं तो लॉगिन दो-चरणों वाला सत्‍यापन किया जाता है। </a:t>
            </a:r>
          </a:p>
          <a:p>
            <a:pPr>
              <a:spcBef>
                <a:spcPts val="600"/>
              </a:spcBef>
              <a:spcAft>
                <a:spcPts val="200"/>
              </a:spcAft>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केस लिंकिंग सत्यापन कैसे काम करता है?</a:t>
            </a:r>
          </a:p>
          <a:p>
            <a:pPr>
              <a:spcBef>
                <a:spcPts val="200"/>
              </a:spcBef>
              <a:spcAft>
                <a:spcPts val="200"/>
              </a:spcAft>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प्राथमिक आवेदक केस की जानकारी दर्ज करने के बाद, BenefitsCal पूछेगा कि आप यह सत्यापित करने के लिए अपना लिंक कैसे पाना चाहते हैं कि यह आप ही हैं जो अपने CalSAWS केस को लिंक करने की कोशिश कर रहे हैं। आप ईमेल द्वारा या अपने मोबाइल फोन पर टेक्स्ट/SMS संदेश द्वारा सत्यापन लिंक प्राप्त करना चुन सकते हैं। ये विकल्प हमारे पास फ़ाइल में मौजूद जानकारी से आते हैं। अगर यह जानकारी सूचीबद्ध नहीं है, या सही नहीं है, तो आप मदद के लिए अपने काउंटी से संपर्क कर सकते हैं। </a:t>
            </a:r>
          </a:p>
          <a:p>
            <a:pPr>
              <a:spcBef>
                <a:spcPts val="600"/>
              </a:spcBef>
              <a:spcAft>
                <a:spcPts val="200"/>
              </a:spcAft>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मैं चाहता हूं कि लिंक ईमेल पर जाए, तो इसे किस ईमेल पते पर भेजा जाएगा? </a:t>
            </a:r>
          </a:p>
          <a:p>
            <a:pPr>
              <a:spcBef>
                <a:spcPts val="200"/>
              </a:spcBef>
              <a:spcAft>
                <a:spcPts val="200"/>
              </a:spcAft>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सत्यापन लिंक उस ईमेल पते पर भेजा जाएगा जो आपकी केस फाइल में शामिल है। यह ईमेल उस ईमेल पते से अलग हो सकता है जिसका उपयोग आपने BenefitsCal में लॉग इन करने के लिए किया था; और केवल मुख्‍य आवेदक ही अपना केस लिंक कर सकता है। अगर आप किसी अलग ईमेल का उपयोग करना चाहते हैं, तो इसे अपडेट करने के लिए अपने काउंटी से संपर्क करें। </a:t>
            </a:r>
          </a:p>
          <a:p>
            <a:pPr>
              <a:spcBef>
                <a:spcPts val="600"/>
              </a:spcBef>
              <a:spcAft>
                <a:spcPts val="200"/>
              </a:spcAft>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मैं चाहता हूं कि लिंक किसी फ़ोन नंबर पर जाए, तो इसे किस फ़ोन नंबर पर भेजा जाएगा? </a:t>
            </a:r>
          </a:p>
          <a:p>
            <a:pPr>
              <a:spcBef>
                <a:spcPts val="200"/>
              </a:spcBef>
              <a:spcAft>
                <a:spcPts val="200"/>
              </a:spcAft>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आपके द्वारा नियम और शर्तों से सहमत होने के बाद, सत्यापन लिंक आपके केस फ़ाइल में शामिल मोबाइल फोन नंबर पर टेक्स्ट/SMS संदेश द्वारा भेजा जाएगा। यह फ़ोन नंबर उस फ़ोन नंबर से अलग हो सकता है जिसका उपयोग आपने अपना BenefitsCal खाता बनाने के लिए किया था। </a:t>
            </a:r>
          </a:p>
          <a:p>
            <a:pPr>
              <a:spcBef>
                <a:spcPts val="200"/>
              </a:spcBef>
              <a:spcAft>
                <a:spcPts val="200"/>
              </a:spcAft>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आपके पास एक से अधिक फ़ोन नंबर सूचीबद्ध हैं, तो BenefitsCal आपकी केस फ़ाइल में फ़ोन नंबर दिखाएगा, और आप चुनेंगे कि आप किस फ़ोन नंबर पर लिंक भेजना चाहते हैं।</a:t>
            </a:r>
          </a:p>
          <a:p>
            <a:pPr>
              <a:spcBef>
                <a:spcPts val="200"/>
              </a:spcBef>
              <a:spcAft>
                <a:spcPts val="200"/>
              </a:spcAft>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आप टेक्स्ट/SMS प्राप्त करना चुनते हैं, तो आपको सत्यापन लिंक के साथ एक बार टेक्स्ट/SMS संदेश प्राप्त करने के लिए सहमत होने के लिए एक बॉक्स पर निशान लगाने को भी कहा जाएगा।</a:t>
            </a:r>
          </a:p>
        </p:txBody>
      </p:sp>
      <p:pic>
        <p:nvPicPr>
          <p:cNvPr id="32" name="Picture 31" descr="QR code to BenefitsCal homepage">
            <a:extLst>
              <a:ext uri="{FF2B5EF4-FFF2-40B4-BE49-F238E27FC236}">
                <a16:creationId xmlns:a16="http://schemas.microsoft.com/office/drawing/2014/main" id="{914BEE54-775F-F7A8-7527-FE8163506116}"/>
              </a:ext>
            </a:extLst>
          </p:cNvPr>
          <p:cNvPicPr>
            <a:picLocks noChangeAspect="1"/>
          </p:cNvPicPr>
          <p:nvPr/>
        </p:nvPicPr>
        <p:blipFill>
          <a:blip r:embed="rId6">
            <a:lum bright="-12000" contrast="-19000"/>
          </a:blip>
          <a:stretch>
            <a:fillRect/>
          </a:stretch>
        </p:blipFill>
        <p:spPr>
          <a:xfrm>
            <a:off x="6845300" y="9208070"/>
            <a:ext cx="698500" cy="698500"/>
          </a:xfrm>
          <a:prstGeom prst="rect">
            <a:avLst/>
          </a:prstGeom>
        </p:spPr>
      </p:pic>
      <p:sp>
        <p:nvSpPr>
          <p:cNvPr id="37" name="TextBox 36">
            <a:extLst>
              <a:ext uri="{FF2B5EF4-FFF2-40B4-BE49-F238E27FC236}">
                <a16:creationId xmlns:a16="http://schemas.microsoft.com/office/drawing/2014/main" id="{6C4D3384-B3F9-06E8-B8A6-B6D0E9C3EBF2}"/>
              </a:ext>
            </a:extLst>
          </p:cNvPr>
          <p:cNvSpPr txBox="1"/>
          <p:nvPr/>
        </p:nvSpPr>
        <p:spPr>
          <a:xfrm>
            <a:off x="4041648" y="2255901"/>
            <a:ext cx="3355848" cy="6919843"/>
          </a:xfrm>
          <a:prstGeom prst="rect">
            <a:avLst/>
          </a:prstGeom>
          <a:noFill/>
        </p:spPr>
        <p:txBody>
          <a:bodyPr wrap="square" lIns="91440" tIns="45720" rIns="91440" bIns="45720" rtlCol="0" anchor="t">
            <a:spAutoFit/>
          </a:bodyPr>
          <a:lstStyle/>
          <a:p>
            <a:pPr>
              <a:spcBef>
                <a:spcPts val="900"/>
              </a:spcBef>
              <a:spcAft>
                <a:spcPts val="200"/>
              </a:spcAft>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केस लिंकिंग के लिए सत्यापन आसान है!</a:t>
            </a:r>
          </a:p>
          <a:p>
            <a:pPr marL="319088" marR="0" indent="-258763" defTabSz="274320">
              <a:spcBef>
                <a:spcPts val="200"/>
              </a:spcBef>
              <a:spcAft>
                <a:spcPts val="400"/>
              </a:spcAft>
              <a:buClr>
                <a:srgbClr val="049DA2"/>
              </a:buClr>
              <a:buSzPct val="110000"/>
              <a:buFont typeface="+mj-lt"/>
              <a:buAutoNum type="arabicPeriod"/>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BenefitsCal में आपके लॉग इन कर लेने पर, आपको एक स्वागत स्क्रीन</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a:t>
            </a:r>
            <a:r>
              <a:rPr lang="hi-IN" sz="900" i="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केस लिंक करें</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हाइपरलिंक का पता लगाएं, दिखाई देगी।</a:t>
            </a:r>
          </a:p>
          <a:p>
            <a:pPr marL="319088" marR="0" indent="-258763" defTabSz="274320">
              <a:spcBef>
                <a:spcPts val="200"/>
              </a:spcBef>
              <a:spcAft>
                <a:spcPts val="400"/>
              </a:spcAft>
              <a:buClr>
                <a:srgbClr val="049DA2"/>
              </a:buClr>
              <a:buSzPct val="110000"/>
              <a:buFont typeface="+mj-lt"/>
              <a:buAutoNum type="arabicPeriod"/>
            </a:pPr>
            <a:r>
              <a:rPr lang="hi-IN" sz="900" i="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“शुरू करने के लिए, अपना केस अपने खाते से लिंक करें”</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पर </a:t>
            </a: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क्लिक करें</a:t>
            </a:r>
          </a:p>
          <a:p>
            <a:pPr marL="319088" marR="0" indent="-258763" defTabSz="274320">
              <a:spcBef>
                <a:spcPts val="200"/>
              </a:spcBef>
              <a:spcAft>
                <a:spcPts val="400"/>
              </a:spcAft>
              <a:buClr>
                <a:srgbClr val="049DA2"/>
              </a:buClr>
              <a:buSzPct val="110000"/>
              <a:buFont typeface="+mj-lt"/>
              <a:buAutoNum type="arabicPeriod" startAt="3"/>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अगली स्क्रीन पर, अपनी जन्म तारीख, ज़िप कोड, काउंटी और केस नंबर दर्ज करें (अपने किसी भी एक केस के लिए जानकारी दर्ज करें)</a:t>
            </a:r>
          </a:p>
          <a:p>
            <a:pPr marL="319088" marR="0" indent="-258763" defTabSz="274320">
              <a:spcBef>
                <a:spcPts val="200"/>
              </a:spcBef>
              <a:spcAft>
                <a:spcPts val="400"/>
              </a:spcAft>
              <a:buClr>
                <a:srgbClr val="049DA2"/>
              </a:buClr>
              <a:buSzPct val="110000"/>
              <a:buFont typeface="+mj-lt"/>
              <a:buAutoNum type="arabicPeriod" startAt="3"/>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इसके बाद आपसे </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यह सत्यापित करने के लिए कहा जाएगा कि आप हर अपना केस लिंक कर रहे हैं। </a:t>
            </a:r>
          </a:p>
          <a:p>
            <a:pPr marL="319088" marR="0" indent="-258763" defTabSz="274320">
              <a:spcBef>
                <a:spcPts val="200"/>
              </a:spcBef>
              <a:spcAft>
                <a:spcPts val="400"/>
              </a:spcAft>
              <a:buClr>
                <a:srgbClr val="049DA2"/>
              </a:buClr>
              <a:buSzPct val="110000"/>
              <a:buFont typeface="+mj-lt"/>
              <a:buAutoNum type="arabicPeriod" startAt="3"/>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आपके केस के विवरण से ईमेल पता और फोन नंबर(र्स) दिखाई देगा।</a:t>
            </a:r>
          </a:p>
          <a:p>
            <a:pPr marL="319088" marR="0" indent="-258763" defTabSz="274320">
              <a:spcBef>
                <a:spcPts val="200"/>
              </a:spcBef>
              <a:spcAft>
                <a:spcPts val="400"/>
              </a:spcAft>
              <a:buClr>
                <a:srgbClr val="049DA2"/>
              </a:buClr>
              <a:buSzPct val="110000"/>
              <a:buFont typeface="+mj-lt"/>
              <a:buAutoNum type="arabicPeriod" startAt="6"/>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अपने ईमेल पते या मोबाइल फोन नंबर के बगल में रेडियो बटन पर </a:t>
            </a: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क्लिक करें</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जहां आप सत्यापन लिंक भेजना चाहते हैं।</a:t>
            </a:r>
          </a:p>
          <a:p>
            <a:pPr marL="319088" marR="0" indent="-258763" defTabSz="274320">
              <a:spcBef>
                <a:spcPts val="200"/>
              </a:spcBef>
              <a:spcAft>
                <a:spcPts val="400"/>
              </a:spcAft>
              <a:buClr>
                <a:srgbClr val="049DA2"/>
              </a:buClr>
              <a:buSzPct val="110000"/>
              <a:buFont typeface="+mj-lt"/>
              <a:buAutoNum type="arabicPeriod" startAt="6"/>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मोबाइल फोन पर ईमेल या टेक्स्ट/SMS के लिए नीचे दिए गए निर्देशों का पालन करें।</a:t>
            </a:r>
          </a:p>
          <a:p>
            <a:pPr>
              <a:spcBef>
                <a:spcPts val="900"/>
              </a:spcBef>
              <a:spcAft>
                <a:spcPts val="200"/>
              </a:spcAft>
              <a:buClr>
                <a:srgbClr val="049DA2"/>
              </a:buClr>
              <a:buSzPct val="110000"/>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ईमेल द्वारा सत्यापन</a:t>
            </a:r>
          </a:p>
          <a:p>
            <a:pPr marL="319088" marR="0" indent="-258763" defTabSz="274320">
              <a:spcBef>
                <a:spcPts val="200"/>
              </a:spcBef>
              <a:spcAft>
                <a:spcPts val="400"/>
              </a:spcAft>
              <a:buClr>
                <a:srgbClr val="049DA2"/>
              </a:buClr>
              <a:buSzPct val="110000"/>
              <a:buFont typeface="+mj-lt"/>
              <a:buAutoNum type="arabicPeriod"/>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hlinkClick r:id="rId7" tooltip="BenefitsCal सत्यापन ईमेल पता">
                  <a:extLst>
                    <a:ext uri="{A12FA001-AC4F-418D-AE19-62706E023703}">
                      <ahyp:hlinkClr xmlns:ahyp="http://schemas.microsoft.com/office/drawing/2018/hyperlinkcolor" val="tx"/>
                    </a:ext>
                  </a:extLst>
                </a:hlinkClick>
              </a:rPr>
              <a:t>Verify.NoReply@App.CalSAWS.org</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से आए </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सत्‍यापन लिंक</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के लिए </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अपना ईमेल इनबॉक्‍स देखें</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a:t>
            </a:r>
          </a:p>
          <a:p>
            <a:pPr marL="319088" marR="0" indent="-258763" defTabSz="274320">
              <a:spcBef>
                <a:spcPts val="200"/>
              </a:spcBef>
              <a:spcAft>
                <a:spcPts val="400"/>
              </a:spcAft>
              <a:buClr>
                <a:srgbClr val="049DA2"/>
              </a:buClr>
              <a:buSzPct val="110000"/>
              <a:buFont typeface="+mj-lt"/>
              <a:buAutoNum type="arabicPeriod"/>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ईमेल वहां नहीं है, तो उसे स्‍पैम/जंक फोल्‍डर में देखें।</a:t>
            </a:r>
          </a:p>
          <a:p>
            <a:pPr marL="319088" indent="-258763" defTabSz="274320">
              <a:spcBef>
                <a:spcPts val="200"/>
              </a:spcBef>
              <a:spcAft>
                <a:spcPts val="400"/>
              </a:spcAft>
              <a:buClr>
                <a:srgbClr val="049DA2"/>
              </a:buClr>
              <a:buSzPct val="110000"/>
              <a:buFont typeface="+mj-lt"/>
              <a:buAutoNum type="arabicPeriod"/>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लिंक पर </a:t>
            </a: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क्लिक करें</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ताकि हम पुष्टि कर सकें कि यह आप ही हैं।</a:t>
            </a:r>
          </a:p>
          <a:p>
            <a:pPr marL="319088" marR="0" indent="-258763" defTabSz="274320">
              <a:spcBef>
                <a:spcPts val="200"/>
              </a:spcBef>
              <a:spcAft>
                <a:spcPts val="400"/>
              </a:spcAft>
              <a:buClr>
                <a:srgbClr val="049DA2"/>
              </a:buClr>
              <a:buSzPct val="110000"/>
              <a:buFont typeface="+mj-lt"/>
              <a:buAutoNum type="arabicPeriod"/>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अपने केस लिंक किए हुए देखने के लिए अपने डैशबोर्ड पर जाएं।</a:t>
            </a:r>
          </a:p>
          <a:p>
            <a:pPr>
              <a:spcBef>
                <a:spcPts val="900"/>
              </a:spcBef>
              <a:spcAft>
                <a:spcPts val="200"/>
              </a:spcAft>
              <a:buClr>
                <a:srgbClr val="049DA2"/>
              </a:buClr>
              <a:buSzPct val="110000"/>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टेक्स्ट/SMS संदेश (मोबाइल फोन) द्वारा सत्‍यापन</a:t>
            </a:r>
          </a:p>
          <a:p>
            <a:pPr marL="319088" marR="0" indent="-258763" defTabSz="274320">
              <a:spcBef>
                <a:spcPts val="200"/>
              </a:spcBef>
              <a:spcAft>
                <a:spcPts val="400"/>
              </a:spcAft>
              <a:buClr>
                <a:srgbClr val="049DA2"/>
              </a:buClr>
              <a:buSzPct val="110000"/>
              <a:buFont typeface="+mj-lt"/>
              <a:buAutoNum type="arabicPeriod"/>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72422</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से आए </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सत्‍यापन लिंक</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के लिए </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अपना फोन देखें</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a:t>
            </a:r>
          </a:p>
          <a:p>
            <a:pPr marL="319088" indent="-258763" defTabSz="274320">
              <a:spcBef>
                <a:spcPts val="200"/>
              </a:spcBef>
              <a:spcAft>
                <a:spcPts val="400"/>
              </a:spcAft>
              <a:buClr>
                <a:srgbClr val="049DA2"/>
              </a:buClr>
              <a:buSzPct val="110000"/>
              <a:buFont typeface="+mj-lt"/>
              <a:buAutoNum type="arabicPeriod"/>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लिंक पर </a:t>
            </a: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क्लिक करें</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ताकि हम पुष्टि कर सकें कि यह आप ही हैं।</a:t>
            </a:r>
          </a:p>
          <a:p>
            <a:pPr marL="319088" marR="0" indent="-258763" defTabSz="274320">
              <a:spcBef>
                <a:spcPts val="200"/>
              </a:spcBef>
              <a:spcAft>
                <a:spcPts val="400"/>
              </a:spcAft>
              <a:buClr>
                <a:srgbClr val="049DA2"/>
              </a:buClr>
              <a:buSzPct val="110000"/>
              <a:buFont typeface="+mj-lt"/>
              <a:buAutoNum type="arabicPeriod"/>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अपने केस लिंक किए हुए देखने के लिए अपने डैशबोर्ड पर जाएं। </a:t>
            </a:r>
          </a:p>
          <a:p>
            <a:pPr marL="319088" marR="0" indent="-258763" defTabSz="274320">
              <a:spcBef>
                <a:spcPts val="200"/>
              </a:spcBef>
              <a:spcAft>
                <a:spcPts val="400"/>
              </a:spcAft>
              <a:buClr>
                <a:srgbClr val="049DA2"/>
              </a:buClr>
              <a:buSzPct val="110000"/>
              <a:buFont typeface="+mj-lt"/>
              <a:buAutoNum type="arabicPeriod"/>
            </a:pPr>
            <a:endParaRPr lang="en-US" sz="900" dirty="0">
              <a:solidFill>
                <a:srgbClr val="0F4964"/>
              </a:solidFill>
              <a:latin typeface="Nirmala UI" panose="020B0502040204020203" pitchFamily="34" charset="0"/>
              <a:ea typeface="Nirmala UI" panose="020B0502040204020203" pitchFamily="34" charset="0"/>
              <a:cs typeface="Nirmala UI" panose="020B0502040204020203" pitchFamily="34" charset="0"/>
            </a:endParaRPr>
          </a:p>
          <a:p>
            <a:pPr marL="60325" marR="0" defTabSz="274320">
              <a:spcBef>
                <a:spcPts val="200"/>
              </a:spcBef>
              <a:spcAft>
                <a:spcPts val="400"/>
              </a:spcAft>
              <a:buClr>
                <a:srgbClr val="049DA2"/>
              </a:buClr>
              <a:buSzPct val="110000"/>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कृपया ध्यान दें कि टेक्स्ट/SMS संदेश केवल मोबाइल फोन पर भेजे जा सकते हैं, और डेटा और संदेश दरें लागू हो सकती हैं।</a:t>
            </a: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a:t>
            </a:r>
          </a:p>
          <a:p>
            <a:pPr marL="60325" defTabSz="274320">
              <a:spcBef>
                <a:spcPts val="200"/>
              </a:spcBef>
              <a:spcAft>
                <a:spcPts val="400"/>
              </a:spcAft>
              <a:buClr>
                <a:srgbClr val="049DA2"/>
              </a:buClr>
              <a:buSzPct val="110000"/>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कोई मोबाइल फोन सूचीबद्ध नहीं है, तो कृपया ईमेल विकल्प चुनें या अपने काउंटी से संपर्क करें और कोई मोबाइल फोन नंबर प्रदान करें।</a:t>
            </a:r>
          </a:p>
          <a:p>
            <a:pPr marL="60325" defTabSz="274320">
              <a:spcBef>
                <a:spcPts val="200"/>
              </a:spcBef>
              <a:spcAft>
                <a:spcPts val="400"/>
              </a:spcAft>
              <a:buClr>
                <a:srgbClr val="049DA2"/>
              </a:buClr>
              <a:buSzPct val="110000"/>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अपना केस लिंक करने के बाद, आप बदलाव रिपोर्ट कर सकते हैं, नोटिस देख सकते हैं, केस की जानकारी और EBT शेषराशि, और नवीनीकरण या आवधिक रिपोर्ट पूरी कर सकते हैं, यह सब ऑनलाइन है।</a:t>
            </a:r>
          </a:p>
          <a:p>
            <a:pPr marL="60325" defTabSz="274320">
              <a:spcBef>
                <a:spcPts val="200"/>
              </a:spcBef>
              <a:spcAft>
                <a:spcPts val="400"/>
              </a:spcAft>
              <a:buClr>
                <a:srgbClr val="049DA2"/>
              </a:buClr>
              <a:buSzPct val="110000"/>
            </a:pPr>
            <a:endParaRPr lang="en-US" sz="900" dirty="0">
              <a:solidFill>
                <a:srgbClr val="0F4964"/>
              </a:solidFill>
              <a:latin typeface="Nirmala UI" panose="020B0502040204020203" pitchFamily="34" charset="0"/>
              <a:ea typeface="Nirmala UI" panose="020B0502040204020203" pitchFamily="34" charset="0"/>
              <a:cs typeface="Nirmala UI" panose="020B0502040204020203" pitchFamily="34" charset="0"/>
            </a:endParaRPr>
          </a:p>
          <a:p>
            <a:pPr marL="60325" marR="0" defTabSz="274320">
              <a:spcBef>
                <a:spcPts val="200"/>
              </a:spcBef>
              <a:spcAft>
                <a:spcPts val="400"/>
              </a:spcAft>
              <a:buClr>
                <a:srgbClr val="049DA2"/>
              </a:buClr>
              <a:buSzPct val="110000"/>
            </a:pPr>
            <a:endParaRPr lang="en-US"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endParaRPr>
          </a:p>
        </p:txBody>
      </p:sp>
      <p:sp>
        <p:nvSpPr>
          <p:cNvPr id="41" name="TextBox 40">
            <a:extLst>
              <a:ext uri="{FF2B5EF4-FFF2-40B4-BE49-F238E27FC236}">
                <a16:creationId xmlns:a16="http://schemas.microsoft.com/office/drawing/2014/main" id="{97839C87-BE95-8EA8-A8CD-A546029FD770}"/>
              </a:ext>
            </a:extLst>
          </p:cNvPr>
          <p:cNvSpPr txBox="1"/>
          <p:nvPr/>
        </p:nvSpPr>
        <p:spPr>
          <a:xfrm>
            <a:off x="1709964" y="9051129"/>
            <a:ext cx="4352474" cy="923330"/>
          </a:xfrm>
          <a:prstGeom prst="rect">
            <a:avLst/>
          </a:prstGeom>
          <a:noFill/>
        </p:spPr>
        <p:txBody>
          <a:bodyPr wrap="none" rtlCol="0">
            <a:spAutoFit/>
          </a:bodyPr>
          <a:lstStyle/>
          <a:p>
            <a:pPr marL="0" marR="0" algn="ctr">
              <a:spcAft>
                <a:spcPts val="600"/>
              </a:spcAft>
            </a:pPr>
            <a:r>
              <a:rPr lang="hi-IN" sz="1400" dirty="0">
                <a:solidFill>
                  <a:srgbClr val="049DA2"/>
                </a:solidFill>
                <a:effectLst/>
                <a:latin typeface="Nirmala UI" panose="020B0502040204020203" pitchFamily="34" charset="0"/>
                <a:ea typeface="Nirmala UI" panose="020B0502040204020203" pitchFamily="34" charset="0"/>
                <a:cs typeface="Nirmala UI" panose="020B0502040204020203" pitchFamily="34" charset="0"/>
              </a:rPr>
              <a:t>रॉबिन</a:t>
            </a:r>
            <a:r>
              <a:rPr lang="hi-IN" sz="14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से पूछें </a:t>
            </a:r>
          </a:p>
          <a:p>
            <a:pPr marL="0" marR="0" algn="ctr">
              <a:spcAft>
                <a:spcPts val="600"/>
              </a:spcAft>
            </a:pP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BenefitsCal कैलिफ़ोर्नियावासियों के ज़रूरी लाभों के लिए आवेदन करने का एक नया, </a:t>
            </a:r>
            <a:br>
              <a:rPr lang="en-US"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b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सरल, आसान और </a:t>
            </a:r>
            <a:r>
              <a:rPr lang="hi-IN" sz="1000" dirty="0">
                <a:solidFill>
                  <a:srgbClr val="049DA2"/>
                </a:solidFill>
                <a:effectLst/>
                <a:latin typeface="Nirmala UI" panose="020B0502040204020203" pitchFamily="34" charset="0"/>
                <a:ea typeface="Nirmala UI" panose="020B0502040204020203" pitchFamily="34" charset="0"/>
                <a:cs typeface="Nirmala UI" panose="020B0502040204020203" pitchFamily="34" charset="0"/>
              </a:rPr>
              <a:t>सुरक्षित तरीका </a:t>
            </a: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है। </a:t>
            </a:r>
          </a:p>
          <a:p>
            <a:pPr marL="0" marR="0" algn="ctr">
              <a:spcAft>
                <a:spcPts val="600"/>
              </a:spcAft>
            </a:pPr>
            <a:r>
              <a:rPr lang="hi-IN" sz="1000" dirty="0">
                <a:solidFill>
                  <a:srgbClr val="049DA2"/>
                </a:solidFill>
                <a:effectLst/>
                <a:latin typeface="Nirmala UI" panose="020B0502040204020203" pitchFamily="34" charset="0"/>
                <a:ea typeface="Nirmala UI" panose="020B0502040204020203" pitchFamily="34" charset="0"/>
                <a:cs typeface="Nirmala UI" panose="020B0502040204020203" pitchFamily="34" charset="0"/>
              </a:rPr>
              <a:t>BenefitsCal.com</a:t>
            </a: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पर जाएं।</a:t>
            </a:r>
          </a:p>
        </p:txBody>
      </p:sp>
    </p:spTree>
    <p:extLst>
      <p:ext uri="{BB962C8B-B14F-4D97-AF65-F5344CB8AC3E}">
        <p14:creationId xmlns:p14="http://schemas.microsoft.com/office/powerpoint/2010/main" val="7885428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CF05F544-D787-6E3F-85A4-D85C9B664B64}"/>
              </a:ext>
            </a:extLst>
          </p:cNvPr>
          <p:cNvSpPr/>
          <p:nvPr/>
        </p:nvSpPr>
        <p:spPr>
          <a:xfrm>
            <a:off x="228600" y="237744"/>
            <a:ext cx="7315200" cy="8714232"/>
          </a:xfrm>
          <a:prstGeom prst="rect">
            <a:avLst/>
          </a:prstGeom>
          <a:solidFill>
            <a:srgbClr val="E9F4FC"/>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Nirmala UI" panose="020B0502040204020203" pitchFamily="34" charset="0"/>
              <a:ea typeface="Nirmala UI" panose="020B0502040204020203" pitchFamily="34" charset="0"/>
              <a:cs typeface="Nirmala UI" panose="020B0502040204020203" pitchFamily="34" charset="0"/>
            </a:endParaRPr>
          </a:p>
        </p:txBody>
      </p:sp>
      <p:pic>
        <p:nvPicPr>
          <p:cNvPr id="3" name="Picture 2" descr="BenefitsCal logo">
            <a:extLst>
              <a:ext uri="{FF2B5EF4-FFF2-40B4-BE49-F238E27FC236}">
                <a16:creationId xmlns:a16="http://schemas.microsoft.com/office/drawing/2014/main" id="{E2C9239A-E9E3-7D24-F526-6F9CB41DA963}"/>
              </a:ext>
            </a:extLst>
          </p:cNvPr>
          <p:cNvPicPr>
            <a:picLocks noChangeAspect="1"/>
          </p:cNvPicPr>
          <p:nvPr/>
        </p:nvPicPr>
        <p:blipFill>
          <a:blip r:embed="rId3"/>
          <a:stretch>
            <a:fillRect/>
          </a:stretch>
        </p:blipFill>
        <p:spPr>
          <a:xfrm>
            <a:off x="453679" y="417637"/>
            <a:ext cx="2084865" cy="438919"/>
          </a:xfrm>
          <a:prstGeom prst="rect">
            <a:avLst/>
          </a:prstGeom>
        </p:spPr>
      </p:pic>
      <p:pic>
        <p:nvPicPr>
          <p:cNvPr id="6" name="Picture 5">
            <a:extLst>
              <a:ext uri="{FF2B5EF4-FFF2-40B4-BE49-F238E27FC236}">
                <a16:creationId xmlns:a16="http://schemas.microsoft.com/office/drawing/2014/main" id="{A8B6616A-D306-96BB-793C-8676E113AE30}"/>
              </a:ext>
            </a:extLst>
          </p:cNvPr>
          <p:cNvPicPr>
            <a:picLocks noChangeAspect="1"/>
          </p:cNvPicPr>
          <p:nvPr/>
        </p:nvPicPr>
        <p:blipFill>
          <a:blip r:embed="rId4"/>
          <a:stretch>
            <a:fillRect/>
          </a:stretch>
        </p:blipFill>
        <p:spPr>
          <a:xfrm>
            <a:off x="6315421" y="417637"/>
            <a:ext cx="1003300" cy="279400"/>
          </a:xfrm>
          <a:prstGeom prst="rect">
            <a:avLst/>
          </a:prstGeom>
        </p:spPr>
      </p:pic>
      <p:sp>
        <p:nvSpPr>
          <p:cNvPr id="14" name="TextBox 13">
            <a:extLst>
              <a:ext uri="{FF2B5EF4-FFF2-40B4-BE49-F238E27FC236}">
                <a16:creationId xmlns:a16="http://schemas.microsoft.com/office/drawing/2014/main" id="{020D2225-6F1F-63F3-1FD5-C38C67475A6F}"/>
              </a:ext>
            </a:extLst>
          </p:cNvPr>
          <p:cNvSpPr txBox="1"/>
          <p:nvPr/>
        </p:nvSpPr>
        <p:spPr>
          <a:xfrm>
            <a:off x="6231181" y="692354"/>
            <a:ext cx="931665" cy="246221"/>
          </a:xfrm>
          <a:prstGeom prst="rect">
            <a:avLst/>
          </a:prstGeom>
          <a:noFill/>
        </p:spPr>
        <p:txBody>
          <a:bodyPr wrap="none" rtlCol="0">
            <a:spAutoFit/>
          </a:bodyPr>
          <a:lstStyle/>
          <a:p>
            <a:pPr marL="0" marR="0"/>
            <a:r>
              <a:rPr lang="hi-IN" sz="1000">
                <a:solidFill>
                  <a:srgbClr val="049DA2"/>
                </a:solidFill>
                <a:effectLst/>
                <a:latin typeface="Nirmala UI" panose="020B0502040204020203" pitchFamily="34" charset="0"/>
                <a:ea typeface="Nirmala UI" panose="020B0502040204020203" pitchFamily="34" charset="0"/>
                <a:cs typeface="Nirmala UI" panose="020B0502040204020203" pitchFamily="34" charset="0"/>
              </a:rPr>
              <a:t>@BenefitsCal</a:t>
            </a:r>
          </a:p>
        </p:txBody>
      </p:sp>
      <p:graphicFrame>
        <p:nvGraphicFramePr>
          <p:cNvPr id="15" name="Table 14">
            <a:extLst>
              <a:ext uri="{FF2B5EF4-FFF2-40B4-BE49-F238E27FC236}">
                <a16:creationId xmlns:a16="http://schemas.microsoft.com/office/drawing/2014/main" id="{4D123E4E-18B7-3406-2770-3926E7F90ABB}"/>
              </a:ext>
            </a:extLst>
          </p:cNvPr>
          <p:cNvGraphicFramePr>
            <a:graphicFrameLocks noGrp="1"/>
          </p:cNvGraphicFramePr>
          <p:nvPr>
            <p:extLst>
              <p:ext uri="{D42A27DB-BD31-4B8C-83A1-F6EECF244321}">
                <p14:modId xmlns:p14="http://schemas.microsoft.com/office/powerpoint/2010/main" val="972083807"/>
              </p:ext>
            </p:extLst>
          </p:nvPr>
        </p:nvGraphicFramePr>
        <p:xfrm>
          <a:off x="4947260" y="955038"/>
          <a:ext cx="2479344" cy="982474"/>
        </p:xfrm>
        <a:graphic>
          <a:graphicData uri="http://schemas.openxmlformats.org/drawingml/2006/table">
            <a:tbl>
              <a:tblPr firstRow="1" bandRow="1">
                <a:tableStyleId>{5C22544A-7EE6-4342-B048-85BDC9FD1C3A}</a:tableStyleId>
              </a:tblPr>
              <a:tblGrid>
                <a:gridCol w="1368139">
                  <a:extLst>
                    <a:ext uri="{9D8B030D-6E8A-4147-A177-3AD203B41FA5}">
                      <a16:colId xmlns:a16="http://schemas.microsoft.com/office/drawing/2014/main" val="88658869"/>
                    </a:ext>
                  </a:extLst>
                </a:gridCol>
                <a:gridCol w="1111205">
                  <a:extLst>
                    <a:ext uri="{9D8B030D-6E8A-4147-A177-3AD203B41FA5}">
                      <a16:colId xmlns:a16="http://schemas.microsoft.com/office/drawing/2014/main" val="1245046191"/>
                    </a:ext>
                  </a:extLst>
                </a:gridCol>
              </a:tblGrid>
              <a:tr h="173370">
                <a:tc gridSpan="2">
                  <a:txBody>
                    <a:bodyPr/>
                    <a:lstStyle/>
                    <a:p>
                      <a:pPr>
                        <a:lnSpc>
                          <a:spcPct val="47630"/>
                        </a:lnSpc>
                      </a:pPr>
                      <a:r>
                        <a:rPr lang="hi-IN" sz="1400">
                          <a:solidFill>
                            <a:srgbClr val="0F4964"/>
                          </a:solidFill>
                          <a:latin typeface="Nirmala UI" panose="020B0502040204020203" pitchFamily="34" charset="0"/>
                          <a:ea typeface="Nirmala UI" panose="020B0502040204020203" pitchFamily="34" charset="0"/>
                          <a:cs typeface="Nirmala UI" panose="020B0502040204020203" pitchFamily="34" charset="0"/>
                        </a:rPr>
                        <a:t>#-###-###-####</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2431563158"/>
                  </a:ext>
                </a:extLst>
              </a:tr>
              <a:tr h="155112">
                <a:tc gridSpan="2">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(नाम के लिए प्‍लेसहोल्‍डर) घंटे</a:t>
                      </a:r>
                    </a:p>
                  </a:txBody>
                  <a:tcPr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hMerge="1">
                  <a:txBody>
                    <a:bodyPr/>
                    <a:lstStyle/>
                    <a:p>
                      <a:endParaRPr lang="en-US"/>
                    </a:p>
                  </a:txBody>
                  <a:tcPr/>
                </a:tc>
                <a:extLst>
                  <a:ext uri="{0D108BD9-81ED-4DB2-BD59-A6C34878D82A}">
                    <a16:rowId xmlns:a16="http://schemas.microsoft.com/office/drawing/2014/main" val="856764618"/>
                  </a:ext>
                </a:extLst>
              </a:tr>
              <a:tr h="155112">
                <a:tc>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सोमवार – शुक्रवार</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00:00 – 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957716588"/>
                  </a:ext>
                </a:extLst>
              </a:tr>
              <a:tr h="155112">
                <a:tc>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शनिवार</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00:00 – 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411231533"/>
                  </a:ext>
                </a:extLst>
              </a:tr>
              <a:tr h="155112">
                <a:tc>
                  <a:txBody>
                    <a:bodyPr/>
                    <a:lstStyle/>
                    <a:p>
                      <a:pPr>
                        <a:lnSpc>
                          <a:spcPct val="74091"/>
                        </a:lnSpc>
                      </a:pPr>
                      <a:r>
                        <a:rPr lang="hi-IN" sz="900">
                          <a:solidFill>
                            <a:srgbClr val="0F4964"/>
                          </a:solidFill>
                          <a:latin typeface="Nirmala UI" panose="020B0502040204020203" pitchFamily="34" charset="0"/>
                          <a:ea typeface="Nirmala UI" panose="020B0502040204020203" pitchFamily="34" charset="0"/>
                          <a:cs typeface="Nirmala UI" panose="020B0502040204020203" pitchFamily="34" charset="0"/>
                        </a:rPr>
                        <a:t>रविवार</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r">
                        <a:lnSpc>
                          <a:spcPct val="74091"/>
                        </a:lnSpc>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00:00 – 00:00</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2834523140"/>
                  </a:ext>
                </a:extLst>
              </a:tr>
            </a:tbl>
          </a:graphicData>
        </a:graphic>
      </p:graphicFrame>
      <p:sp>
        <p:nvSpPr>
          <p:cNvPr id="48" name="Rectangle 47">
            <a:extLst>
              <a:ext uri="{FF2B5EF4-FFF2-40B4-BE49-F238E27FC236}">
                <a16:creationId xmlns:a16="http://schemas.microsoft.com/office/drawing/2014/main" id="{05E7D1C7-2EBA-6D65-130C-DBF7B4CE07D6}"/>
              </a:ext>
            </a:extLst>
          </p:cNvPr>
          <p:cNvSpPr/>
          <p:nvPr/>
        </p:nvSpPr>
        <p:spPr>
          <a:xfrm>
            <a:off x="228600" y="2002536"/>
            <a:ext cx="7315200" cy="217530"/>
          </a:xfrm>
          <a:prstGeom prst="rect">
            <a:avLst/>
          </a:prstGeom>
          <a:solidFill>
            <a:srgbClr val="049DA2"/>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Nirmala UI" panose="020B0502040204020203" pitchFamily="34" charset="0"/>
              <a:ea typeface="Nirmala UI" panose="020B0502040204020203" pitchFamily="34" charset="0"/>
              <a:cs typeface="Nirmala UI" panose="020B0502040204020203" pitchFamily="34" charset="0"/>
            </a:endParaRPr>
          </a:p>
        </p:txBody>
      </p:sp>
      <p:sp>
        <p:nvSpPr>
          <p:cNvPr id="7" name="TextBox 6">
            <a:extLst>
              <a:ext uri="{FF2B5EF4-FFF2-40B4-BE49-F238E27FC236}">
                <a16:creationId xmlns:a16="http://schemas.microsoft.com/office/drawing/2014/main" id="{0C6CC6BA-552B-D3D8-6D25-FDBF5D00D60D}"/>
              </a:ext>
            </a:extLst>
          </p:cNvPr>
          <p:cNvSpPr txBox="1"/>
          <p:nvPr/>
        </p:nvSpPr>
        <p:spPr>
          <a:xfrm>
            <a:off x="345796" y="1010762"/>
            <a:ext cx="7032466" cy="769441"/>
          </a:xfrm>
          <a:prstGeom prst="rect">
            <a:avLst/>
          </a:prstGeom>
          <a:noFill/>
        </p:spPr>
        <p:txBody>
          <a:bodyPr wrap="square" lIns="91440" tIns="45720" rIns="91440" bIns="45720" rtlCol="0" anchor="t">
            <a:spAutoFit/>
          </a:bodyPr>
          <a:lstStyle/>
          <a:p>
            <a:r>
              <a:rPr lang="hi-IN" sz="22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BenefitsCal आपके </a:t>
            </a:r>
            <a:r>
              <a:rPr lang="hi-IN" sz="22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केस</a:t>
            </a:r>
            <a:r>
              <a:rPr lang="hi-IN" sz="22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की रक्षा </a:t>
            </a:r>
            <a:br>
              <a:rPr lang="en-US" sz="2200" dirty="0">
                <a:solidFill>
                  <a:srgbClr val="0F4964"/>
                </a:solidFill>
                <a:latin typeface="Nirmala UI" panose="020B0502040204020203" pitchFamily="34" charset="0"/>
                <a:ea typeface="Nirmala UI" panose="020B0502040204020203" pitchFamily="34" charset="0"/>
                <a:cs typeface="Nirmala UI" panose="020B0502040204020203" pitchFamily="34" charset="0"/>
              </a:rPr>
            </a:br>
            <a:r>
              <a:rPr lang="hi-IN" sz="22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 लिए</a:t>
            </a:r>
            <a:r>
              <a:rPr lang="en-US" sz="22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a:t>
            </a:r>
            <a:r>
              <a:rPr lang="hi-IN" sz="2200" b="1" dirty="0">
                <a:solidFill>
                  <a:srgbClr val="049DA2"/>
                </a:solidFill>
                <a:latin typeface="Nirmala UI" panose="020B0502040204020203" pitchFamily="34" charset="0"/>
                <a:ea typeface="Nirmala UI" panose="020B0502040204020203" pitchFamily="34" charset="0"/>
                <a:cs typeface="Nirmala UI" panose="020B0502040204020203" pitchFamily="34" charset="0"/>
              </a:rPr>
              <a:t>सुरक्षा</a:t>
            </a:r>
            <a:r>
              <a:rPr lang="hi-IN" sz="22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को मज़बूत करता है</a:t>
            </a:r>
          </a:p>
        </p:txBody>
      </p:sp>
      <p:pic>
        <p:nvPicPr>
          <p:cNvPr id="8" name="Picture 7" descr="Robin, BenefitsCal mascot">
            <a:extLst>
              <a:ext uri="{FF2B5EF4-FFF2-40B4-BE49-F238E27FC236}">
                <a16:creationId xmlns:a16="http://schemas.microsoft.com/office/drawing/2014/main" id="{88054510-31FD-7EFB-5ACB-16481D813C4E}"/>
              </a:ext>
            </a:extLst>
          </p:cNvPr>
          <p:cNvPicPr>
            <a:picLocks noChangeAspect="1"/>
          </p:cNvPicPr>
          <p:nvPr/>
        </p:nvPicPr>
        <p:blipFill>
          <a:blip r:embed="rId5"/>
          <a:stretch>
            <a:fillRect/>
          </a:stretch>
        </p:blipFill>
        <p:spPr>
          <a:xfrm>
            <a:off x="228600" y="9052268"/>
            <a:ext cx="1016000" cy="965200"/>
          </a:xfrm>
          <a:prstGeom prst="rect">
            <a:avLst/>
          </a:prstGeom>
        </p:spPr>
      </p:pic>
      <p:sp>
        <p:nvSpPr>
          <p:cNvPr id="10" name="TextBox 9">
            <a:extLst>
              <a:ext uri="{FF2B5EF4-FFF2-40B4-BE49-F238E27FC236}">
                <a16:creationId xmlns:a16="http://schemas.microsoft.com/office/drawing/2014/main" id="{8D55C6C4-E510-9226-B83B-004E46DBA1CF}"/>
              </a:ext>
            </a:extLst>
          </p:cNvPr>
          <p:cNvSpPr txBox="1"/>
          <p:nvPr/>
        </p:nvSpPr>
        <p:spPr>
          <a:xfrm>
            <a:off x="361426" y="1984629"/>
            <a:ext cx="2343911" cy="276999"/>
          </a:xfrm>
          <a:prstGeom prst="rect">
            <a:avLst/>
          </a:prstGeom>
          <a:noFill/>
        </p:spPr>
        <p:txBody>
          <a:bodyPr wrap="none" rtlCol="0">
            <a:spAutoFit/>
          </a:bodyPr>
          <a:lstStyle/>
          <a:p>
            <a:r>
              <a:rPr lang="hi-IN" sz="1200" dirty="0">
                <a:solidFill>
                  <a:schemeClr val="bg1"/>
                </a:solidFill>
                <a:latin typeface="Nirmala UI" panose="020B0502040204020203" pitchFamily="34" charset="0"/>
                <a:ea typeface="Nirmala UI" panose="020B0502040204020203" pitchFamily="34" charset="0"/>
                <a:cs typeface="Nirmala UI" panose="020B0502040204020203" pitchFamily="34" charset="0"/>
              </a:rPr>
              <a:t>केस लिंक करने में समस्या से निपटना</a:t>
            </a:r>
          </a:p>
        </p:txBody>
      </p:sp>
      <p:pic>
        <p:nvPicPr>
          <p:cNvPr id="32" name="Picture 31" descr="QR code to BenefitsCal homepage">
            <a:extLst>
              <a:ext uri="{FF2B5EF4-FFF2-40B4-BE49-F238E27FC236}">
                <a16:creationId xmlns:a16="http://schemas.microsoft.com/office/drawing/2014/main" id="{914BEE54-775F-F7A8-7527-FE8163506116}"/>
              </a:ext>
            </a:extLst>
          </p:cNvPr>
          <p:cNvPicPr>
            <a:picLocks noChangeAspect="1"/>
          </p:cNvPicPr>
          <p:nvPr/>
        </p:nvPicPr>
        <p:blipFill>
          <a:blip r:embed="rId6">
            <a:lum bright="-12000" contrast="-19000"/>
          </a:blip>
          <a:stretch>
            <a:fillRect/>
          </a:stretch>
        </p:blipFill>
        <p:spPr>
          <a:xfrm>
            <a:off x="6845300" y="9208070"/>
            <a:ext cx="698500" cy="698500"/>
          </a:xfrm>
          <a:prstGeom prst="rect">
            <a:avLst/>
          </a:prstGeom>
        </p:spPr>
      </p:pic>
      <p:sp>
        <p:nvSpPr>
          <p:cNvPr id="41" name="TextBox 40">
            <a:extLst>
              <a:ext uri="{FF2B5EF4-FFF2-40B4-BE49-F238E27FC236}">
                <a16:creationId xmlns:a16="http://schemas.microsoft.com/office/drawing/2014/main" id="{97839C87-BE95-8EA8-A8CD-A546029FD770}"/>
              </a:ext>
            </a:extLst>
          </p:cNvPr>
          <p:cNvSpPr txBox="1"/>
          <p:nvPr/>
        </p:nvSpPr>
        <p:spPr>
          <a:xfrm>
            <a:off x="1709964" y="9051129"/>
            <a:ext cx="4352474" cy="923330"/>
          </a:xfrm>
          <a:prstGeom prst="rect">
            <a:avLst/>
          </a:prstGeom>
          <a:noFill/>
        </p:spPr>
        <p:txBody>
          <a:bodyPr wrap="none" rtlCol="0">
            <a:spAutoFit/>
          </a:bodyPr>
          <a:lstStyle/>
          <a:p>
            <a:pPr marL="0" marR="0" algn="ctr">
              <a:spcAft>
                <a:spcPts val="600"/>
              </a:spcAft>
            </a:pPr>
            <a:r>
              <a:rPr lang="hi-IN" sz="1400" dirty="0">
                <a:solidFill>
                  <a:srgbClr val="049DA2"/>
                </a:solidFill>
                <a:latin typeface="Nirmala UI" panose="020B0502040204020203" pitchFamily="34" charset="0"/>
                <a:ea typeface="Nirmala UI" panose="020B0502040204020203" pitchFamily="34" charset="0"/>
                <a:cs typeface="Nirmala UI" panose="020B0502040204020203" pitchFamily="34" charset="0"/>
              </a:rPr>
              <a:t>रॉबिन</a:t>
            </a:r>
            <a:r>
              <a:rPr lang="hi-IN" sz="1400" dirty="0">
                <a:effectLst/>
                <a:latin typeface="Nirmala UI" panose="020B0502040204020203" pitchFamily="34" charset="0"/>
                <a:ea typeface="Nirmala UI" panose="020B0502040204020203" pitchFamily="34" charset="0"/>
                <a:cs typeface="Nirmala UI" panose="020B0502040204020203" pitchFamily="34" charset="0"/>
              </a:rPr>
              <a:t> से पूछें</a:t>
            </a:r>
            <a:r>
              <a:rPr lang="hi-IN" sz="14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a:t>
            </a:r>
          </a:p>
          <a:p>
            <a:pPr marL="0" marR="0" algn="ctr">
              <a:spcAft>
                <a:spcPts val="600"/>
              </a:spcAft>
            </a:pP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BenefitsCal कैलिफ़ोर्नियावासियों के ज़रूरी लाभों के लिए आवेदन करने का एक नया, </a:t>
            </a:r>
            <a:br>
              <a:rPr lang="en-US"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b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सरल, आसान और </a:t>
            </a:r>
            <a:r>
              <a:rPr lang="hi-IN" sz="1000" dirty="0">
                <a:solidFill>
                  <a:srgbClr val="049DA2"/>
                </a:solidFill>
                <a:effectLst/>
                <a:latin typeface="Nirmala UI" panose="020B0502040204020203" pitchFamily="34" charset="0"/>
                <a:ea typeface="Nirmala UI" panose="020B0502040204020203" pitchFamily="34" charset="0"/>
                <a:cs typeface="Nirmala UI" panose="020B0502040204020203" pitchFamily="34" charset="0"/>
              </a:rPr>
              <a:t>सुरक्षित तरीका </a:t>
            </a: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है। </a:t>
            </a:r>
          </a:p>
          <a:p>
            <a:pPr marL="0" marR="0" algn="ctr">
              <a:spcAft>
                <a:spcPts val="600"/>
              </a:spcAft>
            </a:pPr>
            <a:r>
              <a:rPr lang="hi-IN" sz="1000" dirty="0">
                <a:solidFill>
                  <a:srgbClr val="049DA2"/>
                </a:solidFill>
                <a:effectLst/>
                <a:latin typeface="Nirmala UI" panose="020B0502040204020203" pitchFamily="34" charset="0"/>
                <a:ea typeface="Nirmala UI" panose="020B0502040204020203" pitchFamily="34" charset="0"/>
                <a:cs typeface="Nirmala UI" panose="020B0502040204020203" pitchFamily="34" charset="0"/>
              </a:rPr>
              <a:t>BenefitsCal.com</a:t>
            </a:r>
            <a:r>
              <a:rPr lang="hi-IN" sz="10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पर जाएं।</a:t>
            </a:r>
          </a:p>
        </p:txBody>
      </p:sp>
      <p:sp>
        <p:nvSpPr>
          <p:cNvPr id="4" name="TextBox 3">
            <a:extLst>
              <a:ext uri="{FF2B5EF4-FFF2-40B4-BE49-F238E27FC236}">
                <a16:creationId xmlns:a16="http://schemas.microsoft.com/office/drawing/2014/main" id="{0118F25F-2DD7-F8AE-E951-E78A420827C7}"/>
              </a:ext>
            </a:extLst>
          </p:cNvPr>
          <p:cNvSpPr txBox="1"/>
          <p:nvPr/>
        </p:nvSpPr>
        <p:spPr>
          <a:xfrm>
            <a:off x="365760" y="2322576"/>
            <a:ext cx="3364992" cy="4919295"/>
          </a:xfrm>
          <a:prstGeom prst="rect">
            <a:avLst/>
          </a:prstGeom>
          <a:noFill/>
        </p:spPr>
        <p:txBody>
          <a:bodyPr wrap="square" rtlCol="0">
            <a:spAutoFit/>
          </a:bodyPr>
          <a:lstStyle/>
          <a:p>
            <a:pPr marR="0" defTabSz="182880">
              <a:spcBef>
                <a:spcPts val="1200"/>
              </a:spcBef>
              <a:spcAft>
                <a:spcPts val="400"/>
              </a:spcAft>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मुझे अपना ईमेल पता नहीं मालूम, मैं अपने ईमेल तक नहीं पहुंच सकता, या मेरे केस में कोई अलग मोबाइल फोन नंबर चाहिए तो क्या होगा?</a:t>
            </a:r>
          </a:p>
          <a:p>
            <a:pPr marR="0" defTabSz="182880">
              <a:spcBef>
                <a:spcPts val="200"/>
              </a:spcBef>
              <a:spcAft>
                <a:spcPts val="400"/>
              </a:spcAft>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अपना ईमेल और/या मोबाइल फोन नंबर अपडेट करने के लिए, अपने काउंटी कार्यालय से संपर्क करें।</a:t>
            </a:r>
          </a:p>
          <a:p>
            <a:pPr marR="0" defTabSz="182880">
              <a:spcBef>
                <a:spcPts val="1200"/>
              </a:spcBef>
              <a:spcAft>
                <a:spcPts val="400"/>
              </a:spcAft>
              <a:buClr>
                <a:srgbClr val="049DA2"/>
              </a:buClr>
              <a:buSzPct val="110000"/>
            </a:pPr>
            <a:r>
              <a:rPr lang="hi-IN" sz="10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क्या होगा </a:t>
            </a: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मुझे </a:t>
            </a:r>
            <a:r>
              <a:rPr lang="hi-IN" sz="10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सत्यापन लिंक नहीं मिलता है? </a:t>
            </a:r>
          </a:p>
          <a:p>
            <a:pPr marL="320040" indent="-171450" defTabSz="274320">
              <a:spcBef>
                <a:spcPts val="200"/>
              </a:spcBef>
              <a:spcAft>
                <a:spcPts val="400"/>
              </a:spcAft>
              <a:buClr>
                <a:srgbClr val="049DA2"/>
              </a:buClr>
              <a:buSzPct val="110000"/>
              <a:buFont typeface="Arial" panose="020B0604020202020204" pitchFamily="34" charset="0"/>
              <a:buChar char="•"/>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15 मिनट रुकें और फिर से जांचें। </a:t>
            </a:r>
          </a:p>
          <a:p>
            <a:pPr marL="320040" indent="-171450" defTabSz="274320">
              <a:spcBef>
                <a:spcPts val="200"/>
              </a:spcBef>
              <a:spcAft>
                <a:spcPts val="400"/>
              </a:spcAft>
              <a:buClr>
                <a:srgbClr val="049DA2"/>
              </a:buClr>
              <a:buSzPct val="110000"/>
              <a:buFont typeface="Arial" panose="020B0604020202020204" pitchFamily="34" charset="0"/>
              <a:buChar char="•"/>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सुनिश्चित करें कि आप अपने केस की फ़ाइल में मौजूद ईमेल/मोबाइल फ़ोन नंबर </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 जाँच कर रहे हैं।</a:t>
            </a:r>
          </a:p>
          <a:p>
            <a:pPr marL="320040" indent="-171450" defTabSz="274320">
              <a:spcBef>
                <a:spcPts val="200"/>
              </a:spcBef>
              <a:spcAft>
                <a:spcPts val="400"/>
              </a:spcAft>
              <a:buClr>
                <a:srgbClr val="049DA2"/>
              </a:buClr>
              <a:buSzPct val="110000"/>
              <a:buFont typeface="Arial" panose="020B0604020202020204" pitchFamily="34" charset="0"/>
              <a:buChar char="•"/>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अपना स्‍पाम/जंक फोल्‍डर जांचें।</a:t>
            </a:r>
          </a:p>
          <a:p>
            <a:pPr marL="320040" indent="-171450" defTabSz="274320">
              <a:spcBef>
                <a:spcPts val="200"/>
              </a:spcBef>
              <a:spcAft>
                <a:spcPts val="400"/>
              </a:spcAft>
              <a:buClr>
                <a:srgbClr val="049DA2"/>
              </a:buClr>
              <a:buSzPct val="110000"/>
              <a:buFont typeface="Arial" panose="020B0604020202020204" pitchFamily="34" charset="0"/>
              <a:buChar char="•"/>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अपना केस लिंक करने की कोशिश करने के लिए ऊपर बताए चरण दोहराएं।</a:t>
            </a:r>
          </a:p>
          <a:p>
            <a:pPr marL="320040" indent="-171450" defTabSz="274320">
              <a:spcBef>
                <a:spcPts val="200"/>
              </a:spcBef>
              <a:spcAft>
                <a:spcPts val="400"/>
              </a:spcAft>
              <a:buClr>
                <a:srgbClr val="049DA2"/>
              </a:buClr>
              <a:buSzPct val="110000"/>
              <a:buFont typeface="Arial" panose="020B0604020202020204" pitchFamily="34" charset="0"/>
              <a:buChar char="•"/>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आपको कोई टेक्स्ट/SMS संदेश नहीं मिला या सत्‍यापन लिंक की समय-सीमा खत्म हो गई है, तो आप नए सत्‍यापन लिंक का अनुरोध कर सकते हैं।</a:t>
            </a:r>
          </a:p>
          <a:p>
            <a:pPr defTabSz="182880">
              <a:spcBef>
                <a:spcPts val="1200"/>
              </a:spcBef>
              <a:spcAft>
                <a:spcPts val="400"/>
              </a:spcAft>
              <a:buClr>
                <a:srgbClr val="049DA2"/>
              </a:buClr>
              <a:buSzPct val="110000"/>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मुझे लगा कि मैंने अपने केस लिंक कर दिए हैं, लेकिन मुझे अपने डैशबोर्ड पर एक संदेश दिखता है कि ईमेल/फोन पर सत्यापन अब भी बाकी है। मैं क्या करूं?</a:t>
            </a:r>
          </a:p>
          <a:p>
            <a:pPr marL="320040" indent="-171450" defTabSz="274320">
              <a:spcBef>
                <a:spcPts val="200"/>
              </a:spcBef>
              <a:spcAft>
                <a:spcPts val="400"/>
              </a:spcAft>
              <a:buClr>
                <a:srgbClr val="049DA2"/>
              </a:buClr>
              <a:buSzPct val="110000"/>
              <a:buFont typeface="Arial" panose="020B0604020202020204" pitchFamily="34" charset="0"/>
              <a:buChar char="•"/>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सुनिश्चित करें कि आप अपने केस की फ़ाइल में मौजूद ईमेल/मोबाइल फ़ोन नंबर </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 जाँच कर रहे हैं।</a:t>
            </a:r>
          </a:p>
          <a:p>
            <a:pPr marL="320040" indent="-171450" defTabSz="274320">
              <a:spcBef>
                <a:spcPts val="200"/>
              </a:spcBef>
              <a:spcAft>
                <a:spcPts val="400"/>
              </a:spcAft>
              <a:buClr>
                <a:srgbClr val="049DA2"/>
              </a:buClr>
              <a:buSzPct val="110000"/>
              <a:buFont typeface="Arial" panose="020B0604020202020204" pitchFamily="34" charset="0"/>
              <a:buChar char="•"/>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आपके ईमेल/फोन नंबर पर भेजे गए लिंक पर फिर से क्लिक करके देखें।</a:t>
            </a:r>
          </a:p>
          <a:p>
            <a:pPr marL="320040" indent="-171450" defTabSz="274320">
              <a:spcBef>
                <a:spcPts val="200"/>
              </a:spcBef>
              <a:spcAft>
                <a:spcPts val="400"/>
              </a:spcAft>
              <a:buClr>
                <a:srgbClr val="049DA2"/>
              </a:buClr>
              <a:buSzPct val="110000"/>
              <a:buFont typeface="Arial" panose="020B0604020202020204" pitchFamily="34" charset="0"/>
              <a:buChar char="•"/>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अपना मामला फिर से लिंक करने की कोशिश करें।</a:t>
            </a:r>
          </a:p>
          <a:p>
            <a:pPr marL="320040" indent="-171450" defTabSz="274320">
              <a:spcBef>
                <a:spcPts val="200"/>
              </a:spcBef>
              <a:spcAft>
                <a:spcPts val="400"/>
              </a:spcAft>
              <a:buClr>
                <a:srgbClr val="049DA2"/>
              </a:buClr>
              <a:buSzPct val="110000"/>
              <a:buFont typeface="Arial" panose="020B0604020202020204" pitchFamily="34" charset="0"/>
              <a:buChar char="•"/>
            </a:pPr>
            <a:endParaRPr lang="en-US" sz="900" dirty="0">
              <a:solidFill>
                <a:srgbClr val="0F4964"/>
              </a:solidFill>
              <a:latin typeface="Nirmala UI" panose="020B0502040204020203" pitchFamily="34" charset="0"/>
              <a:ea typeface="Nirmala UI" panose="020B0502040204020203" pitchFamily="34" charset="0"/>
              <a:cs typeface="Nirmala UI" panose="020B0502040204020203" pitchFamily="34" charset="0"/>
            </a:endParaRPr>
          </a:p>
          <a:p>
            <a:pPr marL="320040" indent="-171450" defTabSz="274320">
              <a:spcBef>
                <a:spcPts val="200"/>
              </a:spcBef>
              <a:spcAft>
                <a:spcPts val="400"/>
              </a:spcAft>
              <a:buClr>
                <a:srgbClr val="049DA2"/>
              </a:buClr>
              <a:buSzPct val="110000"/>
              <a:buFont typeface="Arial" panose="020B0604020202020204" pitchFamily="34" charset="0"/>
              <a:buChar char="•"/>
            </a:pPr>
            <a:endParaRPr lang="en-US" sz="900" dirty="0">
              <a:solidFill>
                <a:srgbClr val="0F4964"/>
              </a:solidFill>
              <a:latin typeface="Nirmala UI" panose="020B0502040204020203" pitchFamily="34" charset="0"/>
              <a:ea typeface="Nirmala UI" panose="020B0502040204020203" pitchFamily="34" charset="0"/>
              <a:cs typeface="Nirmala UI" panose="020B0502040204020203" pitchFamily="34" charset="0"/>
            </a:endParaRPr>
          </a:p>
        </p:txBody>
      </p:sp>
      <p:sp>
        <p:nvSpPr>
          <p:cNvPr id="5" name="TextBox 4">
            <a:extLst>
              <a:ext uri="{FF2B5EF4-FFF2-40B4-BE49-F238E27FC236}">
                <a16:creationId xmlns:a16="http://schemas.microsoft.com/office/drawing/2014/main" id="{01E321EB-85A2-EFB9-5B00-28DB18A36FCB}"/>
              </a:ext>
            </a:extLst>
          </p:cNvPr>
          <p:cNvSpPr txBox="1"/>
          <p:nvPr/>
        </p:nvSpPr>
        <p:spPr>
          <a:xfrm>
            <a:off x="4041648" y="2322576"/>
            <a:ext cx="3355848" cy="4955203"/>
          </a:xfrm>
          <a:prstGeom prst="rect">
            <a:avLst/>
          </a:prstGeom>
          <a:noFill/>
        </p:spPr>
        <p:txBody>
          <a:bodyPr wrap="square" lIns="91440" tIns="45720" rIns="91440" bIns="45720" rtlCol="0" anchor="t">
            <a:spAutoFit/>
          </a:bodyPr>
          <a:lstStyle/>
          <a:p>
            <a:pPr defTabSz="182880">
              <a:spcBef>
                <a:spcPts val="1200"/>
              </a:spcBef>
              <a:spcAft>
                <a:spcPts val="400"/>
              </a:spcAft>
            </a:pPr>
            <a:r>
              <a:rPr lang="hi-IN" sz="10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अगर मैं अपना केस लिंक नहीं कर सकता, तो मैं...?</a:t>
            </a:r>
          </a:p>
          <a:p>
            <a:pPr marL="460375" marR="0" indent="-287020" defTabSz="182880">
              <a:spcBef>
                <a:spcPts val="200"/>
              </a:spcBef>
              <a:spcAft>
                <a:spcPts val="400"/>
              </a:spcAft>
            </a:pPr>
            <a:r>
              <a:rPr lang="hi-IN" sz="9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लाभों के लिए आवेदन कैसे करूं? </a:t>
            </a:r>
          </a:p>
          <a:p>
            <a:pPr marL="403225" lvl="1" indent="-172720">
              <a:spcBef>
                <a:spcPts val="200"/>
              </a:spcBef>
              <a:spcAft>
                <a:spcPts val="400"/>
              </a:spcAft>
              <a:buClr>
                <a:srgbClr val="049DA2"/>
              </a:buClr>
              <a:buSzPct val="110000"/>
              <a:buFont typeface="Arial" panose="020B0604020202020204" pitchFamily="34" charset="0"/>
              <a:buChar char="•"/>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आप होम पेज से या अपने खाते में लॉग इन करते समय "लाभ के लिए आवेदन करें" चुनकर कोई नया आवेदन शुरू कर सकते हैं।</a:t>
            </a:r>
          </a:p>
          <a:p>
            <a:pPr>
              <a:spcBef>
                <a:spcPts val="200"/>
              </a:spcBef>
              <a:spcAft>
                <a:spcPts val="400"/>
              </a:spcAft>
              <a:buClr>
                <a:srgbClr val="049DA2"/>
              </a:buClr>
              <a:buSzPct val="110000"/>
            </a:pP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मेरे केस की स्थिति की जाँच करें या लाभों का सत्यापन पाएं?</a:t>
            </a:r>
          </a:p>
          <a:p>
            <a:pPr marL="403225" lvl="1" indent="-172720">
              <a:spcBef>
                <a:spcPts val="200"/>
              </a:spcBef>
              <a:spcAft>
                <a:spcPts val="400"/>
              </a:spcAft>
              <a:buClr>
                <a:srgbClr val="049DA2"/>
              </a:buClr>
              <a:buSzPct val="110000"/>
              <a:buFont typeface="Arial" panose="020B0604020202020204" pitchFamily="34" charset="0"/>
              <a:buChar char="•"/>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अपने काउंटी कार्यालय से संपर्क करें।</a:t>
            </a:r>
          </a:p>
          <a:p>
            <a:pPr marL="460375" indent="-287020">
              <a:spcBef>
                <a:spcPts val="200"/>
              </a:spcBef>
              <a:spcAft>
                <a:spcPts val="400"/>
              </a:spcAft>
            </a:pP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मेरी EBT शेषराशि जांचें?</a:t>
            </a:r>
          </a:p>
          <a:p>
            <a:pPr marL="403225" lvl="1" indent="-172720">
              <a:spcBef>
                <a:spcPts val="200"/>
              </a:spcBef>
              <a:spcAft>
                <a:spcPts val="400"/>
              </a:spcAft>
              <a:buClr>
                <a:srgbClr val="049DA2"/>
              </a:buClr>
              <a:buSzPct val="110000"/>
              <a:buFont typeface="Arial" panose="020B0604020202020204" pitchFamily="34" charset="0"/>
              <a:buChar char="•"/>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कैलिफोर्निया राज्य EBT वेबसाइट (EBT.ca.gov) पर जाएं, ebtEDGE मोबाइल ऐप का उपयोग करें</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या ईबीटी फोन नंबर पर कॉल करें।</a:t>
            </a:r>
          </a:p>
          <a:p>
            <a:pPr marL="230505" lvl="1">
              <a:spcBef>
                <a:spcPts val="200"/>
              </a:spcBef>
              <a:spcAft>
                <a:spcPts val="400"/>
              </a:spcAft>
              <a:buClr>
                <a:srgbClr val="049DA2"/>
              </a:buClr>
              <a:buSzPct val="110000"/>
            </a:pPr>
            <a:r>
              <a:rPr lang="hi-IN" sz="9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मेरी कार्रवाई के </a:t>
            </a: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नोटिस</a:t>
            </a:r>
            <a:r>
              <a:rPr lang="hi-IN" sz="900" b="1"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 (NOA) देखें?</a:t>
            </a:r>
          </a:p>
          <a:p>
            <a:pPr marL="403225" lvl="1" indent="-172720">
              <a:spcBef>
                <a:spcPts val="200"/>
              </a:spcBef>
              <a:spcAft>
                <a:spcPts val="400"/>
              </a:spcAft>
              <a:buClr>
                <a:srgbClr val="049DA2"/>
              </a:buClr>
              <a:buSzPct val="110000"/>
              <a:buFont typeface="Arial" panose="020B0604020202020204" pitchFamily="34" charset="0"/>
              <a:buChar char="•"/>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आपके नोटिस आपको डाक मेल से भेजे जाते हैं।</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a:t>
            </a:r>
          </a:p>
          <a:p>
            <a:pPr marL="403225" lvl="1" indent="-172720">
              <a:spcBef>
                <a:spcPts val="200"/>
              </a:spcBef>
              <a:spcAft>
                <a:spcPts val="400"/>
              </a:spcAft>
              <a:buClr>
                <a:srgbClr val="049DA2"/>
              </a:buClr>
              <a:buSzPct val="110000"/>
              <a:buFont typeface="Arial" panose="020B0604020202020204" pitchFamily="34" charset="0"/>
              <a:buChar char="•"/>
            </a:pP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अगर आपके पास अपना नोटिस नहीं है और आप उसकी प्रति चाहते हैं, तो अपने </a:t>
            </a:r>
            <a:br>
              <a:rPr lang="hi-IN" sz="900" dirty="0">
                <a:effectLst/>
                <a:latin typeface="Nirmala UI" panose="020B0502040204020203" pitchFamily="34" charset="0"/>
                <a:ea typeface="Nirmala UI" panose="020B0502040204020203" pitchFamily="34" charset="0"/>
                <a:cs typeface="Nirmala UI" panose="020B0502040204020203" pitchFamily="34" charset="0"/>
              </a:rPr>
            </a:br>
            <a:r>
              <a:rPr lang="hi-IN" sz="900" dirty="0">
                <a:solidFill>
                  <a:srgbClr val="0F4964"/>
                </a:solidFill>
                <a:effectLst/>
                <a:latin typeface="Nirmala UI" panose="020B0502040204020203" pitchFamily="34" charset="0"/>
                <a:ea typeface="Nirmala UI" panose="020B0502040204020203" pitchFamily="34" charset="0"/>
                <a:cs typeface="Nirmala UI" panose="020B0502040204020203" pitchFamily="34" charset="0"/>
              </a:rPr>
              <a:t>काउंटी कार्यालय से संपर्क करें।</a:t>
            </a:r>
          </a:p>
          <a:p>
            <a:pPr marL="403225" lvl="1" indent="-172720">
              <a:spcBef>
                <a:spcPts val="200"/>
              </a:spcBef>
              <a:spcAft>
                <a:spcPts val="400"/>
              </a:spcAft>
              <a:buClr>
                <a:srgbClr val="049DA2"/>
              </a:buClr>
              <a:buSzPct val="110000"/>
              <a:buFont typeface="Arial" panose="020B0604020202020204" pitchFamily="34" charset="0"/>
              <a:buChar char="•"/>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BenefitsCal पर आप अपना NOA भी देख सकते हैं। </a:t>
            </a:r>
          </a:p>
          <a:p>
            <a:pPr marL="460375" indent="-287020">
              <a:spcBef>
                <a:spcPts val="200"/>
              </a:spcBef>
              <a:spcAft>
                <a:spcPts val="400"/>
              </a:spcAft>
            </a:pPr>
            <a:r>
              <a:rPr lang="hi-IN" sz="900" b="1"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दस्तावेज़ अपलोड करें?</a:t>
            </a:r>
          </a:p>
          <a:p>
            <a:pPr marL="403225" lvl="1" indent="-172720">
              <a:spcBef>
                <a:spcPts val="200"/>
              </a:spcBef>
              <a:spcAft>
                <a:spcPts val="400"/>
              </a:spcAft>
              <a:buClr>
                <a:srgbClr val="049DA2"/>
              </a:buClr>
              <a:buSzPct val="110000"/>
              <a:buFont typeface="Arial" panose="020B0604020202020204" pitchFamily="34" charset="0"/>
              <a:buChar char="•"/>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hlinkClick r:id="rId7">
                  <a:extLst>
                    <a:ext uri="{A12FA001-AC4F-418D-AE19-62706E023703}">
                      <ahyp:hlinkClr xmlns:ahyp="http://schemas.microsoft.com/office/drawing/2018/hyperlinkcolor" val="tx"/>
                    </a:ext>
                  </a:extLst>
                </a:hlinkClick>
              </a:rPr>
              <a:t>https://benefitscal.com/ApplyForBenefits/ABADD</a:t>
            </a: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 पर दस्तावेज़ अपलोड पृष्ठ पर जाएं और यह दर्ज करें:</a:t>
            </a:r>
          </a:p>
          <a:p>
            <a:pPr marL="574675" lvl="2" indent="-171450" defTabSz="274320">
              <a:spcBef>
                <a:spcPts val="200"/>
              </a:spcBef>
              <a:spcAft>
                <a:spcPts val="400"/>
              </a:spcAft>
              <a:buClr>
                <a:srgbClr val="049DA2"/>
              </a:buClr>
              <a:buSzPct val="85000"/>
              <a:buFont typeface="Courier New" panose="02070309020205020404" pitchFamily="49" charset="0"/>
              <a:buChar char="o"/>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दस्तावेज़ के प्रकार (ज़रूरी)</a:t>
            </a:r>
          </a:p>
          <a:p>
            <a:pPr marL="574675" lvl="2" indent="-171450" defTabSz="274320">
              <a:spcBef>
                <a:spcPts val="200"/>
              </a:spcBef>
              <a:spcAft>
                <a:spcPts val="400"/>
              </a:spcAft>
              <a:buClr>
                <a:srgbClr val="049DA2"/>
              </a:buClr>
              <a:buSzPct val="85000"/>
              <a:buFont typeface="Courier New" panose="02070309020205020404" pitchFamily="49" charset="0"/>
              <a:buChar char="o"/>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आवेदन या केस नंबर (ज़रूरी)</a:t>
            </a:r>
          </a:p>
          <a:p>
            <a:pPr marL="574675" lvl="2" indent="-171450" defTabSz="274320">
              <a:spcBef>
                <a:spcPts val="200"/>
              </a:spcBef>
              <a:spcAft>
                <a:spcPts val="400"/>
              </a:spcAft>
              <a:buClr>
                <a:srgbClr val="049DA2"/>
              </a:buClr>
              <a:buSzPct val="85000"/>
              <a:buFont typeface="Courier New" panose="02070309020205020404" pitchFamily="49" charset="0"/>
              <a:buChar char="o"/>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काउंटी (ज़रूरी)</a:t>
            </a:r>
          </a:p>
          <a:p>
            <a:pPr marL="574675" lvl="2" indent="-171450" defTabSz="274320">
              <a:spcBef>
                <a:spcPts val="200"/>
              </a:spcBef>
              <a:spcAft>
                <a:spcPts val="400"/>
              </a:spcAft>
              <a:buClr>
                <a:srgbClr val="049DA2"/>
              </a:buClr>
              <a:buSzPct val="85000"/>
              <a:buFont typeface="Courier New" panose="02070309020205020404" pitchFamily="49" charset="0"/>
              <a:buChar char="o"/>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जन्म तारीख (DOB) (ज़रूरी)</a:t>
            </a:r>
          </a:p>
          <a:p>
            <a:pPr marL="574675" lvl="2" indent="-171450" defTabSz="274320">
              <a:spcBef>
                <a:spcPts val="200"/>
              </a:spcBef>
              <a:spcAft>
                <a:spcPts val="400"/>
              </a:spcAft>
              <a:buClr>
                <a:srgbClr val="049DA2"/>
              </a:buClr>
              <a:buSzPct val="85000"/>
              <a:buFont typeface="Courier New" panose="02070309020205020404" pitchFamily="49" charset="0"/>
              <a:buChar char="o"/>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पहला नाम (वैकल्पिक)</a:t>
            </a:r>
          </a:p>
          <a:p>
            <a:pPr marL="574675" lvl="2" indent="-171450" defTabSz="274320">
              <a:spcBef>
                <a:spcPts val="200"/>
              </a:spcBef>
              <a:spcAft>
                <a:spcPts val="400"/>
              </a:spcAft>
              <a:buClr>
                <a:srgbClr val="049DA2"/>
              </a:buClr>
              <a:buSzPct val="85000"/>
              <a:buFont typeface="Courier New" panose="02070309020205020404" pitchFamily="49" charset="0"/>
              <a:buChar char="o"/>
            </a:pPr>
            <a:r>
              <a:rPr lang="hi-IN" sz="900" dirty="0">
                <a:solidFill>
                  <a:srgbClr val="0F4964"/>
                </a:solidFill>
                <a:latin typeface="Nirmala UI" panose="020B0502040204020203" pitchFamily="34" charset="0"/>
                <a:ea typeface="Nirmala UI" panose="020B0502040204020203" pitchFamily="34" charset="0"/>
                <a:cs typeface="Nirmala UI" panose="020B0502040204020203" pitchFamily="34" charset="0"/>
              </a:rPr>
              <a:t>आखिरी नाम (वैकल्पिक)</a:t>
            </a:r>
          </a:p>
        </p:txBody>
      </p:sp>
    </p:spTree>
    <p:extLst>
      <p:ext uri="{BB962C8B-B14F-4D97-AF65-F5344CB8AC3E}">
        <p14:creationId xmlns:p14="http://schemas.microsoft.com/office/powerpoint/2010/main" val="258831355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C282896A5DCF44BB4E27E937DEBD61F" ma:contentTypeVersion="20" ma:contentTypeDescription="Create a new document." ma:contentTypeScope="" ma:versionID="c744bf621409691cd298fa682c9bda22">
  <xsd:schema xmlns:xsd="http://www.w3.org/2001/XMLSchema" xmlns:xs="http://www.w3.org/2001/XMLSchema" xmlns:p="http://schemas.microsoft.com/office/2006/metadata/properties" xmlns:ns2="6f42a4de-dc14-48ac-aaf7-8516801bfbca" xmlns:ns3="c71bc280-77be-4226-9682-3896b2a5d823" targetNamespace="http://schemas.microsoft.com/office/2006/metadata/properties" ma:root="true" ma:fieldsID="18f0d008cbd890b095ebae5e13c1ce4a" ns2:_="" ns3:_="">
    <xsd:import namespace="6f42a4de-dc14-48ac-aaf7-8516801bfbca"/>
    <xsd:import namespace="c71bc280-77be-4226-9682-3896b2a5d823"/>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42a4de-dc14-48ac-aaf7-8516801bfbc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MediaServiceLocation" ma:internalName="MediaServiceLocation"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2ef47989-784c-489a-9429-d0794a707739"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71bc280-77be-4226-9682-3896b2a5d823"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12fd11a7-2fc9-4a05-a60b-36ef088c0424}" ma:internalName="TaxCatchAll" ma:showField="CatchAllData" ma:web="c71bc280-77be-4226-9682-3896b2a5d82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71bc280-77be-4226-9682-3896b2a5d823" xsi:nil="true"/>
    <lcf76f155ced4ddcb4097134ff3c332f xmlns="6f42a4de-dc14-48ac-aaf7-8516801bfbca">
      <Terms xmlns="http://schemas.microsoft.com/office/infopath/2007/PartnerControls"/>
    </lcf76f155ced4ddcb4097134ff3c332f>
    <SharedWithUsers xmlns="c71bc280-77be-4226-9682-3896b2a5d823">
      <UserInfo>
        <DisplayName/>
        <AccountId xsi:nil="true"/>
        <AccountType/>
      </UserInfo>
    </SharedWithUsers>
    <MediaLengthInSeconds xmlns="6f42a4de-dc14-48ac-aaf7-8516801bfbca" xsi:nil="true"/>
  </documentManagement>
</p:properties>
</file>

<file path=customXml/itemProps1.xml><?xml version="1.0" encoding="utf-8"?>
<ds:datastoreItem xmlns:ds="http://schemas.openxmlformats.org/officeDocument/2006/customXml" ds:itemID="{F6F8E213-CFF7-4344-87D5-484B6501C064}"/>
</file>

<file path=customXml/itemProps2.xml><?xml version="1.0" encoding="utf-8"?>
<ds:datastoreItem xmlns:ds="http://schemas.openxmlformats.org/officeDocument/2006/customXml" ds:itemID="{4552B17E-7492-4EBD-BE4A-2EB5D4A2FE97}"/>
</file>

<file path=customXml/itemProps3.xml><?xml version="1.0" encoding="utf-8"?>
<ds:datastoreItem xmlns:ds="http://schemas.openxmlformats.org/officeDocument/2006/customXml" ds:itemID="{CB092706-3A14-44EC-904F-6C6B2765C128}"/>
</file>

<file path=docProps/app.xml><?xml version="1.0" encoding="utf-8"?>
<Properties xmlns="http://schemas.openxmlformats.org/officeDocument/2006/extended-properties" xmlns:vt="http://schemas.openxmlformats.org/officeDocument/2006/docPropsVTypes">
  <Template>Office 2013 - 2022 Theme</Template>
  <TotalTime>0</TotalTime>
  <Words>1849</Words>
  <Application>Microsoft Office PowerPoint</Application>
  <PresentationFormat>Personalizado</PresentationFormat>
  <Paragraphs>127</Paragraphs>
  <Slides>3</Slides>
  <Notes>3</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vt:i4>
      </vt:variant>
    </vt:vector>
  </HeadingPairs>
  <TitlesOfParts>
    <vt:vector size="8" baseType="lpstr">
      <vt:lpstr>Arial</vt:lpstr>
      <vt:lpstr>Courier New</vt:lpstr>
      <vt:lpstr>Nirmala UI</vt:lpstr>
      <vt:lpstr>Source Sans Pro</vt:lpstr>
      <vt:lpstr>Office Theme</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2024-05-21T04:51:46Z</dcterms:created>
  <dcterms:modified xsi:type="dcterms:W3CDTF">2024-05-23T18:44:41Z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0x0101001C282896A5DCF44BB4E27E937DEBD61F</vt:lpwstr>
  </property>
  <property fmtid="{D5CDD505-2E9C-101B-9397-08002B2CF9AE}" pid="3" name="Order">
    <vt:r8>696100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