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authors.xml" ContentType="application/vnd.ms-powerpoint.authors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5"/>
  </p:notesMasterIdLst>
  <p:sldIdLst>
    <p:sldId id="257" r:id="rId2"/>
    <p:sldId id="256" r:id="rId3"/>
    <p:sldId id="258" r:id="rId4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  <p15:guide id="6" orient="horz" pos="6336" userDrawn="1">
          <p15:clr>
            <a:srgbClr val="A4A3A4"/>
          </p15:clr>
        </p15:guide>
        <p15:guide id="7" orient="horz" pos="1512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Автор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964"/>
    <a:srgbClr val="049DA2"/>
    <a:srgbClr val="E9F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48" y="72"/>
      </p:cViewPr>
      <p:guideLst>
        <p:guide orient="horz" pos="3168"/>
        <p:guide pos="2448"/>
        <p:guide orient="horz" pos="6336"/>
        <p:guide orient="horz" pos="15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Source Sans Pro" panose="020B0503030403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Source Sans Pro" panose="020B0503030403020204" pitchFamily="34" charset="0"/>
              </a:defRPr>
            </a:lvl1pPr>
          </a:lstStyle>
          <a:p>
            <a:fld id="{5F40B951-CB8A-B740-A93B-A2D378FF6542}" type="datetimeFigureOut">
              <a:rPr lang="en-US" smtClean="0"/>
              <a:pPr/>
              <a:t>5/23/2024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Source Sans Pro" panose="020B0503030403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Source Sans Pro" panose="020B0503030403020204" pitchFamily="34" charset="0"/>
              </a:defRPr>
            </a:lvl1pPr>
          </a:lstStyle>
          <a:p>
            <a:fld id="{6CB1FBC3-7A7E-DC41-B596-DA7E624399D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2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1FBC3-7A7E-DC41-B596-DA7E624399D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65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1FBC3-7A7E-DC41-B596-DA7E624399D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19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1FBC3-7A7E-DC41-B596-DA7E624399D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98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92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8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5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70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18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19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6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2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31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8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 b="0" i="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fld id="{1F61D730-005E-2540-BE62-ADEF06E68604}" type="datetimeFigureOut">
              <a:rPr lang="en-US" smtClean="0"/>
              <a:pPr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 b="0" i="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 b="0" i="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fld id="{EE661BE6-BCFE-4142-9F44-3053581D749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96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b="0" i="0" kern="1200">
          <a:solidFill>
            <a:schemeClr val="tx1"/>
          </a:solidFill>
          <a:latin typeface="Source Sans Pro" panose="020B0503030403020204" pitchFamily="34" charset="0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hyperlink" Target="mailto:Verify.NoReply@App.CalSAWS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hyperlink" Target="https://benefitscal.com/ApplyForBenefits/ABAD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47D5E2C-BF47-1057-338F-69418FB2AE02}"/>
              </a:ext>
            </a:extLst>
          </p:cNvPr>
          <p:cNvSpPr/>
          <p:nvPr/>
        </p:nvSpPr>
        <p:spPr>
          <a:xfrm>
            <a:off x="228600" y="237744"/>
            <a:ext cx="7315200" cy="8714232"/>
          </a:xfrm>
          <a:prstGeom prst="rect">
            <a:avLst/>
          </a:prstGeom>
          <a:solidFill>
            <a:srgbClr val="E9F4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084FCE-65B0-71CD-E118-5B39BC51C5D4}"/>
              </a:ext>
            </a:extLst>
          </p:cNvPr>
          <p:cNvSpPr/>
          <p:nvPr/>
        </p:nvSpPr>
        <p:spPr>
          <a:xfrm>
            <a:off x="228600" y="2000904"/>
            <a:ext cx="7315200" cy="217530"/>
          </a:xfrm>
          <a:prstGeom prst="rect">
            <a:avLst/>
          </a:prstGeom>
          <a:solidFill>
            <a:srgbClr val="049D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BenefitsCal logo">
            <a:extLst>
              <a:ext uri="{FF2B5EF4-FFF2-40B4-BE49-F238E27FC236}">
                <a16:creationId xmlns:a16="http://schemas.microsoft.com/office/drawing/2014/main" id="{50B3C738-D77C-C1AF-0576-30176A4159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79" y="417637"/>
            <a:ext cx="2084865" cy="4389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63650C-9590-D421-9A1E-7842AC0EB5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421" y="417637"/>
            <a:ext cx="1003300" cy="279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2C9CDA-A778-3FE7-8770-6E166BD6A24A}"/>
              </a:ext>
            </a:extLst>
          </p:cNvPr>
          <p:cNvSpPr txBox="1"/>
          <p:nvPr/>
        </p:nvSpPr>
        <p:spPr>
          <a:xfrm>
            <a:off x="6231181" y="692354"/>
            <a:ext cx="9044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/>
            <a:r>
              <a:rPr lang="ko-KR" sz="100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@BenefitsCal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B2E3E0B-7472-22CF-7262-63CEC91EC3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868920"/>
              </p:ext>
            </p:extLst>
          </p:nvPr>
        </p:nvGraphicFramePr>
        <p:xfrm>
          <a:off x="4931630" y="996905"/>
          <a:ext cx="2479344" cy="1028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39">
                  <a:extLst>
                    <a:ext uri="{9D8B030D-6E8A-4147-A177-3AD203B41FA5}">
                      <a16:colId xmlns:a16="http://schemas.microsoft.com/office/drawing/2014/main" val="88658869"/>
                    </a:ext>
                  </a:extLst>
                </a:gridCol>
                <a:gridCol w="1111205">
                  <a:extLst>
                    <a:ext uri="{9D8B030D-6E8A-4147-A177-3AD203B41FA5}">
                      <a16:colId xmlns:a16="http://schemas.microsoft.com/office/drawing/2014/main" val="1245046191"/>
                    </a:ext>
                  </a:extLst>
                </a:gridCol>
              </a:tblGrid>
              <a:tr h="173370">
                <a:tc gridSpan="2">
                  <a:txBody>
                    <a:bodyPr/>
                    <a:lstStyle/>
                    <a:p>
                      <a:pPr>
                        <a:lnSpc>
                          <a:spcPct val="47630"/>
                        </a:lnSpc>
                      </a:pPr>
                      <a:r>
                        <a:rPr lang="ko-KR" sz="14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#-###-###-####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563158"/>
                  </a:ext>
                </a:extLst>
              </a:tr>
              <a:tr h="155112">
                <a:tc gridSpan="2"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o-K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(Placeholder for Name) 시간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6461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o-K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월요일 ~ 금요일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ko-K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00:00 ~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71658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o-K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토요일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ko-K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00:00 ~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231533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o-K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일요일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ko-K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00:00 ~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52314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C6CC6BA-552B-D3D8-6D25-FDBF5D00D60D}"/>
              </a:ext>
            </a:extLst>
          </p:cNvPr>
          <p:cNvSpPr txBox="1"/>
          <p:nvPr/>
        </p:nvSpPr>
        <p:spPr>
          <a:xfrm>
            <a:off x="336271" y="1097025"/>
            <a:ext cx="473335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ko-KR" sz="20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BenefitsCal은 더 강력한</a:t>
            </a:r>
            <a:r>
              <a:rPr lang="ko-KR" sz="2000" dirty="0"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</a:t>
            </a:r>
            <a:r>
              <a:rPr lang="ko-KR" sz="2000" b="1" dirty="0">
                <a:solidFill>
                  <a:srgbClr val="049DA2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보안</a:t>
            </a:r>
            <a:br>
              <a:rPr lang="es-MX" altLang="ko-KR" sz="2000" b="1" dirty="0">
                <a:solidFill>
                  <a:srgbClr val="049DA2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</a:br>
            <a:r>
              <a:rPr lang="ko-KR" sz="20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으로 귀하의 </a:t>
            </a:r>
            <a:r>
              <a:rPr lang="ko-KR" sz="2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정보</a:t>
            </a:r>
            <a:r>
              <a:rPr lang="ko-KR" sz="20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를 보호합니다</a:t>
            </a:r>
          </a:p>
        </p:txBody>
      </p:sp>
      <p:pic>
        <p:nvPicPr>
          <p:cNvPr id="8" name="Picture 7" descr="Robin, BenefitsCal mascot">
            <a:extLst>
              <a:ext uri="{FF2B5EF4-FFF2-40B4-BE49-F238E27FC236}">
                <a16:creationId xmlns:a16="http://schemas.microsoft.com/office/drawing/2014/main" id="{88054510-31FD-7EFB-5ACB-16481D813C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9052268"/>
            <a:ext cx="1016000" cy="965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55C6C4-E510-9226-B83B-004E46DBA1CF}"/>
              </a:ext>
            </a:extLst>
          </p:cNvPr>
          <p:cNvSpPr txBox="1"/>
          <p:nvPr/>
        </p:nvSpPr>
        <p:spPr>
          <a:xfrm>
            <a:off x="361426" y="1973687"/>
            <a:ext cx="3477234" cy="27699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ko-KR" sz="1200">
                <a:solidFill>
                  <a:schemeClr val="bg1"/>
                </a:solidFill>
                <a:latin typeface="Source Sans Pro"/>
                <a:ea typeface="Source Sans Pro"/>
                <a:cs typeface="Open Sans"/>
              </a:rPr>
              <a:t>2단계 인증으로 BenefitsCal에 로그인하기</a:t>
            </a:r>
          </a:p>
        </p:txBody>
      </p:sp>
      <p:pic>
        <p:nvPicPr>
          <p:cNvPr id="32" name="Picture 31" descr="QR code to BenefitsCal homepage">
            <a:extLst>
              <a:ext uri="{FF2B5EF4-FFF2-40B4-BE49-F238E27FC236}">
                <a16:creationId xmlns:a16="http://schemas.microsoft.com/office/drawing/2014/main" id="{914BEE54-775F-F7A8-7527-FE8163506116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-12000" contrast="-19000"/>
          </a:blip>
          <a:stretch>
            <a:fillRect/>
          </a:stretch>
        </p:blipFill>
        <p:spPr>
          <a:xfrm>
            <a:off x="6845300" y="9208070"/>
            <a:ext cx="698500" cy="6985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CCAC4840-FC60-6D93-3880-8A589DF1EC4F}"/>
              </a:ext>
            </a:extLst>
          </p:cNvPr>
          <p:cNvSpPr txBox="1"/>
          <p:nvPr/>
        </p:nvSpPr>
        <p:spPr>
          <a:xfrm>
            <a:off x="407553" y="2417313"/>
            <a:ext cx="3364992" cy="35753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1200"/>
              </a:spcBef>
              <a:spcAft>
                <a:spcPts val="400"/>
              </a:spcAft>
            </a:pPr>
            <a:r>
              <a:rPr lang="ko-KR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2단계 인증은 무엇인가요?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ko-K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이제부터 BenefitsCal에서 귀하의 계정에 로그인할 때는 2단계 인증을 이용해 주시도록 요청드립니다. 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ko-KR" sz="900" dirty="0">
                <a:solidFill>
                  <a:srgbClr val="0F4964"/>
                </a:solidFill>
                <a:latin typeface="Source Sans Pro"/>
                <a:ea typeface="Source Sans Pro"/>
              </a:rPr>
              <a:t>2단계 인증은 계정을 보호하고 정보의 보안을 유지하는 데 도움이 되는 특별한 로그인 과정입니다. 계정에 로그인할 때 로그인하려는 사람이 본인인지 확인하기 위해 이메일이나 문자/SMS 메시지로 코드를 받게 됩니다. </a:t>
            </a:r>
          </a:p>
          <a:p>
            <a:pPr>
              <a:spcBef>
                <a:spcPts val="1200"/>
              </a:spcBef>
              <a:spcAft>
                <a:spcPts val="400"/>
              </a:spcAft>
            </a:pPr>
            <a:r>
              <a:rPr lang="ko-KR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어떻게 하면 2단계 인증으로 BenefitsCal에 로그인할 수 있을까요?</a:t>
            </a:r>
          </a:p>
          <a:p>
            <a:pPr marL="32004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o-KR" sz="900" dirty="0"/>
              <a:t>BenefitsCal 홈페이지 오른쪽 상단에 있는</a:t>
            </a:r>
            <a:r>
              <a:rPr lang="ko-KR" sz="900" dirty="0">
                <a:solidFill>
                  <a:srgbClr val="0F4964"/>
                </a:solidFill>
                <a:latin typeface="Source Sans Pro"/>
                <a:ea typeface="Source Sans Pro"/>
              </a:rPr>
              <a:t> </a:t>
            </a:r>
            <a:br>
              <a:rPr lang="ko-KR" sz="900" dirty="0">
                <a:solidFill>
                  <a:srgbClr val="0F4964"/>
                </a:solidFill>
                <a:latin typeface="Source Sans Pro"/>
                <a:ea typeface="Source Sans Pro"/>
              </a:rPr>
            </a:br>
            <a:r>
              <a:rPr lang="ko-KR" sz="900" b="1" dirty="0">
                <a:solidFill>
                  <a:srgbClr val="0F4964"/>
                </a:solidFill>
                <a:latin typeface="Source Sans Pro"/>
                <a:ea typeface="Source Sans Pro"/>
              </a:rPr>
              <a:t>로그인(Log in)</a:t>
            </a:r>
            <a:r>
              <a:rPr lang="ko-KR" sz="900" dirty="0"/>
              <a:t>을 클릭해 주세요</a:t>
            </a:r>
            <a:r>
              <a:rPr lang="ko-KR" sz="900" dirty="0">
                <a:solidFill>
                  <a:srgbClr val="0F4964"/>
                </a:solidFill>
                <a:latin typeface="Source Sans Pro"/>
                <a:ea typeface="Source Sans Pro"/>
              </a:rPr>
              <a:t> </a:t>
            </a:r>
          </a:p>
          <a:p>
            <a:pPr marL="320040" marR="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이메일과 비밀번호를 입력합니다.</a:t>
            </a:r>
          </a:p>
          <a:p>
            <a:pPr marL="320040" marR="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o-KR" sz="900" b="1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로그인(Log in)</a:t>
            </a:r>
            <a:r>
              <a:rPr lang="ko-KR" sz="900" dirty="0">
                <a:solidFill>
                  <a:srgbClr val="0F4964"/>
                </a:solidFill>
                <a:latin typeface="Source Sans Pro"/>
                <a:ea typeface="Source Sans Pro"/>
              </a:rPr>
              <a:t>을 클릭해 주세요</a:t>
            </a:r>
          </a:p>
          <a:p>
            <a:pPr marL="32004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o-KR" sz="900" dirty="0">
                <a:solidFill>
                  <a:srgbClr val="0F4964"/>
                </a:solidFill>
                <a:latin typeface="Source Sans Pro"/>
                <a:ea typeface="Source Sans Pro"/>
              </a:rPr>
              <a:t>귀하의 사례와 연결된 </a:t>
            </a:r>
            <a:r>
              <a:rPr lang="ko-KR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이메일이나 휴대전화로 전송된 문자/SMS 메시지에서 6자리 인증코드를 확인하세요.</a:t>
            </a:r>
          </a:p>
          <a:p>
            <a:pPr marL="32004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o-KR" sz="900" dirty="0">
                <a:solidFill>
                  <a:srgbClr val="0F4964"/>
                </a:solidFill>
                <a:latin typeface="Source Sans Pro"/>
                <a:ea typeface="Source Sans Pro"/>
              </a:rPr>
              <a:t>화면의 필수 항목에 6자리 코드를 입력하고 </a:t>
            </a:r>
            <a:r>
              <a:rPr lang="ko-KR" sz="900" b="1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다음(Next)</a:t>
            </a:r>
            <a:r>
              <a:rPr lang="ko-KR" sz="900" dirty="0">
                <a:solidFill>
                  <a:srgbClr val="0F4964"/>
                </a:solidFill>
                <a:latin typeface="Source Sans Pro"/>
                <a:ea typeface="Source Sans Pro"/>
              </a:rPr>
              <a:t>을 클릭해 주세요.</a:t>
            </a:r>
          </a:p>
          <a:p>
            <a:pPr marL="32004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o-KR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화면에 BenefitsCal 이용 약관이 보입니다. 검토 후 </a:t>
            </a:r>
            <a:r>
              <a:rPr lang="ko-KR" sz="900" b="1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동의함(I Accept)</a:t>
            </a:r>
            <a:r>
              <a:rPr lang="ko-KR" sz="900" dirty="0">
                <a:solidFill>
                  <a:srgbClr val="0F4964"/>
                </a:solidFill>
                <a:latin typeface="Source Sans Pro"/>
                <a:ea typeface="Source Sans Pro"/>
              </a:rPr>
              <a:t>을 클릭</a:t>
            </a:r>
            <a:r>
              <a:rPr lang="ko-KR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하면 </a:t>
            </a:r>
            <a:r>
              <a:rPr lang="ko-KR" sz="900" dirty="0">
                <a:solidFill>
                  <a:srgbClr val="0F4964"/>
                </a:solidFill>
                <a:latin typeface="Source Sans Pro"/>
                <a:ea typeface="Source Sans Pro"/>
              </a:rPr>
              <a:t>이용약관에 동의하게 됩니다. 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839C87-BE95-8EA8-A8CD-A546029FD770}"/>
              </a:ext>
            </a:extLst>
          </p:cNvPr>
          <p:cNvSpPr txBox="1"/>
          <p:nvPr/>
        </p:nvSpPr>
        <p:spPr>
          <a:xfrm>
            <a:off x="1656264" y="9051129"/>
            <a:ext cx="4459875" cy="1000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spcAft>
                <a:spcPts val="600"/>
              </a:spcAft>
            </a:pPr>
            <a:r>
              <a:rPr lang="ko-KR" sz="14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로빈</a:t>
            </a:r>
            <a:r>
              <a:rPr lang="ko-KR" sz="14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에게 물어보세요</a:t>
            </a:r>
            <a:r>
              <a:rPr lang="ko-KR" sz="14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</a:p>
          <a:p>
            <a:pPr marL="0" marR="0" algn="ctr">
              <a:spcAft>
                <a:spcPts val="600"/>
              </a:spcAft>
            </a:pPr>
            <a:r>
              <a:rPr lang="ko-KR" sz="1000" dirty="0">
                <a:effectLst/>
              </a:rPr>
              <a:t>BenefitsCal은 이제 캘리포니아 주민이 필요한 혜택을 새롭고, 간단하고, 쉽고, </a:t>
            </a:r>
            <a:endParaRPr lang="en-US" altLang="ko-KR" sz="1000" dirty="0">
              <a:effectLst/>
            </a:endParaRPr>
          </a:p>
          <a:p>
            <a:pPr marL="0" marR="0" algn="ctr">
              <a:spcAft>
                <a:spcPts val="600"/>
              </a:spcAft>
            </a:pPr>
            <a:r>
              <a:rPr lang="ko-KR" sz="10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안전한 방법</a:t>
            </a:r>
            <a:r>
              <a:rPr lang="ko-KR" sz="1000" dirty="0">
                <a:effectLst/>
              </a:rPr>
              <a:t>으로 신청하실 수 있는 시스템이 되었습니다.</a:t>
            </a:r>
            <a:r>
              <a:rPr lang="ko-KR" sz="10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</a:p>
          <a:p>
            <a:pPr marL="0" marR="0" algn="ctr">
              <a:spcAft>
                <a:spcPts val="600"/>
              </a:spcAft>
            </a:pPr>
            <a:r>
              <a:rPr lang="ko-KR" sz="10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BenefitsCal.com</a:t>
            </a:r>
            <a:r>
              <a:rPr lang="ko-KR" sz="1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으로 가기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FF5A31-4339-FA79-17BA-DA3A2EBCDE28}"/>
              </a:ext>
            </a:extLst>
          </p:cNvPr>
          <p:cNvSpPr txBox="1"/>
          <p:nvPr/>
        </p:nvSpPr>
        <p:spPr>
          <a:xfrm>
            <a:off x="4256955" y="2789304"/>
            <a:ext cx="3061766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325" marR="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ko-KR" sz="90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  <a:r>
              <a:rPr lang="ko-KR" sz="90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en-US" sz="900" dirty="0">
              <a:solidFill>
                <a:srgbClr val="0F4964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en-US" sz="900" dirty="0">
              <a:solidFill>
                <a:srgbClr val="0F4964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95C833-18BC-3A03-B61C-749CD94105C1}"/>
              </a:ext>
            </a:extLst>
          </p:cNvPr>
          <p:cNvSpPr txBox="1"/>
          <p:nvPr/>
        </p:nvSpPr>
        <p:spPr>
          <a:xfrm>
            <a:off x="4210828" y="2423078"/>
            <a:ext cx="3154019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400"/>
              </a:spcAft>
            </a:pPr>
            <a:r>
              <a:rPr lang="ko-KR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2단계 인증 코드 수신 방법을 변경하려면 어떻게 해야 하나요?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BenefitsCal 계정과 연결된 전화번호가 있는 경우 2단계 인증 로그인 기본 설정을 변경하여 휴대전화로 코드를 받을 수 있습니다. 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처음으로 로그인한 </a:t>
            </a:r>
            <a:r>
              <a:rPr lang="ko-K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다음</a:t>
            </a: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문자/SMS </a:t>
            </a:r>
            <a:r>
              <a:rPr lang="ko-K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또는</a:t>
            </a: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이메일에 대한 기본 설정을 변경하거나 설정할 수 있습니다. 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코드를 문자/SMS 메시지로 받기로 한 경우에도 로그인할 때는 이메일을 사용자 이름으로 사용해야 합니다. 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문자/SMS 메시지는 휴대전화로만 보낼 수 있으며, 데이터 및 메시지 요금이 부과될 수 있습니다.</a:t>
            </a:r>
          </a:p>
        </p:txBody>
      </p:sp>
    </p:spTree>
    <p:extLst>
      <p:ext uri="{BB962C8B-B14F-4D97-AF65-F5344CB8AC3E}">
        <p14:creationId xmlns:p14="http://schemas.microsoft.com/office/powerpoint/2010/main" val="51818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F05F544-D787-6E3F-85A4-D85C9B664B64}"/>
              </a:ext>
            </a:extLst>
          </p:cNvPr>
          <p:cNvSpPr/>
          <p:nvPr/>
        </p:nvSpPr>
        <p:spPr>
          <a:xfrm>
            <a:off x="228600" y="237744"/>
            <a:ext cx="7315200" cy="8714232"/>
          </a:xfrm>
          <a:prstGeom prst="rect">
            <a:avLst/>
          </a:prstGeom>
          <a:solidFill>
            <a:srgbClr val="E9F4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</a:endParaRPr>
          </a:p>
        </p:txBody>
      </p:sp>
      <p:pic>
        <p:nvPicPr>
          <p:cNvPr id="3" name="Picture 2" descr="BenefitsCal logo">
            <a:extLst>
              <a:ext uri="{FF2B5EF4-FFF2-40B4-BE49-F238E27FC236}">
                <a16:creationId xmlns:a16="http://schemas.microsoft.com/office/drawing/2014/main" id="{E2C9239A-E9E3-7D24-F526-6F9CB41DA9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79" y="417637"/>
            <a:ext cx="2084865" cy="4389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B6616A-D306-96BB-793C-8676E113AE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421" y="417637"/>
            <a:ext cx="1003300" cy="279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20D2225-6F1F-63F3-1FD5-C38C67475A6F}"/>
              </a:ext>
            </a:extLst>
          </p:cNvPr>
          <p:cNvSpPr txBox="1"/>
          <p:nvPr/>
        </p:nvSpPr>
        <p:spPr>
          <a:xfrm>
            <a:off x="6231181" y="692354"/>
            <a:ext cx="9044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/>
            <a:r>
              <a:rPr lang="ko-KR" sz="100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@BenefitsCal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D123E4E-18B7-3406-2770-3926E7F90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647762"/>
              </p:ext>
            </p:extLst>
          </p:nvPr>
        </p:nvGraphicFramePr>
        <p:xfrm>
          <a:off x="4918152" y="945130"/>
          <a:ext cx="2479344" cy="1028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39">
                  <a:extLst>
                    <a:ext uri="{9D8B030D-6E8A-4147-A177-3AD203B41FA5}">
                      <a16:colId xmlns:a16="http://schemas.microsoft.com/office/drawing/2014/main" val="88658869"/>
                    </a:ext>
                  </a:extLst>
                </a:gridCol>
                <a:gridCol w="1111205">
                  <a:extLst>
                    <a:ext uri="{9D8B030D-6E8A-4147-A177-3AD203B41FA5}">
                      <a16:colId xmlns:a16="http://schemas.microsoft.com/office/drawing/2014/main" val="1245046191"/>
                    </a:ext>
                  </a:extLst>
                </a:gridCol>
              </a:tblGrid>
              <a:tr h="173370">
                <a:tc gridSpan="2">
                  <a:txBody>
                    <a:bodyPr/>
                    <a:lstStyle/>
                    <a:p>
                      <a:pPr>
                        <a:lnSpc>
                          <a:spcPct val="47630"/>
                        </a:lnSpc>
                      </a:pPr>
                      <a:r>
                        <a:rPr lang="ko-KR" sz="14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#-###-###-####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563158"/>
                  </a:ext>
                </a:extLst>
              </a:tr>
              <a:tr h="155112">
                <a:tc gridSpan="2"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o-K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(Placeholder for Name) 시간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6461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o-K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월요일 ~ 금요일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ko-K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00:00 ~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71658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o-K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토요일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ko-K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00:00 ~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231533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o-K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일요일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ko-K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00:00 ~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523140"/>
                  </a:ext>
                </a:extLst>
              </a:tr>
            </a:tbl>
          </a:graphicData>
        </a:graphic>
      </p:graphicFrame>
      <p:sp>
        <p:nvSpPr>
          <p:cNvPr id="48" name="Rectangle 47">
            <a:extLst>
              <a:ext uri="{FF2B5EF4-FFF2-40B4-BE49-F238E27FC236}">
                <a16:creationId xmlns:a16="http://schemas.microsoft.com/office/drawing/2014/main" id="{05E7D1C7-2EBA-6D65-130C-DBF7B4CE07D6}"/>
              </a:ext>
            </a:extLst>
          </p:cNvPr>
          <p:cNvSpPr/>
          <p:nvPr/>
        </p:nvSpPr>
        <p:spPr>
          <a:xfrm>
            <a:off x="228599" y="2000904"/>
            <a:ext cx="7315199" cy="217530"/>
          </a:xfrm>
          <a:prstGeom prst="rect">
            <a:avLst/>
          </a:prstGeom>
          <a:solidFill>
            <a:srgbClr val="049D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6CC6BA-552B-D3D8-6D25-FDBF5D00D60D}"/>
              </a:ext>
            </a:extLst>
          </p:cNvPr>
          <p:cNvSpPr txBox="1"/>
          <p:nvPr/>
        </p:nvSpPr>
        <p:spPr>
          <a:xfrm>
            <a:off x="214520" y="1140080"/>
            <a:ext cx="7032466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ko-KR" sz="2000" dirty="0">
                <a:solidFill>
                  <a:srgbClr val="0F4964"/>
                </a:solidFill>
              </a:rPr>
              <a:t>BenefitsCal은 더 강력한</a:t>
            </a:r>
            <a:r>
              <a:rPr lang="ko-KR" sz="2000" dirty="0"/>
              <a:t> </a:t>
            </a:r>
            <a:r>
              <a:rPr lang="ko-KR" sz="2000" b="1" dirty="0">
                <a:solidFill>
                  <a:srgbClr val="049DA2"/>
                </a:solidFill>
                <a:latin typeface="Source Sans Pro"/>
                <a:ea typeface="Source Sans Pro"/>
                <a:cs typeface="Open Sans Light"/>
              </a:rPr>
              <a:t>보안</a:t>
            </a:r>
            <a:br>
              <a:rPr lang="es-MX" altLang="ko-KR" sz="2000" b="1" dirty="0">
                <a:solidFill>
                  <a:srgbClr val="049DA2"/>
                </a:solidFill>
                <a:latin typeface="Source Sans Pro"/>
                <a:ea typeface="Source Sans Pro"/>
                <a:cs typeface="Open Sans Light"/>
              </a:rPr>
            </a:br>
            <a:r>
              <a:rPr lang="ko-KR" sz="2000" dirty="0">
                <a:solidFill>
                  <a:srgbClr val="0F4964"/>
                </a:solidFill>
              </a:rPr>
              <a:t>으로 귀하의 </a:t>
            </a:r>
            <a:r>
              <a:rPr lang="ko-KR" sz="2000" b="1" dirty="0">
                <a:solidFill>
                  <a:srgbClr val="0F4964"/>
                </a:solidFill>
              </a:rPr>
              <a:t>사례</a:t>
            </a:r>
            <a:r>
              <a:rPr lang="ko-KR" sz="2000" dirty="0">
                <a:solidFill>
                  <a:srgbClr val="0F4964"/>
                </a:solidFill>
              </a:rPr>
              <a:t>를 보호합니다</a:t>
            </a:r>
          </a:p>
        </p:txBody>
      </p:sp>
      <p:pic>
        <p:nvPicPr>
          <p:cNvPr id="8" name="Picture 7" descr="Robin, BenefitsCal mascot">
            <a:extLst>
              <a:ext uri="{FF2B5EF4-FFF2-40B4-BE49-F238E27FC236}">
                <a16:creationId xmlns:a16="http://schemas.microsoft.com/office/drawing/2014/main" id="{88054510-31FD-7EFB-5ACB-16481D813C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9052268"/>
            <a:ext cx="1016000" cy="965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55C6C4-E510-9226-B83B-004E46DBA1CF}"/>
              </a:ext>
            </a:extLst>
          </p:cNvPr>
          <p:cNvSpPr txBox="1"/>
          <p:nvPr/>
        </p:nvSpPr>
        <p:spPr>
          <a:xfrm>
            <a:off x="361426" y="1984629"/>
            <a:ext cx="3640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sz="12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확인 절차 덕분에 사례 연결이 </a:t>
            </a:r>
            <a:r>
              <a:rPr lang="ko-KR" sz="12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그 어느 때보다 더 안전해졌습니다.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D73CA0-84A7-1BF8-F1D5-C5A10517180E}"/>
              </a:ext>
            </a:extLst>
          </p:cNvPr>
          <p:cNvSpPr txBox="1"/>
          <p:nvPr/>
        </p:nvSpPr>
        <p:spPr>
          <a:xfrm>
            <a:off x="365761" y="2233053"/>
            <a:ext cx="3364992" cy="69429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>
              <a:spcBef>
                <a:spcPts val="900"/>
              </a:spcBef>
              <a:spcAft>
                <a:spcPts val="200"/>
              </a:spcAft>
            </a:pPr>
            <a:r>
              <a:rPr lang="ko-KR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사례 연결이란 무엇인가요?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BenefitsCal 계정을 보유한 사용자라면 사례를 연결하는 방법으로 자신의 사례를 확인할 수 있습니다.</a:t>
            </a:r>
          </a:p>
          <a:p>
            <a:pPr marL="0" marR="0">
              <a:spcBef>
                <a:spcPts val="900"/>
              </a:spcBef>
              <a:spcAft>
                <a:spcPts val="200"/>
              </a:spcAft>
            </a:pPr>
            <a:r>
              <a:rPr lang="ko-KR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사례 연결에서 확인 절차란 무엇인가요?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ko-K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고객의 사례 정보를 안전하게 유지하기 위해 새로운 절차를 추가했습니다. 이 절차에서는 온라인으로 연결하려는 사람이 </a:t>
            </a:r>
            <a:r>
              <a:rPr lang="ko-KR" sz="9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본인</a:t>
            </a:r>
            <a:r>
              <a:rPr lang="ko-K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이며 </a:t>
            </a:r>
            <a:r>
              <a:rPr lang="ko-KR" sz="900" i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귀하인 척하는 누군가가</a:t>
            </a:r>
            <a:r>
              <a:rPr lang="ko-K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ko-KR" sz="9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아님</a:t>
            </a:r>
            <a:r>
              <a:rPr lang="ko-K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을 확인하는 절차입니다.</a:t>
            </a:r>
            <a:r>
              <a:rPr lang="ko-KR" sz="900" i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  <a:p>
            <a:pPr>
              <a:spcBef>
                <a:spcPts val="900"/>
              </a:spcBef>
              <a:spcAft>
                <a:spcPts val="200"/>
              </a:spcAft>
            </a:pPr>
            <a:r>
              <a:rPr lang="ko-KR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사례 연결에 사용되는 2단계 인증이 로그인에 사용되는 2단계 인증과 동일한가요?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</a:rPr>
              <a:t>아니요. 사례 연결에서는 본인임을 한 번만 확인하면 됩니다. 로그인 2단계 인증은 BenefitsCal에 로그인할 때마다 필요합니다. </a:t>
            </a:r>
          </a:p>
          <a:p>
            <a:pPr>
              <a:spcBef>
                <a:spcPts val="900"/>
              </a:spcBef>
              <a:spcAft>
                <a:spcPts val="200"/>
              </a:spcAft>
            </a:pPr>
            <a:r>
              <a:rPr lang="ko-KR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사례 연결 과정에서 인증은 어떻게 하나요?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ko-KR" sz="900" dirty="0">
                <a:solidFill>
                  <a:srgbClr val="0F4964"/>
                </a:solidFill>
                <a:latin typeface="Source Sans Pro"/>
                <a:ea typeface="Source Sans Pro"/>
              </a:rPr>
              <a:t>주 신청자 사례 정보를 입력한 후 BenefitsCal은 CalSAWS 사례를 연결하려는 사람이 본인인지 확인하기 위해 링크를 어떤 방법으로 보내드릴지 묻습니다. 이메일이나 휴대전화 문자/SMS 메시지 중 하나를 선택하여 확인 링크를 받을 수 있습니다. 이러한 옵션은 저희가 보유하고 있는 파일에서 가져옵니다. 이 정보가 파일에 수록되어 있지 않거나 정확하지 않은 경우, 카운티에 문의하여 도움을 받을 수 있습니다. </a:t>
            </a:r>
          </a:p>
          <a:p>
            <a:pPr>
              <a:spcBef>
                <a:spcPts val="900"/>
              </a:spcBef>
              <a:spcAft>
                <a:spcPts val="200"/>
              </a:spcAft>
            </a:pPr>
            <a:r>
              <a:rPr lang="ko-KR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링크를 이메일로 보내려고 한다면 어떤 이메일 주소로 전송되나요? 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확인 링크는 귀하의 사례 세부정보에 포함된 이메일 주소로 전송됩니다. 이 이메일은 BenefitsCal에 로그인하는 데 사용한 이메일 주소와 다를 수 있으며 주 신청자만이 사례를 연결할 수 있습니다. 다른 이메일을 사용하려면 해당 카운티에 연락하여 이메일 주소를 업데이트해 주세요. </a:t>
            </a:r>
          </a:p>
          <a:p>
            <a:pPr>
              <a:spcBef>
                <a:spcPts val="900"/>
              </a:spcBef>
              <a:spcAft>
                <a:spcPts val="200"/>
              </a:spcAft>
            </a:pPr>
            <a:r>
              <a:rPr lang="ko-KR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링크를 전화번호로 보내려고 한다면 어느 전화번호로 전송되나요? 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이용약관에 동의하신 후, 사례 파일에 포함된 휴대전화 번호로 보내드리는 문자/SMS 메시지에서 확인 링크를 확인할 수 있습니다. 해당 전화번호는 BenefitsCal 계정을 만들 때 사용한 전화번호와는 다를 수 있습니다. 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ko-KR" sz="900" dirty="0">
                <a:solidFill>
                  <a:srgbClr val="0F4964"/>
                </a:solidFill>
                <a:latin typeface="Source Sans Pro"/>
                <a:ea typeface="Source Sans Pro"/>
              </a:rPr>
              <a:t>전화번호가 두 개 이상 수록된 경우 BenefitsCal은 귀하의 사례 파일에 전화번호를 모두 표시하며 귀하가 링크를 보낼 전화번호를 선택하게 됩니다.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ko-KR" sz="900" dirty="0">
                <a:solidFill>
                  <a:srgbClr val="0F4964"/>
                </a:solidFill>
                <a:ea typeface="+mn-lt"/>
                <a:cs typeface="+mn-lt"/>
              </a:rPr>
              <a:t>문자/SMS 수신을 선택한 경우 확인 링크가 포함된 일회성 문자/SMS 메시지 수신에 동의하는 체크박스를 선택하라는 메시지도 표시됩니다.</a:t>
            </a:r>
          </a:p>
        </p:txBody>
      </p:sp>
      <p:pic>
        <p:nvPicPr>
          <p:cNvPr id="32" name="Picture 31" descr="QR code to BenefitsCal homepage">
            <a:extLst>
              <a:ext uri="{FF2B5EF4-FFF2-40B4-BE49-F238E27FC236}">
                <a16:creationId xmlns:a16="http://schemas.microsoft.com/office/drawing/2014/main" id="{914BEE54-775F-F7A8-7527-FE8163506116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-12000" contrast="-19000"/>
          </a:blip>
          <a:stretch>
            <a:fillRect/>
          </a:stretch>
        </p:blipFill>
        <p:spPr>
          <a:xfrm>
            <a:off x="6845300" y="9208070"/>
            <a:ext cx="698500" cy="698500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6C4D3384-B3F9-06E8-B8A6-B6D0E9C3EBF2}"/>
              </a:ext>
            </a:extLst>
          </p:cNvPr>
          <p:cNvSpPr txBox="1"/>
          <p:nvPr/>
        </p:nvSpPr>
        <p:spPr>
          <a:xfrm>
            <a:off x="4041648" y="2236851"/>
            <a:ext cx="3355848" cy="67813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900"/>
              </a:spcBef>
              <a:spcAft>
                <a:spcPts val="200"/>
              </a:spcAft>
            </a:pPr>
            <a:r>
              <a:rPr lang="ko-KR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사례 연결 확인 절차, 어렵지 않아요!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BenefitsCal에 로그인하여 환영 화면이 보이면 </a:t>
            </a:r>
            <a:r>
              <a:rPr lang="ko-KR" sz="900" i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사례 연결(Link a case)</a:t>
            </a: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하이퍼링크를 찾아 보세요.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o-KR" sz="900" i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귀하의 사례를 계정과 연결하여 시작해 보세요</a:t>
            </a: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를 </a:t>
            </a:r>
            <a:r>
              <a:rPr lang="ko-K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클릭하세요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 startAt="3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다음 화면에서 생년월일, 우편번호, 카운티, 사례 번호를 입력해 주세요.(사례 중 아무 것에나 세부정보 입력)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 startAt="3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다음으로 사례를 연결하려는 사람이 본인임을 확인해달라는 요청을 받게 됩니다. 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 startAt="3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사례 세부정보에 포함된 이메일 주소와 전화번호가 표시됩니다.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 startAt="6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확인 링크를 보낼 이메일 주소나 휴대전화 번호 옆에 있는 라디오 버튼을 </a:t>
            </a:r>
            <a:r>
              <a:rPr lang="ko-K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클릭</a:t>
            </a: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하세요.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 startAt="6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이메일이나 문자/SMS를 휴대전화로 보내려면 아래 지침을 따르세요.</a:t>
            </a:r>
          </a:p>
          <a:p>
            <a:pPr>
              <a:spcBef>
                <a:spcPts val="900"/>
              </a:spcBef>
              <a:spcAft>
                <a:spcPts val="200"/>
              </a:spcAft>
              <a:buClr>
                <a:srgbClr val="049DA2"/>
              </a:buClr>
              <a:buSzPct val="110000"/>
            </a:pPr>
            <a:r>
              <a:rPr lang="ko-KR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이메일로 확인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받은 메일함에서 </a:t>
            </a: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hlinkClick r:id="rId7" tooltip="BenefitsCal 확인 이메일 주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Verify.NoReply@App.CalSAWS.org</a:t>
            </a: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에서 보내 온 </a:t>
            </a:r>
            <a:r>
              <a:rPr lang="ko-K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이메일을 열고 확인 링크를 클릭해 주세요</a:t>
            </a: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이메일이 없으면 스팸/정크 폴더를 확인해 보세요.</a:t>
            </a:r>
          </a:p>
          <a:p>
            <a:pPr marL="319088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링크를 </a:t>
            </a:r>
            <a:r>
              <a:rPr lang="ko-K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클릭</a:t>
            </a: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하여 본인임을 확인해 주세요.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o-K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대시보드로 가서 사례를 연결했음을 확인하세요.</a:t>
            </a:r>
          </a:p>
          <a:p>
            <a:pPr>
              <a:spcBef>
                <a:spcPts val="900"/>
              </a:spcBef>
              <a:spcAft>
                <a:spcPts val="200"/>
              </a:spcAft>
              <a:buClr>
                <a:srgbClr val="049DA2"/>
              </a:buClr>
              <a:buSzPct val="110000"/>
            </a:pPr>
            <a:r>
              <a:rPr lang="ko-KR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문자/SMS 메시지(휴대전화) 인증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전화기에서 72422로부터 수신한 확인 링크를 확인해 주세요.</a:t>
            </a:r>
          </a:p>
          <a:p>
            <a:pPr marL="319088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링크를 </a:t>
            </a:r>
            <a:r>
              <a:rPr lang="ko-K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클릭</a:t>
            </a: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하여 본인임을 확인해 주세요.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o-K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대시보드에 액세스하여 연결된 사례를 확인해 주세요. 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endParaRPr lang="en-US" sz="900" dirty="0">
              <a:solidFill>
                <a:srgbClr val="0F496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60325" marR="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문자/SMS 메시지는 휴대전화로만 받을 수 있으며, 데이터 및 메시지 요금이 부과될 수 있습니다.</a:t>
            </a:r>
            <a:r>
              <a:rPr lang="ko-K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  <a:p>
            <a:pPr marL="60325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목록에 휴대전화가 없는 경우 이메일 옵션을 선택하거나 해당 카운티에 연락하여 휴대전화 번호를 알려주세요.</a:t>
            </a:r>
          </a:p>
          <a:p>
            <a:pPr marL="60325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사례를 연결한 후에는 </a:t>
            </a:r>
            <a:r>
              <a:rPr lang="ko-KR" sz="900" dirty="0">
                <a:solidFill>
                  <a:srgbClr val="0F4964"/>
                </a:solidFill>
              </a:rPr>
              <a:t>변경 사항 보고, 통지 사항 검토, 사례 정보 및 EBT 잔액 확인, 갱신 또는 정기 보고서 작성을 모두 온라인으로 완료할 수 있습니다.</a:t>
            </a:r>
          </a:p>
          <a:p>
            <a:pPr marL="60325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en-US" sz="900" dirty="0">
              <a:solidFill>
                <a:srgbClr val="0F496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60325" marR="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en-US" sz="900" dirty="0">
              <a:solidFill>
                <a:srgbClr val="0F4964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839C87-BE95-8EA8-A8CD-A546029FD770}"/>
              </a:ext>
            </a:extLst>
          </p:cNvPr>
          <p:cNvSpPr txBox="1"/>
          <p:nvPr/>
        </p:nvSpPr>
        <p:spPr>
          <a:xfrm>
            <a:off x="1656264" y="9051129"/>
            <a:ext cx="4459875" cy="1000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spcAft>
                <a:spcPts val="600"/>
              </a:spcAft>
            </a:pPr>
            <a:r>
              <a:rPr lang="ko-KR" sz="14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로빈</a:t>
            </a:r>
            <a:r>
              <a:rPr lang="ko-KR" sz="14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에게 물어보세요</a:t>
            </a:r>
            <a:r>
              <a:rPr lang="ko-KR" sz="14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</a:p>
          <a:p>
            <a:pPr marL="0" marR="0" algn="ctr">
              <a:spcAft>
                <a:spcPts val="600"/>
              </a:spcAft>
            </a:pPr>
            <a:r>
              <a:rPr lang="ko-KR" sz="1000" dirty="0">
                <a:effectLst/>
              </a:rPr>
              <a:t>BenefitsCal은 이제 캘리포니아 주민이 필요한 혜택을 새롭고, 간단하고, 쉽고, </a:t>
            </a:r>
            <a:endParaRPr lang="en-US" altLang="ko-KR" sz="1000" dirty="0">
              <a:effectLst/>
            </a:endParaRPr>
          </a:p>
          <a:p>
            <a:pPr marL="0" marR="0" algn="ctr">
              <a:spcAft>
                <a:spcPts val="600"/>
              </a:spcAft>
            </a:pPr>
            <a:r>
              <a:rPr lang="ko-KR" sz="10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안전한 방법</a:t>
            </a:r>
            <a:r>
              <a:rPr lang="ko-KR" sz="1000" dirty="0">
                <a:effectLst/>
              </a:rPr>
              <a:t>으로 신청하실 수 있는 시스템이 되었습니다.</a:t>
            </a:r>
            <a:r>
              <a:rPr lang="ko-KR" sz="10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</a:p>
          <a:p>
            <a:pPr marL="0" marR="0" algn="ctr">
              <a:spcAft>
                <a:spcPts val="600"/>
              </a:spcAft>
            </a:pPr>
            <a:r>
              <a:rPr lang="ko-KR" sz="10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BenefitsCal.com</a:t>
            </a:r>
            <a:r>
              <a:rPr lang="ko-KR" sz="1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으로 가기</a:t>
            </a:r>
          </a:p>
        </p:txBody>
      </p:sp>
    </p:spTree>
    <p:extLst>
      <p:ext uri="{BB962C8B-B14F-4D97-AF65-F5344CB8AC3E}">
        <p14:creationId xmlns:p14="http://schemas.microsoft.com/office/powerpoint/2010/main" val="788542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F05F544-D787-6E3F-85A4-D85C9B664B64}"/>
              </a:ext>
            </a:extLst>
          </p:cNvPr>
          <p:cNvSpPr/>
          <p:nvPr/>
        </p:nvSpPr>
        <p:spPr>
          <a:xfrm>
            <a:off x="228600" y="151830"/>
            <a:ext cx="7315200" cy="8714232"/>
          </a:xfrm>
          <a:prstGeom prst="rect">
            <a:avLst/>
          </a:prstGeom>
          <a:solidFill>
            <a:srgbClr val="E9F4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</a:endParaRPr>
          </a:p>
        </p:txBody>
      </p:sp>
      <p:pic>
        <p:nvPicPr>
          <p:cNvPr id="3" name="Picture 2" descr="BenefitsCal logo">
            <a:extLst>
              <a:ext uri="{FF2B5EF4-FFF2-40B4-BE49-F238E27FC236}">
                <a16:creationId xmlns:a16="http://schemas.microsoft.com/office/drawing/2014/main" id="{E2C9239A-E9E3-7D24-F526-6F9CB41DA9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79" y="417637"/>
            <a:ext cx="2084865" cy="4389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B6616A-D306-96BB-793C-8676E113AE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421" y="417637"/>
            <a:ext cx="1003300" cy="279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20D2225-6F1F-63F3-1FD5-C38C67475A6F}"/>
              </a:ext>
            </a:extLst>
          </p:cNvPr>
          <p:cNvSpPr txBox="1"/>
          <p:nvPr/>
        </p:nvSpPr>
        <p:spPr>
          <a:xfrm>
            <a:off x="6231181" y="692354"/>
            <a:ext cx="9044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/>
            <a:r>
              <a:rPr lang="ko-KR" sz="100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@BenefitsCal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D123E4E-18B7-3406-2770-3926E7F90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69056"/>
              </p:ext>
            </p:extLst>
          </p:nvPr>
        </p:nvGraphicFramePr>
        <p:xfrm>
          <a:off x="4947260" y="955038"/>
          <a:ext cx="2479344" cy="1028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39">
                  <a:extLst>
                    <a:ext uri="{9D8B030D-6E8A-4147-A177-3AD203B41FA5}">
                      <a16:colId xmlns:a16="http://schemas.microsoft.com/office/drawing/2014/main" val="88658869"/>
                    </a:ext>
                  </a:extLst>
                </a:gridCol>
                <a:gridCol w="1111205">
                  <a:extLst>
                    <a:ext uri="{9D8B030D-6E8A-4147-A177-3AD203B41FA5}">
                      <a16:colId xmlns:a16="http://schemas.microsoft.com/office/drawing/2014/main" val="1245046191"/>
                    </a:ext>
                  </a:extLst>
                </a:gridCol>
              </a:tblGrid>
              <a:tr h="173370">
                <a:tc gridSpan="2">
                  <a:txBody>
                    <a:bodyPr/>
                    <a:lstStyle/>
                    <a:p>
                      <a:pPr>
                        <a:lnSpc>
                          <a:spcPct val="47630"/>
                        </a:lnSpc>
                      </a:pPr>
                      <a:r>
                        <a:rPr lang="ko-KR" sz="14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#-###-###-####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563158"/>
                  </a:ext>
                </a:extLst>
              </a:tr>
              <a:tr h="155112">
                <a:tc gridSpan="2"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o-K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(Placeholder for Name) 시간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6461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o-K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월요일 ~ 금요일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ko-K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00:00 ~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71658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o-K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토요일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ko-K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00:00 ~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231533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o-K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일요일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ko-K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00:00 ~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523140"/>
                  </a:ext>
                </a:extLst>
              </a:tr>
            </a:tbl>
          </a:graphicData>
        </a:graphic>
      </p:graphicFrame>
      <p:sp>
        <p:nvSpPr>
          <p:cNvPr id="48" name="Rectangle 47">
            <a:extLst>
              <a:ext uri="{FF2B5EF4-FFF2-40B4-BE49-F238E27FC236}">
                <a16:creationId xmlns:a16="http://schemas.microsoft.com/office/drawing/2014/main" id="{05E7D1C7-2EBA-6D65-130C-DBF7B4CE07D6}"/>
              </a:ext>
            </a:extLst>
          </p:cNvPr>
          <p:cNvSpPr/>
          <p:nvPr/>
        </p:nvSpPr>
        <p:spPr>
          <a:xfrm>
            <a:off x="228600" y="2002536"/>
            <a:ext cx="7315200" cy="217530"/>
          </a:xfrm>
          <a:prstGeom prst="rect">
            <a:avLst/>
          </a:prstGeom>
          <a:solidFill>
            <a:srgbClr val="049D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6CC6BA-552B-D3D8-6D25-FDBF5D00D60D}"/>
              </a:ext>
            </a:extLst>
          </p:cNvPr>
          <p:cNvSpPr txBox="1"/>
          <p:nvPr/>
        </p:nvSpPr>
        <p:spPr>
          <a:xfrm>
            <a:off x="368853" y="1059439"/>
            <a:ext cx="5591365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ko-KR" sz="2000" dirty="0">
                <a:solidFill>
                  <a:srgbClr val="0F4964"/>
                </a:solidFill>
                <a:latin typeface="Source Sans Pro"/>
              </a:rPr>
              <a:t>BenefitsCal</a:t>
            </a:r>
            <a:r>
              <a:rPr lang="ko-KR" sz="2000" dirty="0"/>
              <a:t>은 더 </a:t>
            </a:r>
            <a:r>
              <a:rPr lang="ko-KR" altLang="en-US" sz="2000" dirty="0">
                <a:solidFill>
                  <a:srgbClr val="0F4964"/>
                </a:solidFill>
                <a:latin typeface="Source Sans Pro"/>
              </a:rPr>
              <a:t>강력한</a:t>
            </a:r>
            <a:r>
              <a:rPr lang="ko-KR" sz="2000" dirty="0"/>
              <a:t> </a:t>
            </a:r>
            <a:r>
              <a:rPr lang="ko-KR" altLang="en-US" sz="2000" b="1" dirty="0">
                <a:solidFill>
                  <a:srgbClr val="049DA2"/>
                </a:solidFill>
                <a:latin typeface="Source Sans Pro" panose="020B0503030403020204" pitchFamily="34" charset="0"/>
              </a:rPr>
              <a:t>보안</a:t>
            </a:r>
            <a:br>
              <a:rPr lang="es-MX" altLang="ko-KR" sz="2000" b="1" dirty="0">
                <a:solidFill>
                  <a:srgbClr val="049DA2"/>
                </a:solidFill>
                <a:latin typeface="Source Sans Pro" panose="020B0503030403020204" pitchFamily="34" charset="0"/>
              </a:rPr>
            </a:br>
            <a:r>
              <a:rPr lang="ko-KR" altLang="en-US" sz="2000" dirty="0">
                <a:solidFill>
                  <a:srgbClr val="0F4964"/>
                </a:solidFill>
                <a:latin typeface="Source Sans Pro" panose="020B0503030403020204" pitchFamily="34" charset="0"/>
              </a:rPr>
              <a:t>으로 귀하의 </a:t>
            </a:r>
            <a:r>
              <a:rPr lang="ko-KR" altLang="en-US" sz="2000" b="1" dirty="0">
                <a:solidFill>
                  <a:srgbClr val="0F4964"/>
                </a:solidFill>
                <a:latin typeface="Source Sans Pro" panose="020B0503030403020204" pitchFamily="34" charset="0"/>
              </a:rPr>
              <a:t>사례</a:t>
            </a:r>
            <a:r>
              <a:rPr lang="ko-KR" altLang="en-US" sz="2000" dirty="0">
                <a:solidFill>
                  <a:srgbClr val="0F4964"/>
                </a:solidFill>
                <a:latin typeface="Source Sans Pro" panose="020B0503030403020204" pitchFamily="34" charset="0"/>
              </a:rPr>
              <a:t>를 보호합니다</a:t>
            </a:r>
          </a:p>
        </p:txBody>
      </p:sp>
      <p:pic>
        <p:nvPicPr>
          <p:cNvPr id="8" name="Picture 7" descr="Robin, BenefitsCal mascot">
            <a:extLst>
              <a:ext uri="{FF2B5EF4-FFF2-40B4-BE49-F238E27FC236}">
                <a16:creationId xmlns:a16="http://schemas.microsoft.com/office/drawing/2014/main" id="{88054510-31FD-7EFB-5ACB-16481D813C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9052268"/>
            <a:ext cx="1016000" cy="965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55C6C4-E510-9226-B83B-004E46DBA1CF}"/>
              </a:ext>
            </a:extLst>
          </p:cNvPr>
          <p:cNvSpPr txBox="1"/>
          <p:nvPr/>
        </p:nvSpPr>
        <p:spPr>
          <a:xfrm>
            <a:off x="361426" y="1975104"/>
            <a:ext cx="2143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사례 연결 문제 해결 </a:t>
            </a:r>
          </a:p>
        </p:txBody>
      </p:sp>
      <p:pic>
        <p:nvPicPr>
          <p:cNvPr id="32" name="Picture 31" descr="QR code to BenefitsCal homepage">
            <a:extLst>
              <a:ext uri="{FF2B5EF4-FFF2-40B4-BE49-F238E27FC236}">
                <a16:creationId xmlns:a16="http://schemas.microsoft.com/office/drawing/2014/main" id="{914BEE54-775F-F7A8-7527-FE8163506116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-12000" contrast="-19000"/>
          </a:blip>
          <a:stretch>
            <a:fillRect/>
          </a:stretch>
        </p:blipFill>
        <p:spPr>
          <a:xfrm>
            <a:off x="6845300" y="9208070"/>
            <a:ext cx="698500" cy="698500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97839C87-BE95-8EA8-A8CD-A546029FD770}"/>
              </a:ext>
            </a:extLst>
          </p:cNvPr>
          <p:cNvSpPr txBox="1"/>
          <p:nvPr/>
        </p:nvSpPr>
        <p:spPr>
          <a:xfrm>
            <a:off x="1656264" y="9051129"/>
            <a:ext cx="4459875" cy="1000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spcAft>
                <a:spcPts val="600"/>
              </a:spcAft>
            </a:pPr>
            <a:r>
              <a:rPr lang="ko-KR" sz="1400" dirty="0">
                <a:solidFill>
                  <a:srgbClr val="049DA2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로빈</a:t>
            </a:r>
            <a:r>
              <a:rPr lang="ko-KR" sz="1400" dirty="0"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에게 물어보세요</a:t>
            </a:r>
            <a:r>
              <a:rPr lang="ko-KR" sz="14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</a:p>
          <a:p>
            <a:pPr marL="0" marR="0" algn="ctr">
              <a:spcAft>
                <a:spcPts val="600"/>
              </a:spcAft>
            </a:pPr>
            <a:r>
              <a:rPr lang="ko-KR" sz="1000" dirty="0">
                <a:effectLst/>
              </a:rPr>
              <a:t>BenefitsCal은 이제 캘리포니아 주민이 필요한 혜택을 새롭고, 간단하고, 쉽고, </a:t>
            </a:r>
            <a:endParaRPr lang="en-US" altLang="ko-KR" sz="1000" dirty="0">
              <a:effectLst/>
            </a:endParaRPr>
          </a:p>
          <a:p>
            <a:pPr marL="0" marR="0" algn="ctr">
              <a:spcAft>
                <a:spcPts val="600"/>
              </a:spcAft>
            </a:pPr>
            <a:r>
              <a:rPr lang="ko-KR" sz="10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안전한 방법</a:t>
            </a:r>
            <a:r>
              <a:rPr lang="ko-KR" sz="1000" dirty="0">
                <a:effectLst/>
              </a:rPr>
              <a:t>으로 신청하실 수 있는 시스템이 되었습니다.</a:t>
            </a:r>
            <a:r>
              <a:rPr lang="ko-KR" sz="10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</a:p>
          <a:p>
            <a:pPr marL="0" marR="0" algn="ctr">
              <a:spcAft>
                <a:spcPts val="600"/>
              </a:spcAft>
            </a:pPr>
            <a:r>
              <a:rPr lang="ko-KR" sz="10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BenefitsCal.com</a:t>
            </a:r>
            <a:r>
              <a:rPr lang="ko-KR" sz="1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으로 가기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18F25F-2DD7-F8AE-E951-E78A420827C7}"/>
              </a:ext>
            </a:extLst>
          </p:cNvPr>
          <p:cNvSpPr txBox="1"/>
          <p:nvPr/>
        </p:nvSpPr>
        <p:spPr>
          <a:xfrm>
            <a:off x="365760" y="2341626"/>
            <a:ext cx="3364992" cy="4642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182880">
              <a:spcBef>
                <a:spcPts val="1200"/>
              </a:spcBef>
              <a:spcAft>
                <a:spcPts val="400"/>
              </a:spcAft>
            </a:pPr>
            <a:r>
              <a:rPr lang="ko-KR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사례 세부정보에 어떤 이메일 주소를 입력했는지 모르거나, 내 이메일에 액세스할 수 없거나, 다른 휴대전화 번호를 연결해야 할 경우, 어떻게 해야 하나요?</a:t>
            </a:r>
          </a:p>
          <a:p>
            <a:pPr marR="0" defTabSz="182880">
              <a:spcBef>
                <a:spcPts val="200"/>
              </a:spcBef>
              <a:spcAft>
                <a:spcPts val="400"/>
              </a:spcAft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우선, 카운티 사무소에 문의하여 귀하의 이메일 및/또는 전화번호를 업데이트해 주세요.</a:t>
            </a:r>
          </a:p>
          <a:p>
            <a:pPr marR="0" defTabSz="182880">
              <a:spcBef>
                <a:spcPts val="1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ko-KR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확인 링크를 받지 못했다면 어떻게 해야 하나요? 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15분 정도 기다렸다가 다시 확인해 보세요. 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이메일/휴대전화 번호가 귀하의 사례 </a:t>
            </a:r>
            <a:r>
              <a:rPr lang="ko-K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파일에 있는 것인지 확인</a:t>
            </a: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해 주세요.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o-K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스팸/정크 폴더를 확인해 주세요.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o-K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위 단계를 반복하여 사례를 다시 연결해 보세요.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문자/SMS 메시지 또는 이메일을 받지 못했거나 확인 링크가 만료된 경우 새 확인 링크를 요청할 수 있습니다.</a:t>
            </a:r>
          </a:p>
          <a:p>
            <a:pPr defTabSz="182880">
              <a:spcBef>
                <a:spcPts val="1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ko-KR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내 사례를 연결했다고 생각했는데 대시보드에 이메일/전화 확인이 아직 보류 중이라는 메시지가 보입니다. 어떻게 해야 하나요?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확인 중인 이메일/휴대전화 번호가 귀하의 사례 </a:t>
            </a:r>
            <a:r>
              <a:rPr lang="ko-K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파일에 있는 것인지 확인</a:t>
            </a: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해 주세요.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이메일/전화번호로 전송된 링크를 다시 탭해 보세요.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사례를 다시 연결해 보세요.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0F496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0F496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E321EB-85A2-EFB9-5B00-28DB18A36FCB}"/>
              </a:ext>
            </a:extLst>
          </p:cNvPr>
          <p:cNvSpPr txBox="1"/>
          <p:nvPr/>
        </p:nvSpPr>
        <p:spPr>
          <a:xfrm>
            <a:off x="4041648" y="2341626"/>
            <a:ext cx="3355848" cy="509370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182880">
              <a:spcBef>
                <a:spcPts val="1200"/>
              </a:spcBef>
              <a:spcAft>
                <a:spcPts val="400"/>
              </a:spcAft>
            </a:pPr>
            <a:r>
              <a:rPr lang="ko-KR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내 사례를 연결할 수 없으면 어떻게...?</a:t>
            </a:r>
          </a:p>
          <a:p>
            <a:pPr marL="460375" marR="0" indent="-287020" defTabSz="182880">
              <a:spcBef>
                <a:spcPts val="200"/>
              </a:spcBef>
              <a:spcAft>
                <a:spcPts val="400"/>
              </a:spcAft>
            </a:pPr>
            <a:r>
              <a:rPr lang="es-MX" altLang="ko-KR" sz="9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 </a:t>
            </a:r>
            <a:r>
              <a:rPr lang="ko-KR" sz="9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혜택을 신청할 수 있을까요? 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o-K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홈페이지에서 또는 계정에 로그인한 상태에서 "혜택 신청(Apply for Benefits)"을 선택하여 새로 신청할 수 있습니다.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ko-K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     </a:t>
            </a:r>
            <a:r>
              <a:rPr lang="es-MX" altLang="ko-K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 </a:t>
            </a:r>
            <a:r>
              <a:rPr lang="ko-K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사례 상태를 확인하고 싶거나 혜택 확인서가 필요하세요?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카운티 사무소에 문의해 주세요.</a:t>
            </a:r>
          </a:p>
          <a:p>
            <a:pPr marL="460375" indent="-287020">
              <a:spcBef>
                <a:spcPts val="200"/>
              </a:spcBef>
              <a:spcAft>
                <a:spcPts val="400"/>
              </a:spcAft>
            </a:pPr>
            <a:r>
              <a:rPr lang="es-MX" altLang="ko-K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 </a:t>
            </a:r>
            <a:r>
              <a:rPr lang="ko-K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EBT 잔액 확인이 필요하세요?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o-KR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캘리포니아주 EBT 웹사이트(EBT.ca.gov)로 이동하거나 ebtEDGE 모바일 앱을 사용,</a:t>
            </a:r>
            <a:r>
              <a:rPr lang="ko-KR" sz="900" dirty="0">
                <a:solidFill>
                  <a:srgbClr val="0F4964"/>
                </a:solidFill>
                <a:latin typeface="Source Sans Pro"/>
                <a:ea typeface="Source Sans Pro"/>
              </a:rPr>
              <a:t> 또는 EBT 전화번호로 전화하시면 확인하실 수 있습니다.</a:t>
            </a:r>
            <a:endParaRPr lang="es-MX" altLang="ko-KR" sz="900" dirty="0">
              <a:solidFill>
                <a:srgbClr val="0F4964"/>
              </a:solidFill>
              <a:latin typeface="Source Sans Pro"/>
              <a:ea typeface="Source Sans Pro"/>
            </a:endParaRPr>
          </a:p>
          <a:p>
            <a:pPr marL="230505" lvl="1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ko-KR" sz="900" b="1" dirty="0">
                <a:solidFill>
                  <a:srgbClr val="0F4964"/>
                </a:solidFill>
                <a:latin typeface="Source Sans Pro"/>
                <a:ea typeface="Source Sans Pro"/>
              </a:rPr>
              <a:t>NOA(조치 통지)를 확인할 수 있나요?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o-KR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통지서는 우편으로 발송해 드립니다.</a:t>
            </a:r>
            <a:r>
              <a:rPr lang="ko-KR" sz="900" dirty="0">
                <a:solidFill>
                  <a:srgbClr val="0F4964"/>
                </a:solidFill>
                <a:latin typeface="Source Sans Pro"/>
                <a:ea typeface="Source Sans Pro"/>
              </a:rPr>
              <a:t> 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rgbClr val="0F4964"/>
                </a:solidFill>
                <a:latin typeface="Source Sans Pro"/>
              </a:rPr>
              <a:t>통지서가 없어서 사본이 필요하면</a:t>
            </a:r>
            <a:br>
              <a:rPr lang="ko-KR" altLang="en-US" sz="900" dirty="0">
                <a:solidFill>
                  <a:srgbClr val="0F4964"/>
                </a:solidFill>
                <a:latin typeface="Source Sans Pro"/>
              </a:rPr>
            </a:br>
            <a:r>
              <a:rPr lang="ko-KR" altLang="en-US" sz="900" dirty="0">
                <a:solidFill>
                  <a:srgbClr val="0F4964"/>
                </a:solidFill>
                <a:latin typeface="Source Sans Pro"/>
              </a:rPr>
              <a:t>카운티 사무소에 문의하실 수 있습니다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o-KR" sz="900" dirty="0">
                <a:solidFill>
                  <a:srgbClr val="0F4964"/>
                </a:solidFill>
                <a:latin typeface="Source Sans Pro"/>
                <a:ea typeface="Source Sans Pro"/>
              </a:rPr>
              <a:t>BenefitsCal에서 NOA도 확인할 수 있습니다. </a:t>
            </a:r>
          </a:p>
          <a:p>
            <a:pPr marL="460375" indent="-287020">
              <a:spcBef>
                <a:spcPts val="200"/>
              </a:spcBef>
              <a:spcAft>
                <a:spcPts val="400"/>
              </a:spcAft>
            </a:pPr>
            <a:r>
              <a:rPr lang="ko-K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문서를 업로드해야 하나요?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https://benefitscal.com/ApplyForBenefits/ABADD</a:t>
            </a: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에 있는 문서 업로드 페이지로 이동하여 다음 내용을 입력해 주세요.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문서 유형(필수)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신청서 또는 사례 번호(필수)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카운티 (필수)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생년월일(DOB, 필수 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이름(선택사항)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ko-K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성(선택사항)</a:t>
            </a:r>
          </a:p>
        </p:txBody>
      </p:sp>
    </p:spTree>
    <p:extLst>
      <p:ext uri="{BB962C8B-B14F-4D97-AF65-F5344CB8AC3E}">
        <p14:creationId xmlns:p14="http://schemas.microsoft.com/office/powerpoint/2010/main" val="2588313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282896A5DCF44BB4E27E937DEBD61F" ma:contentTypeVersion="20" ma:contentTypeDescription="Create a new document." ma:contentTypeScope="" ma:versionID="c744bf621409691cd298fa682c9bda22">
  <xsd:schema xmlns:xsd="http://www.w3.org/2001/XMLSchema" xmlns:xs="http://www.w3.org/2001/XMLSchema" xmlns:p="http://schemas.microsoft.com/office/2006/metadata/properties" xmlns:ns2="6f42a4de-dc14-48ac-aaf7-8516801bfbca" xmlns:ns3="c71bc280-77be-4226-9682-3896b2a5d823" targetNamespace="http://schemas.microsoft.com/office/2006/metadata/properties" ma:root="true" ma:fieldsID="18f0d008cbd890b095ebae5e13c1ce4a" ns2:_="" ns3:_="">
    <xsd:import namespace="6f42a4de-dc14-48ac-aaf7-8516801bfbca"/>
    <xsd:import namespace="c71bc280-77be-4226-9682-3896b2a5d8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2a4de-dc14-48ac-aaf7-8516801bfb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ef47989-784c-489a-9429-d0794a7077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bc280-77be-4226-9682-3896b2a5d82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2fd11a7-2fc9-4a05-a60b-36ef088c0424}" ma:internalName="TaxCatchAll" ma:showField="CatchAllData" ma:web="c71bc280-77be-4226-9682-3896b2a5d8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71bc280-77be-4226-9682-3896b2a5d823" xsi:nil="true"/>
    <lcf76f155ced4ddcb4097134ff3c332f xmlns="6f42a4de-dc14-48ac-aaf7-8516801bfbca">
      <Terms xmlns="http://schemas.microsoft.com/office/infopath/2007/PartnerControls"/>
    </lcf76f155ced4ddcb4097134ff3c332f>
    <SharedWithUsers xmlns="c71bc280-77be-4226-9682-3896b2a5d823">
      <UserInfo>
        <DisplayName/>
        <AccountId xsi:nil="true"/>
        <AccountType/>
      </UserInfo>
    </SharedWithUsers>
    <MediaLengthInSeconds xmlns="6f42a4de-dc14-48ac-aaf7-8516801bfbca" xsi:nil="true"/>
  </documentManagement>
</p:properties>
</file>

<file path=customXml/itemProps1.xml><?xml version="1.0" encoding="utf-8"?>
<ds:datastoreItem xmlns:ds="http://schemas.openxmlformats.org/officeDocument/2006/customXml" ds:itemID="{BF24E71C-4A1A-4641-A649-0D26202FA77F}"/>
</file>

<file path=customXml/itemProps2.xml><?xml version="1.0" encoding="utf-8"?>
<ds:datastoreItem xmlns:ds="http://schemas.openxmlformats.org/officeDocument/2006/customXml" ds:itemID="{AF039D63-9D46-4FFD-9B4B-AF67BFAF708F}"/>
</file>

<file path=customXml/itemProps3.xml><?xml version="1.0" encoding="utf-8"?>
<ds:datastoreItem xmlns:ds="http://schemas.openxmlformats.org/officeDocument/2006/customXml" ds:itemID="{A75FB101-1282-4EE3-92CA-E1E0F831EE30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1243</Words>
  <Application>Microsoft Office PowerPoint</Application>
  <PresentationFormat>Personalizado</PresentationFormat>
  <Paragraphs>130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Courier New</vt:lpstr>
      <vt:lpstr>Source Sans Pro</vt:lpstr>
      <vt:lpstr>Office Theme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2024-05-21T04:51:46Z</dcterms:created>
  <dcterms:modified xsi:type="dcterms:W3CDTF">2024-05-23T19:03:36Z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0x0101001C282896A5DCF44BB4E27E937DEBD61F</vt:lpwstr>
  </property>
  <property fmtid="{D5CDD505-2E9C-101B-9397-08002B2CF9AE}" pid="3" name="Order">
    <vt:r8>696400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