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sldIdLst>
    <p:sldId id="257" r:id="rId5"/>
    <p:sldId id="256" r:id="rId6"/>
    <p:sldId id="258" r:id="rId7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6" orient="horz" pos="6336" userDrawn="1">
          <p15:clr>
            <a:srgbClr val="A4A3A4"/>
          </p15:clr>
        </p15:guide>
        <p15:guide id="7" orient="horz" pos="151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A51537-20FB-CA6F-0A1F-DA3913FE9D03}" name="Jennifer Hobbs" initials="JH" userId="S::HobbsJ@CalACES.org::d8c6b139-6877-42de-a9b6-94aff2310fb8" providerId="AD"/>
  <p188:author id="{4CB82439-81B3-F6B3-A41B-C4ADC64CFFCB}" name="Jasrotia, Palak" initials="JP" userId="S::pjasrotia@deloitte.com::ff03e157-2e89-4313-818a-46d1d3d62c59" providerId="AD"/>
  <p188:author id="{3540645D-06BD-1547-57CD-1D75780F038A}" name="Lynn Bridwell" initials="LB" userId="S::BridwellL@CalACES.org::f493453a-2c95-4f19-a9f2-97cd2e192283" providerId="AD"/>
  <p188:author id="{ACBCC86C-4C55-CC12-821D-6D89A134FE01}" name="Elizabeth Palm" initials="EP" userId="S::PalmE@CalACES.org::fd1aa5b2-94a5-42b1-a796-103534593afd" providerId="AD"/>
  <p188:author id="{D8939C75-02B7-D2E3-3D95-7CCA8BDA6533}" name="Matthew Vandereyck" initials="MV" userId="S::VandereyckM@CalACES.org::f04246c0-7427-4d40-9382-fde7e6271c5c" providerId="AD"/>
  <p188:author id="{F2644286-D4A4-07D9-D618-CF76131E2FB4}" name="Abernethy, Jessica@DSS" initials="AJ" userId="S::Jessica.Abernethy@dss.ca.gov::e023498e-452c-4705-9296-3c4cbcb4d930" providerId="AD"/>
  <p188:author id="{A1D8998C-EA90-8B35-D73C-3549A0555D5C}" name="Peggy Macias" initials="PM" userId="S::maciasp@calaces.org::6d5f42cf-be01-4828-a9cf-e344f1bb964d" providerId="AD"/>
  <p188:author id="{FE1C5D93-01B5-1531-3103-8B85E8963403}" name="Jayna Longstreet" initials="JL" userId="S::LongstreetJ@CalACES.org::54dffcd2-d452-4f11-90fa-702048e0edf4" providerId="AD"/>
  <p188:author id="{27DB089C-B88B-E7B3-6DB1-BC05C476BB37}" name="Kumar, Surranjan" initials="KS" userId="S::surranjankumar@deloitte.com::2245a8a8-c3eb-410e-8c18-0cc83a9fa0e0" providerId="AD"/>
  <p188:author id="{A3BA59B6-5F57-04D3-EF6A-E3C4AD5B6342}" name="Sheppard, Susan" initials="SS" userId="S::susheppard@deloitte.com::54b6578d-3135-4211-9722-a142c3218440" providerId="AD"/>
  <p188:author id="{E70A3ECF-5FB3-FABA-CFA7-9DF8722C28E6}" name="Daisy Villasenor" initials="DV" userId="S::VillasenorD@CalACES.org::1136f0b5-294a-43ec-a781-fdf24045beec" providerId="AD"/>
  <p188:author id="{20AE98EF-1716-8421-E5FF-85D0683EDA29}" name="Gregory Postulka" initials="GP" userId="S::postulkag@calaces.org::806a4e80-65be-42ae-966d-59a5057c234a" providerId="AD"/>
  <p188:author id="{95EB62F7-A37E-F873-0870-75CAE5BA13DF}" name="Raghunathan, Ramya" initials="RR" userId="S::ramraghunathan@deloitte.com::fe0bbf4d-e001-4ee3-888d-4a8e46da65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964"/>
    <a:srgbClr val="049DA2"/>
    <a:srgbClr val="E9F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8" y="-936"/>
      </p:cViewPr>
      <p:guideLst>
        <p:guide orient="horz" pos="3168"/>
        <p:guide pos="2448"/>
        <p:guide orient="horz" pos="6336"/>
        <p:guide orient="horz" pos="1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5F40B951-CB8A-B740-A93B-A2D378FF6542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6CB1FBC3-7A7E-DC41-B596-DA7E624399D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6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9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9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5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1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3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1F61D730-005E-2540-BE62-ADEF06E68604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EE661BE6-BCFE-4142-9F44-3053581D749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9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b="0" i="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mailto:Verify.NoReply@App.CalSAW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https://benefitscal.com/ApplyForBenefits/ABAD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7D5E2C-BF47-1057-338F-69418FB2AE02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aysettha OT" panose="020B0504020207020204" pitchFamily="34" charset="-34"/>
              <a:cs typeface="Saysettha OT" panose="020B0504020207020204" pitchFamily="34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084FCE-65B0-71CD-E118-5B39BC51C5D4}"/>
              </a:ext>
            </a:extLst>
          </p:cNvPr>
          <p:cNvSpPr/>
          <p:nvPr/>
        </p:nvSpPr>
        <p:spPr>
          <a:xfrm>
            <a:off x="228600" y="2000904"/>
            <a:ext cx="7315200" cy="25200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aysettha OT" panose="020B0504020207020204" pitchFamily="34" charset="-34"/>
              <a:cs typeface="Saysettha OT" panose="020B0504020207020204" pitchFamily="34" charset="-34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50B3C738-D77C-C1AF-0576-30176A415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63650C-9590-D421-9A1E-7842AC0EB5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2C9CDA-A778-3FE7-8770-6E166BD6A24A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lo-LA" sz="10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@BenefitsCal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B2E3E0B-7472-22CF-7262-63CEC91EC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080911"/>
              </p:ext>
            </p:extLst>
          </p:nvPr>
        </p:nvGraphicFramePr>
        <p:xfrm>
          <a:off x="4931630" y="996905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lo-LA" sz="14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(ຂໍ້ຄວາມຕົວຢ່າງສຳລັບໃສ່ຊື່) ຊົ່ວໂມງ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ວັນຈັນ – ວັນສຸກ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ວັນເສົາ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ວັນອາທິດ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45796" y="1011300"/>
            <a:ext cx="473335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o-LA" sz="20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BenefitsCal ເຮັດໃຫ້ການຮັກສາ</a:t>
            </a:r>
            <a:br>
              <a:rPr lang="lo-LA" sz="20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</a:br>
            <a:r>
              <a:rPr lang="lo-LA" sz="2000" b="1" dirty="0">
                <a:solidFill>
                  <a:srgbClr val="049DA2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ຄວາມປອດໄພເຂັ້ມງວດຂຶ້ນ</a:t>
            </a:r>
            <a:r>
              <a:rPr lang="lo-LA" sz="20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ເພື່ອປ້ອງກັນ </a:t>
            </a:r>
            <a:endParaRPr lang="en-US" sz="2000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r>
              <a:rPr lang="lo-LA" sz="2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ຂໍ້ມູນຂອງທ່ານ</a:t>
            </a:r>
            <a:endParaRPr lang="lo-LA" sz="1400" b="1" dirty="0">
              <a:latin typeface="Saysettha OT" panose="020B0504020207020204" pitchFamily="34" charset="-34"/>
              <a:cs typeface="Saysettha OT" panose="020B0504020207020204" pitchFamily="34" charset="-34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92737"/>
            <a:ext cx="3858749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lo-LA" sz="1200" dirty="0">
                <a:solidFill>
                  <a:schemeClr val="bg1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ການເຂົ້າ</a:t>
            </a:r>
            <a:r>
              <a:rPr lang="lo-LA" sz="1200" dirty="0">
                <a:solidFill>
                  <a:schemeClr val="bg1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ສູ່ລະບົບ BenefitsCal ດ້ວຍ</a:t>
            </a:r>
            <a:r>
              <a:rPr lang="lo-LA" sz="1200" dirty="0">
                <a:solidFill>
                  <a:schemeClr val="bg1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ການຢືນຢັນສອງຂັ້ນຕອນ</a:t>
            </a:r>
            <a:endParaRPr lang="lo-LA" sz="1200" dirty="0">
              <a:solidFill>
                <a:schemeClr val="bg1"/>
              </a:solidFill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CAC4840-FC60-6D93-3880-8A589DF1EC4F}"/>
              </a:ext>
            </a:extLst>
          </p:cNvPr>
          <p:cNvSpPr txBox="1"/>
          <p:nvPr/>
        </p:nvSpPr>
        <p:spPr>
          <a:xfrm>
            <a:off x="407553" y="2407788"/>
            <a:ext cx="3364992" cy="38677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lo-LA" sz="10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ການຢືນຢັນສອງຂັ້ນຕອນແມ່ນຫຍັງ?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ປັດຈຸບັນ BenefitsCal ຮ້ອງຂໍໃຫ້ທ່ານໃຊ້ການຢືນຢັນສອງຂັ້ນຕອນເພື່ອເຂົ້າສູ່ລະບົບບັນຊີຂອງທ່ານ.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ການຢືນຢັນສອງຂັ້ນຕອນແມ່ນຂັ້ນຕອນການເຂົ້າສູ່ລະບົບແບບພິເສດ ທີ່ຊ່ວຍປ້ອງກັນບັນຊີຂອງທ່ານ ແລະ ຮັກສາຄວາມປອດໄພໃຫ້ກັບຂໍ້ມູນຂອງທ່ານ.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 ເມື່ອໃດທີ່ທ່ານເຂົ້າສູ່ລະບົບ, ທ່ານຈະໄດ້ຮັບລະຫັດທີ່ສົ່ງໃຫ້ຜ່ານອີເມວ ຫຼື ຂໍ້ຄວາມ/SMS ເພື່ອໃຫ້ແນ່ໃຈວ່າແມ່ນທ່ານທີ່ກໍາລັງເຂົ້າສູ່ລະບົບ. </a:t>
            </a:r>
          </a:p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ຂ້າພະເຈົ້າ </a:t>
            </a:r>
            <a:r>
              <a:rPr lang="lo-LA" sz="10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ສາມາດເຂົ້າສູ່ລະບົບຂອງ BenefitsCal</a:t>
            </a: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ໂດຍການຢືນຢັນ</a:t>
            </a:r>
            <a:r>
              <a:rPr lang="lo-LA" sz="10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ສອງ ຂັ້ນຕອນໄດ້ແນວໃດ?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ຢູ່ໜ້າຫຼັກຂອງ BenefitsCal, ຢູ່ແຈເທິງຂວາສຸດ, </a:t>
            </a:r>
            <a:br>
              <a:rPr lang="lo-LA" sz="900" dirty="0"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</a:b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ຄລິກໃສ່ </a:t>
            </a: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ເຂົ້າສູ່ລະບົບ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. 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</a:t>
            </a: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ໃສ່ອີເມວ ແລະ ລະຫັດຜ່ານຂອງທ່ານ.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ຄລິກໃສ່ </a:t>
            </a:r>
            <a:r>
              <a:rPr lang="lo-LA" sz="9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“ເຂົ້າສູ່ລະບົບ</a:t>
            </a: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.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ໃຫ້ກວດເບິ່ງລະຫັດຢືນຢັນຫົກຕົວເລກທີ່ໄດ້ສົ່ງໃຫ້ທ່ານຜ່ານທາງອີເມວ ຫຼື ຂໍ້ຄວາມ/SMS ທີ່ໄດ້ສົ່ງໃຫ້ກັບທ່ານທາງເບີໂທລະສັບມືຖື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 </a:t>
            </a: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 ທີ່ເຊື່ອມຕໍ່ກັບເຄສຂອງທ່ານ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.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ຈົ່ງໃສ່ລະຫັດຫົກຕົວເລກຢູ່ໃນຫ້ອງທີ່ສະແດງຢູ່ເທິງໜ້າຈໍ ແລະ ໃຫ້ກົດ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 </a:t>
            </a:r>
            <a:r>
              <a:rPr lang="lo-LA" sz="9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ຕໍ່ໄປ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.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ທ່ານຈະເຫັນໜ້າຈໍສຳລັບເງື່ອນໄຂຂອງການນໍາໃຊ້ BenefitsCal. ຫຼັງຈາກທີ່ກວດເບິ່ງແລ້ວ, ໃຫ້ຄລິກໃສ່ </a:t>
            </a:r>
            <a:r>
              <a:rPr lang="lo-LA" sz="9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ຂ້າພະເຈົ້າ</a:t>
            </a: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ຍອມຮັບ 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ໃນການ</a:t>
            </a: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 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ເຫັນດີກັບເງື່ອນໄຂ. </a:t>
            </a:r>
            <a:endParaRPr lang="lo-LA" sz="900" b="1" dirty="0">
              <a:solidFill>
                <a:srgbClr val="0F4964"/>
              </a:solidFill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427035" y="9051129"/>
            <a:ext cx="4918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lo-LA" sz="14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ໃຫ້ຖາມ </a:t>
            </a:r>
            <a:r>
              <a:rPr lang="lo-LA" sz="14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ໂຣບິນ</a:t>
            </a:r>
            <a:r>
              <a:rPr lang="lo-LA" sz="14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0" marR="0" algn="ctr">
              <a:spcAft>
                <a:spcPts val="600"/>
              </a:spcAft>
            </a:pP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BenefitsCal ແມ່ນຮູບແບບທີ່ໃໝ່, ງ່າຍດາຍ ແລະ </a:t>
            </a:r>
            <a:r>
              <a:rPr lang="lo-LA" sz="10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ປອດໄພ </a:t>
            </a:r>
            <a:b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</a:b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ສຳລັບຊາວເມືອງຄາລີຟໍເນຍ ໃນການສະໝັກ ແລະ ບໍລິຫານສະຫວັດດີການທີ່ພວກເຂົາຕ້ອງການ. </a:t>
            </a:r>
          </a:p>
          <a:p>
            <a:pPr marL="0" marR="0" algn="ctr">
              <a:spcAft>
                <a:spcPts val="600"/>
              </a:spcAft>
            </a:pP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ໃຫ້ເຂົ້າໄປເບິ່ງທີ່ </a:t>
            </a:r>
            <a:r>
              <a:rPr lang="lo-LA" sz="10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FF5A31-4339-FA79-17BA-DA3A2EBCDE28}"/>
              </a:ext>
            </a:extLst>
          </p:cNvPr>
          <p:cNvSpPr txBox="1"/>
          <p:nvPr/>
        </p:nvSpPr>
        <p:spPr>
          <a:xfrm>
            <a:off x="4256955" y="2789304"/>
            <a:ext cx="306176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.</a:t>
            </a: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5C833-18BC-3A03-B61C-749CD94105C1}"/>
              </a:ext>
            </a:extLst>
          </p:cNvPr>
          <p:cNvSpPr txBox="1"/>
          <p:nvPr/>
        </p:nvSpPr>
        <p:spPr>
          <a:xfrm>
            <a:off x="4210828" y="2413553"/>
            <a:ext cx="31540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ຂ້າພະເຈົ້າສາມາດປ່ຽນການຢືນຢັນສອງຂັ້ນຕອນຕາມທີ່ຂ້ອຍຕ້ອງການໄດ້ແນວໃດ?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ຖ້າຫາກວ່າທ່ານປ່ຽນເບີໂທລະສັບທີ່ທ່ານນໍາໃຊ້ໃນບັນຊີ BenefitsCal ຂອງທ່ານ, ທ່ານສາມາດປ່ຽນ ການຢືນຢັນສອງຂັ້ນຕອນໃນການເຂົ້າສູ່ລະບົບຕາມທີ່ທ່ານຕ້ອງການ ເພື່ອຮັບລະຫັດທີ່ໄດ້ສົ່ງໃຫ້ທາງເບີ</a:t>
            </a:r>
            <a:r>
              <a:rPr lang="en-US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ໂທລະສັບມືຖື.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ທ່ານກໍ່ສາມາດປ່ຽນ ຫຼື ຕັ້ງຄ່າຕາມທີ່ທ່ານຕ້ອງການສໍາລັບການສົ່ງຂໍ້ຄວາມ/SMS </a:t>
            </a: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ຫຼື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ອີເມວ, </a:t>
            </a: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ຫຼັງຈາກ 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ທີ່ທ່ານໄດ້ເຂົ້າສູ່ລະບົບເປັນຄັ້ງທໍາອິດ.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ຖ້າຫາກວ່າທ່ານເລືອກທີ່ຈະໄດ້ຮັບລະຫັດເປັນຂໍ້ຄວາມ/SMS, ທ່ານຈະຍັງຄົງຈໍາເປັນຈະຕ້ອງໃຊ້ອີເມວຂອງທ່ານ ເພື່ອເປັນຊື່ຜູ້ໃຊ້ຂອງທ່ານໃນການເຂົ້າສູ່ລະບົບ.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ຈົ່ງຈື່ໄວ້ວ່າ ຂໍ້ຄວາມ/SMS ຈະຖືກສົ່ງໃຫ້ທາງ ເບີໂທລະສັບມືຖື ແລະ ອາດຈະຕ້ອງໄດ້ເສຍຄ່າສົ່ງຂໍ້ມູນ ແລະ ຂໍ້ຄວາມຕາມປົກກະຕິ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lo-LA" sz="900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1818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lo-LA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743425"/>
              </p:ext>
            </p:extLst>
          </p:nvPr>
        </p:nvGraphicFramePr>
        <p:xfrm>
          <a:off x="4918152" y="945130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lo-LA" sz="14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(ຂໍ້ຄວາມຕົວຢ່າງສຳລັບໃສ່ຊື່) ຊົ່ວໂມງ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ວັນຈັນ – ວັນສຸກ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ວັນເສົາ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ວັນອາທິດ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599" y="2000904"/>
            <a:ext cx="7315199" cy="25200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228599" y="1024099"/>
            <a:ext cx="703246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o-LA" sz="20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BenefitsCal ເຮັດໃຫ້ການຮັກສາ</a:t>
            </a:r>
            <a:br>
              <a:rPr lang="lo-LA" sz="2000" dirty="0"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</a:br>
            <a:r>
              <a:rPr lang="lo-LA" sz="2000" b="1" dirty="0">
                <a:solidFill>
                  <a:srgbClr val="049DA2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ຄວາມປອດໄພ</a:t>
            </a:r>
            <a:r>
              <a:rPr lang="lo-LA" sz="20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 </a:t>
            </a:r>
            <a:endParaRPr lang="en-US" sz="2000" dirty="0">
              <a:solidFill>
                <a:srgbClr val="0F4964"/>
              </a:solidFill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  <a:p>
            <a:r>
              <a:rPr lang="lo-LA" sz="2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ເພື່ອປົກປ້ອງເຄສຂອງທ່ານ</a:t>
            </a:r>
            <a:endParaRPr lang="lo-LA" sz="1400" b="1" dirty="0"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2003679"/>
            <a:ext cx="4692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o-LA" sz="1200" dirty="0">
                <a:solidFill>
                  <a:schemeClr val="bg1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ການຢືນຢັນແມ່ນເຮັດໃຫ້ການເຊື່ອມຕໍ່ເຄສ </a:t>
            </a:r>
            <a:r>
              <a:rPr lang="lo-LA" sz="1200" dirty="0">
                <a:solidFill>
                  <a:schemeClr val="bg1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ມີຄວາມປອດໄພຫຼາຍກວ່າທີ່ຜ່ານມາ</a:t>
            </a:r>
            <a:endParaRPr lang="lo-LA" sz="1200" dirty="0">
              <a:solidFill>
                <a:schemeClr val="bg1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D73CA0-84A7-1BF8-F1D5-C5A10517180E}"/>
              </a:ext>
            </a:extLst>
          </p:cNvPr>
          <p:cNvSpPr txBox="1"/>
          <p:nvPr/>
        </p:nvSpPr>
        <p:spPr>
          <a:xfrm>
            <a:off x="365761" y="2340386"/>
            <a:ext cx="3364992" cy="6404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600"/>
              </a:spcBef>
              <a:spcAft>
                <a:spcPts val="200"/>
              </a:spcAft>
            </a:pPr>
            <a:r>
              <a:rPr lang="lo-LA" sz="10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ການເຊື່ອມຕໍ່ເຄສແມ່ນຫຍັງ?</a:t>
            </a:r>
            <a:endParaRPr lang="lo-LA" sz="1000" b="1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ສໍການເຊື່ອມຕໍ່ເຄສແມ່ນ ວິທີການທີ່ລູກຄ້າສາມາດເບິ່ງເຄສຂອງພວກເຂົາຜ່ານບັນຊີ BenefitsCal.</a:t>
            </a:r>
          </a:p>
          <a:p>
            <a:pPr marL="0" marR="0">
              <a:spcBef>
                <a:spcPts val="900"/>
              </a:spcBef>
              <a:spcAft>
                <a:spcPts val="200"/>
              </a:spcAft>
            </a:pPr>
            <a:r>
              <a:rPr lang="lo-LA" sz="10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ການຢືນຢັນສຳລັບການເຊື່ອມຕໍ່ເຄສແມ່ນຫຍັງ?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ເພື່ອຮັກສາຂໍ້ມູນຢູ່ໃນເຄສຂອງລູກຄ້າໃຫ້ມີຄວາມປອດໄພ, ພວກເຮົາໄດ້ເພີ່ມຊ່ອງທາງໃໝ່ໃນການຢັ້ງຢືນວ່າແມ່ນ</a:t>
            </a:r>
            <a:r>
              <a:rPr lang="lo-LA" sz="8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ທ່ານ</a:t>
            </a: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ທີ່ກໍາລັງເຊື່ອມຕໍ່ເຄສຂອງທ່ານຜ່ານທາງອອນລາຍ໌, ແລະ </a:t>
            </a:r>
            <a:r>
              <a:rPr lang="lo-LA" sz="8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ບໍ່ແມ່ນ</a:t>
            </a: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r>
              <a:rPr lang="lo-LA" sz="800" i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ຄົນອື່ນແອບອ້າງເປັນຕົວທ່ານ. 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ການຢືນຢັນສອງຂັ້ນຕອນສໍາລັບເຊື່ອມຕໍ່ເຄສແມ່ນຄືກັນກັບການຢືນຢັນສອງຂັ້ນຕອນໃນການເຂົ້າສູ່ລະບົບບໍ?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cs typeface="Saysettha OT" panose="020B0504020207020204" pitchFamily="34" charset="-34"/>
              </a:rPr>
              <a:t>ບໍ່ແມ່ນ. ທ່ານພຽງແຕ່ຢືນຢັນຕົວທ່ານໃນເມື່ອມີການເຊື່ອມຕໍ່ເຄສເທົ່ານັ້ນ. ການຢືນຢັນສອງຂັ້ນຕອນໃນການເຂົ້າສູ່ລະບົບ ແມ່ນຕ້ອງເຮັດທຸກໆຄັ້ງທີ່ທ່ານເຂົ້າສູ່ລະບົບ BenefitsCal. 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ການຢືນຢັນການເຊື່ອມຕໍ່ເຄສເຮັດວຽກໄດ້ແນວໃດ?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ຫຼັງຈາກທີ່ໃສ່ຂໍ້ມູນຢູ່ໃນເຄສຂອງຜູ້ສະໝັກຫຼັກແລ້ວ, BenefitsCal ຈະສອບຖາມວ່າທ່ານຕ້ອງການທີ່ຈະຮັບເອົາລິ້ງຂອງທ່ານໄດ້ແນວໃດ ເພື່ອຢືນຢັນວ່າແມ່ນທ່ານເອງທີ່ກຳລັງເຊື່ອມຕໍ່ກັບເຄສ CalSAWS ຂອງທ່ານ. ທ່ານກໍ່ສາມາດເລືອກທີ່ຈະຮັບເອົາລິ້ງຢືນຢັນການເຊື່ອມຕໍ່ທາງອີເມວ ຫຼື ທາງຂໍ້ຄວາມ/SMS ທີ່ສົ່ງໄປທີ່ເບີໂທລະສັບມືຖືຂອງທ່ານ. ຕົວເລືອກເຫຼົ່ານີ້ມາຈາກຂໍ້ມູນທີ່ພວກເຮົາມີໃນຟາຍ. ຖ້າຫາກວ່າຂໍ້ມູນນີ້ບໍ່ມີຢູ່ໃນລາຍການ ຫຼື ບໍ່ຖືກຕ້ອງ, ທ່ານກໍ່ສາມາດຕິດຕໍ່ຫາຄາວຕີ້ຂອງທ່ານເພື່ອໃຫ້ການຊ່ວຍເຫຼືອໄດ້. </a:t>
            </a:r>
            <a:endParaRPr lang="lo-LA" sz="800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ຖ້າຫາກວ່າຂ້າພະເຈົ້າຕ້ອງການໃຫ້ລິ້ງເພື່ອຈະເຂົ້າໄປຫາອີເມວ, ທີ່ຢູ່ອີເມວໃດຈະສົ່ງມາໃຫ້ຂ້ອຍສົ່ງ?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ລິ້ງຢືນຢັນຈະຖືກສົ່ງໃຫ້ທ່ານທາງທີ່ຢູ່ອີເມວທີ່ມີຢູ່ໃນຟາຍເຄສຂອງທ່ານ. ອີເມວນີ້ອາດຈະແຕກຕ່າງຈາກທີ່ຢູ່ອີເມວທີ່ທ່ານໄດ້ໃຊ້ເພື່ອເຂົ້າສູ່ລະບົບ BenefitsCal; ມີພຽງແຕ່ຜູ້ສະໝັກຫຼັກເທົ່ານັ້ນທີ່ສາມາດເຊື່ອມຕໍ່ກັບເຄສຂອງພວກເຂົາໄດ້. ຖ້າຫາກວ່າທ່ານຕ້ອງການໃຊ້ອີເມວທີ່ບໍ່ຄືກັນ, ໃຫ້ຕິດຕໍ່ຫາຄາວຕີ້ປະຈໍາເຂດຂອງທ່ານເພື່ອອັບເດດຂໍ້ມູນ. 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ຖ້າຫາກວ່າຂ້າພະເຈົ້າຕ້ອງການລິ້ງໄປຫາເບີໂທລະສັບ, ເບີໂທລະສັບໃດຈະສົ່ງມາໃຫ້ຂ້າພະເຈົ້າ?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ລິ້ງຢືນຢັນຈະຖືກສົ່ງໄປທາງ ຂໍ້ຄວາມ/SMS ຫາເບີໂທລະສັບທີ່ລະບຸໄວ້ຢູ່ໃນຟາຍເຄສຂອງທ່ານ, ຫຼັງຈາກທີ່ທ່ານເຫັນດີໃນເງື່ອນໄຂ ແລະ ຂໍ້ກໍານົດດັ່ງກ່າວ. ເບີໂທລະສັບນີ້ອາດຈະແຕກຕ່າງຈາກເບີທີ່ທ່ານນໍາໃຊ້ໃນການສ້າງບັນຊີສະຫວັດດີການ BenefitsCal ຂອງທ່ານ.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ຖ້າຫາກວ່າທ່ານມີເບີໂທລະສັບຫຼາຍກວ່າໜຶ່ງເບີຢູ່ໃນລາຍການ, BenefitsCal ຈະສະແດງເບີໂທລະສັບ ທີ່ຢູ່ໃນຟາຍເຄສຂອງທ່ານ ແລະ ທ່ານຈະຕ້ອງເລືອກວ່າເບີໂທລະສັບໃດທີ່ທ່ານຕ້ອງການໃຫ້ສົ່ງລິ້ງໃຫ້ ທ່ານ.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+mn-lt"/>
                <a:cs typeface="Saysettha OT" panose="020B0504020207020204" pitchFamily="34" charset="-34"/>
              </a:rPr>
              <a:t>ຖ້າຫາກວ່າທ່ານເລືອກທີ່ຈະຮັບຂໍ້ຄວາມ/SMS, ທ່ານຍັງຈະຕ້ອງໄດ້ຖືກຂໍໃຫ້ກວດເບິ່ງຫ້ອງ ໃນການເຫັນດີ ທີ່ຈະຮັບເອົາຂໍ້ຄວາມ/SMS ພ້ອມທັງລິ້ງຢືນຢັນເທື່ອດຽວ.</a:t>
            </a:r>
            <a:endParaRPr lang="lo-LA" sz="1600" dirty="0">
              <a:latin typeface="Saysettha OT" panose="020B0504020207020204" pitchFamily="34" charset="-34"/>
              <a:cs typeface="Saysettha OT" panose="020B0504020207020204" pitchFamily="34" charset="-34"/>
            </a:endParaRP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C4D3384-B3F9-06E8-B8A6-B6D0E9C3EBF2}"/>
              </a:ext>
            </a:extLst>
          </p:cNvPr>
          <p:cNvSpPr txBox="1"/>
          <p:nvPr/>
        </p:nvSpPr>
        <p:spPr>
          <a:xfrm>
            <a:off x="4041648" y="2341626"/>
            <a:ext cx="3355848" cy="70275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ການຢືນຢັນສຳລັບການເຊື່ອມຕໍ່ເຄສແມ່ນວິທີທີ່ງ່າຍ!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ເມື່ອທ່ານເຂົ້າສູ່ລະບົບ BenefitsCal, ທ່ານກໍ່ຈະເຫັນຂໍ້ຄວາມຍິນດີຕ້ອນຮັບທີ່ໜ້າຈໍ</a:t>
            </a: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- </a:t>
            </a: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ໃຫ້ຊອກຫາ</a:t>
            </a:r>
            <a:r>
              <a:rPr lang="lo-LA" sz="800" i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ລິ້ງຂອງເຄສທີ່ສາມາດເຊື່ອມຕໍ່ໄດ້ເລີຍ </a:t>
            </a: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​</a:t>
            </a:r>
            <a:r>
              <a:rPr lang="lo-LA" sz="8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ໃຫ້ຄລິກ</a:t>
            </a: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r>
              <a:rPr lang="lo-LA" sz="800" i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ເພື່ອທີ່ຈະເລີ່ມຕົ້ນເຊື່ອມຕໍ່ເຄສຂອງທ່ານໄປຫາບັນຊີຂອງທ່ານ.</a:t>
            </a:r>
            <a:endParaRPr lang="lo-LA" sz="800" i="1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ຢູ່ເທິງໜ້າຈໍຕໍ່ໄປ, ໃຫ້ໃສ່ວັນເດືອນປີເກີດ, ລະຫັດໄປສະນີ, ຄາວຕີ້ ແລະ ໝາຍເລກເຄສ (ໃສ່ຂໍ້ມູນຂອງເຄສໃດໜຶ່ງຂອງທ່ານ).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ຕໍ່ໄປ, ທ່ານກໍ່ຈະຖືກຂໍໃຫ້ </a:t>
            </a: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ຢືນຢັນວ່າ ແມ່ນທ່ານທີ່ກຳລັງເຊື່ອມຕໍ່ເຄສຂອງທ່ານ.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ທີ່ຢູ່ອີເມວ ແລະ ເບີໂທລະສັບຈາກລາຍລະອຽດຂອງເຄສຂອງທ່ານຈະສະແດງໃຫ້ເຫັນ.</a:t>
            </a:r>
            <a:endParaRPr lang="lo-LA" sz="8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​</a:t>
            </a:r>
            <a:r>
              <a:rPr lang="lo-LA" sz="8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ໃຫ້ຄລິກ</a:t>
            </a: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ໃສ່ປຸ່ມວິທະຍຸໃກ້ກັບທີ່ຢູ່ອີເມວ ຫຼື ເບີໂທລະສັບ ທີ່ທ່ານຕ້ອງການໃຫ້ລິ້ງຢືນຢັນສົ່ງໄປຫາໝາຍເລກດັ່ງກ່າວ.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ໃຫ້ປະຕິບັດຕາມຄໍາແນະນໍາຂ້າງລຸ່ມນີ້ສໍາລັບອີເມວ ຫຼື ຂໍ້ຄວາມ/SMS ໄປຫາເບີໂທລະສັບມືຖື.</a:t>
            </a:r>
            <a:endParaRPr lang="lo-LA" sz="900" b="1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>
              <a:spcBef>
                <a:spcPts val="9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ການຢືນຢັນທາງອີເມວ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kern="900" spc="-1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ໃຫ້ກວດເບິ່ງຊ່ອງ </a:t>
            </a:r>
            <a:r>
              <a:rPr lang="lo-LA" sz="800" kern="900" spc="-1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ອີເມວເຂົ້າ </a:t>
            </a:r>
            <a:r>
              <a:rPr lang="lo-LA" sz="800" kern="900" spc="-2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ເພື່ອເບິ່ງລິ້ງຢືນຢັນ</a:t>
            </a:r>
            <a:r>
              <a:rPr lang="lo-LA" sz="800" kern="9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r>
              <a:rPr lang="lo-LA" sz="800" kern="900" spc="-2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ຈາກ </a:t>
            </a:r>
            <a:r>
              <a:rPr lang="lo-LA" sz="800" kern="9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  <a:hlinkClick r:id="rId7" tooltip="BenefitsCal Verification Email Addres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Verify.NoReply@App.CalSAWS.org</a:t>
            </a:r>
            <a:r>
              <a:rPr lang="lo-LA" sz="800" kern="9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.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kern="9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ຖ້າຫາກວ່າບໍ່ເຫັນຢູ່ໃນອີເມວ, ໃຫ້ກວດເບິ່ງທີ່ໂຟນເດີ້ສະແປມ/ຂີ້ເຫຍື້ອເອເລັກໂຕຣນິກ.</a:t>
            </a:r>
          </a:p>
          <a:p>
            <a:pPr marL="319088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​</a:t>
            </a:r>
            <a:r>
              <a:rPr lang="lo-LA" sz="8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ໃຫ້ຄລິກ</a:t>
            </a: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r>
              <a:rPr lang="lo-LA" sz="800" kern="9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ໃສ່ລິ້ງເພື່ອຢືນຢັນວ່າແມ່ນຕົວທ່ານ.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ກໍ່ໃຫ້ທ່ານໄປທີ່ແຜງຄວບຄຸມຂອງທ່ານເພື່ອເບິ່ງການເຊື່ອມຕໍ່ກັບເຄສຂອງທ່ານ.</a:t>
            </a:r>
            <a:endParaRPr lang="lo-LA" sz="800" dirty="0">
              <a:solidFill>
                <a:srgbClr val="0F4964"/>
              </a:solidFill>
              <a:effectLst/>
              <a:highlight>
                <a:srgbClr val="FFFF00"/>
              </a:highlight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>
              <a:spcBef>
                <a:spcPts val="9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ການຢືນຢັນທາງຂໍ້ຄວາມ/SMS (ໂທລະສັບມືຖື)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kern="900" spc="-1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ໃຫ້ກວດເບິ່ງ </a:t>
            </a:r>
            <a:r>
              <a:rPr lang="lo-LA" sz="800" kern="900" spc="-1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ໂທລະສັບ</a:t>
            </a:r>
            <a:r>
              <a:rPr lang="lo-LA" sz="800" kern="900" spc="-2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ຂອງທ່ານເພື່ອກວດເບິ່ງລິ້ງຢືນຢັນ</a:t>
            </a:r>
            <a:r>
              <a:rPr lang="lo-LA" sz="800" kern="9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r>
              <a:rPr lang="lo-LA" sz="800" kern="900" spc="-2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ທີ່ສົ່ງມາຈາກ </a:t>
            </a:r>
            <a:r>
              <a:rPr lang="lo-LA" sz="800" kern="9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72422.</a:t>
            </a:r>
          </a:p>
          <a:p>
            <a:pPr marL="319088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​</a:t>
            </a:r>
            <a:r>
              <a:rPr lang="lo-LA" sz="8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ໃຫ້ຄລິກ</a:t>
            </a: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r>
              <a:rPr lang="lo-LA" sz="800" kern="9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ໃສ່ລິ້ງເພື່ອຢືນຢັນວ່າແມ່ນຕົວທ່ານ.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ກໍ່ໃຫ້ທ່ານໄປທີ່ແຜງຄວບຄຸມຂອງທ່ານເພື່ອເບິ່ງການເຊື່ອມຕໍ່ກັບເຄສຂອງທ່ານ. </a:t>
            </a:r>
            <a:endParaRPr lang="lo-LA" sz="800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60325" marR="0" defTabSz="274320">
              <a:spcBef>
                <a:spcPts val="9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ກະລຸນາຈື່ໄວ້ວ່າ ຂໍ້ຄວາມ/SMS ຈະສາມາດສົ່ງໄປຫາເບີໂທລະສັບມືຖືເທົ່ານັ້ນ, ແລະ ອາດຈະມີຄ່າໃຊ້ຈ່າຍສຳລັບການສົ່ງຂໍ້ມູນ ແລະ ຂໍ້ຄວາມຕາມປົກກະຕິ. </a:t>
            </a:r>
            <a:r>
              <a:rPr lang="lo-LA" sz="8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ຖ້າຫາກວ່າບໍ່ມີເບີໂທລະສັບມືຖືຢູ່ໃນລາຍການ, ກະລຸນາເລືອກຕົວເລືອກສົ່ງທາງອີເມວ ຫຼື ໃຫ້ຕິດຕໍ່ຄາວຕີ້ປະຈໍາເຂດຂອງທ່ານ ແລະ ໃຫ້ແຈ້ງເບີໂທລະສັບມືຖື.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ຫຼັງຈາກທີ່ທ່ານໄດ້ເຊື່ອມຕໍ່ກັບເຄສຂອງທ່ານແລ້ວ, </a:t>
            </a:r>
            <a:r>
              <a:rPr lang="lo-LA" sz="800" dirty="0">
                <a:solidFill>
                  <a:srgbClr val="0F4964"/>
                </a:solidFill>
                <a:latin typeface="Saysettha OT" panose="020B0504020207020204" pitchFamily="34" charset="-34"/>
                <a:cs typeface="Saysettha OT" panose="020B0504020207020204" pitchFamily="34" charset="-34"/>
              </a:rPr>
              <a:t>ທ່ານສາມາດເຮັດການລາຍງານການປ່ຽນແປງ, ກວດເບິ່ງແຈ້ງການ, ຂໍ້ມູນກ່ຽວກັບເຄສ ແລະ ຍອດເຫຼືອບັດ EBT, ແລະ ຕໍ່ອາຍຸບັດ ຫຼື ບົດລາຍງານເປັນໄລຍະ, ທັງໝົດເຫຼົ່ານີ້ຜ່ານທາງອອນລາຍ໌ໄດ້.</a:t>
            </a:r>
            <a:endParaRPr lang="lo-LA" sz="800" dirty="0">
              <a:solidFill>
                <a:srgbClr val="0F4964"/>
              </a:solidFill>
              <a:highlight>
                <a:srgbClr val="FFFF00"/>
              </a:highlight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lo-LA" sz="900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427035" y="9051129"/>
            <a:ext cx="4918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lo-LA" sz="14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ໃຫ້ຖາມ </a:t>
            </a:r>
            <a:r>
              <a:rPr lang="lo-LA" sz="14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ໂຣບິນ</a:t>
            </a:r>
            <a:r>
              <a:rPr lang="lo-LA" sz="14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0" marR="0" algn="ctr">
              <a:spcAft>
                <a:spcPts val="600"/>
              </a:spcAft>
            </a:pP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BenefitsCal ແມ່ນຮູບແບບທີ່ໃໝ່, ງ່າຍດາຍ ແລະ </a:t>
            </a:r>
            <a:r>
              <a:rPr lang="lo-LA" sz="10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ປອດໄພ </a:t>
            </a:r>
            <a:b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</a:b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ສຳລັບຊາວເມືອງຄາລີຟໍເນຍ ໃນການສະໝັກ ແລະ ບໍລິຫານສະຫວັດດີການທີ່ພວກເຂົາຕ້ອງການ. </a:t>
            </a:r>
          </a:p>
          <a:p>
            <a:pPr marL="0" marR="0" algn="ctr">
              <a:spcAft>
                <a:spcPts val="600"/>
              </a:spcAft>
            </a:pP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ໃຫ້ເຂົ້າໄປເບິ່ງທີ່ </a:t>
            </a:r>
            <a:r>
              <a:rPr lang="lo-LA" sz="10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BenefitsCal.com</a:t>
            </a:r>
          </a:p>
        </p:txBody>
      </p:sp>
    </p:spTree>
    <p:extLst>
      <p:ext uri="{BB962C8B-B14F-4D97-AF65-F5344CB8AC3E}">
        <p14:creationId xmlns:p14="http://schemas.microsoft.com/office/powerpoint/2010/main" val="78854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lo-LA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35430"/>
              </p:ext>
            </p:extLst>
          </p:nvPr>
        </p:nvGraphicFramePr>
        <p:xfrm>
          <a:off x="4947260" y="955038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lo-LA" sz="14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(ຂໍ້ຄວາມຕົວຢ່າງສຳລັບໃສ່ຊື່) ຊົ່ວໂມງ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ວັນຈັນ – ວັນສຸກ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ວັນເສົາ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ວັນອາທິດ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lo-LA" sz="900" dirty="0">
                          <a:solidFill>
                            <a:srgbClr val="0F4964"/>
                          </a:solidFill>
                          <a:latin typeface="Saysettha OT" panose="020B0504020207020204" pitchFamily="34" charset="-34"/>
                          <a:ea typeface="Source Sans Pro" panose="020B0503030403020204" pitchFamily="34" charset="0"/>
                          <a:cs typeface="Saysettha OT" panose="020B0504020207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600" y="2002536"/>
            <a:ext cx="7315200" cy="25200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45796" y="1010762"/>
            <a:ext cx="703246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o-LA" sz="20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BenefitsCal ເຮັດໃຫ້ການຮັກສາ</a:t>
            </a:r>
            <a:br>
              <a:rPr lang="lo-LA" sz="2000" dirty="0"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</a:br>
            <a:r>
              <a:rPr lang="lo-LA" sz="2000" b="1" dirty="0">
                <a:solidFill>
                  <a:srgbClr val="049DA2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ຄວາມປອດໄພ</a:t>
            </a:r>
            <a:r>
              <a:rPr lang="lo-LA" sz="20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 </a:t>
            </a:r>
            <a:endParaRPr lang="en-US" sz="2000" dirty="0">
              <a:solidFill>
                <a:srgbClr val="0F4964"/>
              </a:solidFill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  <a:p>
            <a:r>
              <a:rPr lang="lo-LA" sz="2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ເພື່ອປົກປ້ອງເຄສຂອງທ່ານ</a:t>
            </a:r>
            <a:endParaRPr lang="lo-LA" sz="1400" b="1" dirty="0"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94154"/>
            <a:ext cx="2475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o-LA" sz="1200" dirty="0">
                <a:solidFill>
                  <a:schemeClr val="bg1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ການແກ້ໄຂບັນຫາການເຊື່ອມຕໍ່ຂອງເຄສ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427035" y="9051129"/>
            <a:ext cx="4918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lo-LA" sz="14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ໃຫ້ສອບຖາມ </a:t>
            </a:r>
            <a:r>
              <a:rPr lang="lo-LA" sz="14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ໂຣບິນ</a:t>
            </a:r>
            <a:r>
              <a:rPr lang="lo-LA" sz="14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: 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0" marR="0" algn="ctr">
              <a:spcAft>
                <a:spcPts val="600"/>
              </a:spcAft>
            </a:pP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BenefitsCal ແມ່ນຮູບແບບທີ່ໃໝ່, ງ່າຍດາຍ ແລະ </a:t>
            </a:r>
            <a:r>
              <a:rPr lang="lo-LA" sz="10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ປອດໄພ </a:t>
            </a:r>
            <a:b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</a:b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ສຳລັບຊາວເມືອງຄາລີຟໍເນຍ ໃນການສະໝັກ ແລະ ບໍລິຫານສະຫວັດດີການທີ່ພວກເຂົາຕ້ອງການ. </a:t>
            </a:r>
          </a:p>
          <a:p>
            <a:pPr marL="0" marR="0" algn="ctr">
              <a:spcAft>
                <a:spcPts val="600"/>
              </a:spcAft>
            </a:pPr>
            <a:r>
              <a:rPr lang="lo-LA" sz="10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ໃຫ້ເຂົ້າໄປເບິ່ງທີ່ </a:t>
            </a:r>
            <a:r>
              <a:rPr lang="lo-LA" sz="1000" dirty="0">
                <a:solidFill>
                  <a:srgbClr val="049DA2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18F25F-2DD7-F8AE-E951-E78A420827C7}"/>
              </a:ext>
            </a:extLst>
          </p:cNvPr>
          <p:cNvSpPr txBox="1"/>
          <p:nvPr/>
        </p:nvSpPr>
        <p:spPr>
          <a:xfrm>
            <a:off x="365760" y="2322576"/>
            <a:ext cx="3364992" cy="5211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182880">
              <a:spcBef>
                <a:spcPts val="1200"/>
              </a:spcBef>
              <a:spcAft>
                <a:spcPts val="400"/>
              </a:spcAft>
            </a:pPr>
            <a:r>
              <a:rPr lang="lo-LA" sz="1000" b="1" kern="1000" spc="-2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ຈະເປັນແນວໃດຖ້າຫາກວ່າຂ້າພະເຈົ້າບໍ່ຮູ້ທີ່ຢູ່ອີເມວຂອງຂ້າພະເຈົ້າ, ບໍ່ສາມາດເຂົ້າຫາອີເມວຂອງຂ້າພະເຈົ້າ, ຫຼື ຕ້ອງການເບີໂທລະສັບອື່ນທີ່ບໍ່ໄດ້ລະບຸຢູ່ໃນເຄສຂອງຂ້າພະເຈົ້າ?</a:t>
            </a:r>
          </a:p>
          <a:p>
            <a:pPr marR="0" defTabSz="182880">
              <a:spcBef>
                <a:spcPts val="200"/>
              </a:spcBef>
              <a:spcAft>
                <a:spcPts val="400"/>
              </a:spcAft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ໃຫ້ຕິດຕໍ່ຫາຫ້ອງການຄາວຕີ້ຂອງທ່ານເພື່ອອັບເດດອີເມວຂອງທ່ານ ແລະ/ຫຼື ເບີໂທລະສັບມືຖື.</a:t>
            </a:r>
          </a:p>
          <a:p>
            <a:pPr marR="0"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10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ຈະເປັນແນວໃດຖ້າຫາກວ່າຂ້າພະເຈົ້າບໍ່ </a:t>
            </a: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ໄດ້ຮັບ </a:t>
            </a:r>
            <a:r>
              <a:rPr lang="lo-LA" sz="10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ລິ້ງຢືນຢັນ? </a:t>
            </a:r>
            <a:endParaRPr lang="lo-LA" sz="1000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ໃຫ້ລໍຖ້າ 15 ນາທີ ແລ້ວກໍ່ໃຫ້ກວດເບິ່ງອີກຄັ້ງໜຶ່ງ.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ຈົ່ງແນ່ໃຈວ່າທ່ານໄດ້ກວດເບິ່ງອີເມວ/ ເບີໂທລະສັບມືຖື ທີ່ມີຢູ່ໃນຟາຍ 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ເຄສຂອງທ່ານ.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ໃຫ້ກວດເບິ່ງໂຟນເດີທີ່ຢູ່ໃນສະແປມ/ຂີ້ເຫຍື້ອເອເລັກໂຕຣນິກຂອງທ່ານ.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ໃຫ້ເຮັດຄືນຂັ້ນຕອນຕ່າງໆທີ່ໄດ້ລະບຸໄວ້ຂ້າງເທິງນັ້ນເພື່ອພະຍາຍາມ ແລະ ເຊື່ອມຕໍ່ກັບເຄສຂອງທ່ານອີກຄັ້ງໜຶ່ງ.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ຖ້າຫາກວ່າທ່ານບໍ່ໄດ້ຮັບຂໍ້ຄວາມ/SMS ຫຼື ອີເມວຂໍ້ຄວາມ ຫຼື ຖ້າຫາກວ່າລິ້ງເພື່ອການຢືນຢັນໄດ້ໝົດອາຍຸໄປແລ້ວ, ທ່ານກໍ່ສາມາດຂໍລິ້ງຢືນຢັນອັນໃໝ່ໄດ້ອີກ.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ຂ້າພະເຈົ້າຄິດວ່າ ຂ້າພະເຈົ້າໄດ້ເຊື່ອມຕໍ່ກັບເຄສຂອງຂ້າພະເຈົ້າແລ້ວ, ແຕ່ວ່າຂ້າພະເຈົ້າເຫັນຂໍ້ຄວາມຢູ່ໃນແຜງຄວບຄຸມຂອງຂ້າພະເຈົ້າທີ່ບອກວ່າ ການຢືນຢັນຍັງກຳລັງລໍຖ້າຢູ່ໃນອີເມວ/ໂທລະສັບ. ຂ້າພະເຈົ້າຕ້ອງເຮັດແນວໃດ?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ຈົ່ງແນ່ໃຈວ່າທ່ານໄດ້ກວດເບິ່ງອີເມວ/ ເບີໂທລະສັບມືຖື ທີ່ມີຢູ່ໃນຟາຍ 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ເຄສຂອງທ່ານ.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ຈົ່ງພະຍາຍາມກົດເຂົ້າໃນລິ້ງທີ່ໄດ້ສົ່ງໄປໃຫ້ທ່ານທາງອີເມວ/ເບີໂທລະສັບຂອງທ່ານອີກຄັ້ງ.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ຈົ່ງພະຍາຍາມເຊື່ອມຕໍ່ກັບເຄສຂອງທ່ານອີກຄັ້ງ.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lo-LA" sz="900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lo-LA" sz="900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321EB-85A2-EFB9-5B00-28DB18A36FCB}"/>
              </a:ext>
            </a:extLst>
          </p:cNvPr>
          <p:cNvSpPr txBox="1"/>
          <p:nvPr/>
        </p:nvSpPr>
        <p:spPr>
          <a:xfrm>
            <a:off x="4041648" y="2322576"/>
            <a:ext cx="3355848" cy="56630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182880">
              <a:spcBef>
                <a:spcPts val="1200"/>
              </a:spcBef>
              <a:spcAft>
                <a:spcPts val="400"/>
              </a:spcAft>
            </a:pPr>
            <a:r>
              <a:rPr lang="lo-LA" sz="10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ຖ້າຫາກວ່າຂ້າພະເຈົ້າບໍ່ສາມາດເຊື່ອມຕໍ່ຫາເຄສຂອງຂ້າພະເຈົ້າໄດ້, ຂ້າພະເຈົ້າຄວນຈະເຮັດແນວໃດ…?</a:t>
            </a:r>
          </a:p>
          <a:p>
            <a:pPr marL="460375" marR="0" indent="-287020" defTabSz="182880">
              <a:spcBef>
                <a:spcPts val="200"/>
              </a:spcBef>
              <a:spcAft>
                <a:spcPts val="400"/>
              </a:spcAft>
            </a:pPr>
            <a:r>
              <a:rPr lang="lo-LA" sz="9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ຕ້ອງການສະໝັກຂໍສະຫວັດດີການບໍ? 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ທ່ານກໍ່ສາມາດເລີ່ມສະໝັກໃໝ່ໂດຍການເລືອກ "ສະໝັກຂໍສະຫວັດດີການ" ຈາກໜ້າຫຼັກ ຫຼື ໃນເວລາທີ່ກຳລັງເຂົ້າສູ່ລະບົບບັນຊີຂອງທ່ານ.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</a:t>
            </a:r>
            <a:r>
              <a:rPr lang="es-MX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      </a:t>
            </a: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ກວດສອບສະຖານະພາບເຄສຂອງຂ້າພະເຈົ້າ ຫຼື ຮັບເອົາການ</a:t>
            </a:r>
            <a:br>
              <a:rPr lang="es-MX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</a:br>
            <a:r>
              <a:rPr lang="es-MX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       </a:t>
            </a: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ຢືນຢັນຂອງສະຫວັດດີການບໍ?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ຕິດຕໍ່ຫາຫ້ອງການຄາວຕີ້ຂອງທ່ານ.</a:t>
            </a:r>
            <a:endParaRPr lang="lo-LA" sz="900" b="1" dirty="0">
              <a:solidFill>
                <a:srgbClr val="0F4964"/>
              </a:solidFill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ຕ້ອງການກວດສອບເບິ່ງຍອດເຫຼືອໃນບັດ EBT ຂອງຂ້ອຍບໍ?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ຈົ່ງໄປທີ່ເວັບໄຊທ໌ EBT ຂອງລັດຄາລິຟໍເນຍ (EBT.ca.gov), ໃຫ້ໃຊ້ ແອັບພິເຄຊັ້ນທາງໂທລະສັບມືຖືebtEDGE 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ຫຼື ໂທໄປທີ່ເບີໂທລະສັບຂອງ EBT.</a:t>
            </a:r>
            <a:endParaRPr lang="es-MX" sz="900" dirty="0">
              <a:solidFill>
                <a:srgbClr val="0F4964"/>
              </a:solidFill>
              <a:latin typeface="Saysettha OT" panose="020B0504020207020204" pitchFamily="34" charset="-34"/>
              <a:ea typeface="Source Sans Pro"/>
              <a:cs typeface="Saysettha OT" panose="020B0504020207020204" pitchFamily="34" charset="-34"/>
            </a:endParaRPr>
          </a:p>
          <a:p>
            <a:pPr marL="230505" lvl="1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lo-LA" sz="9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ຕ້ອງການເບິ່ງ</a:t>
            </a: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ແຈ້ງການ</a:t>
            </a:r>
            <a:r>
              <a:rPr lang="lo-LA" sz="900" b="1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 ຂອງການດໍາເນີນການ (NOA) ບໍ?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ແຈ້ງການຂອງທ່ານໄດ້ຖືກສົ່ງໄປໃຫ້ທ່ານທາງໄປສະນີແລ້ວ.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 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ຖ້າຫາກວ່າທ່ານບໍ່ໄດ້ຮັບແຈ້ງການຂອງທ່ານ ແລະ ຕ້ອງການສຳເນົາແຈ້ງການເຫລົ່ານັ້ນ,</a:t>
            </a:r>
            <a:r>
              <a:rPr lang="en-US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 </a:t>
            </a:r>
            <a:r>
              <a:rPr lang="lo-LA" sz="900" dirty="0">
                <a:solidFill>
                  <a:srgbClr val="0F4964"/>
                </a:solidFill>
                <a:effectLst/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ກໍ່ຈົ່ງຕິດຕໍ່ຫາຫ້ອງການຄາວຕີ້ຂອງທ່ານ.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/>
                <a:cs typeface="Saysettha OT" panose="020B0504020207020204" pitchFamily="34" charset="-34"/>
              </a:rPr>
              <a:t>ທ່ານກໍ່ຍັງສາມາດເບິ່ງແຈ້ງການດຳເນີນງານຂອງທ່ານໃນ BenefitsCal ໄດ້. </a:t>
            </a: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lo-LA" sz="900" b="1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ຕ້ອງການອັບໂຫລດເອກະສານບໍ?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ໃຫ້ໄປທີ່ໜ້າອັບໂຫລດເອກະສານທີ່ 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https://benefitscal.com/ApplyForBenefits/ABADD</a:t>
            </a: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 ແລະ ໃສ່: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ປະເພດຂອງເອກະສານ (ຕ້ອງໄດ້ໃສ່)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ການສະໝັກ ຫຼື ໝາຍເລກເຄສ (ຕ້ອງໃສ່)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ຄາວຕີ້ (ຕ້ອງໄດ້ໃສ່)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ວັນເດືອນປີເກີດ (ວດປກ) (ຕ້ອງໄດ້ໃສ່)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ຊື່ (ເປັນທາງເລືອກ)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lo-LA" sz="900" dirty="0">
                <a:solidFill>
                  <a:srgbClr val="0F4964"/>
                </a:solidFill>
                <a:latin typeface="Saysettha OT" panose="020B0504020207020204" pitchFamily="34" charset="-34"/>
                <a:ea typeface="Source Sans Pro" panose="020B0503030403020204" pitchFamily="34" charset="0"/>
                <a:cs typeface="Saysettha OT" panose="020B0504020207020204" pitchFamily="34" charset="-34"/>
              </a:rPr>
              <a:t>ນາມສະກຸນ (ເປັນທາງເລືອກ)</a:t>
            </a:r>
            <a:endParaRPr lang="lo-LA" sz="900" dirty="0">
              <a:solidFill>
                <a:srgbClr val="0F4964"/>
              </a:solidFill>
              <a:effectLst/>
              <a:latin typeface="Saysettha OT" panose="020B0504020207020204" pitchFamily="34" charset="-34"/>
              <a:ea typeface="Source Sans Pro" panose="020B0503030403020204" pitchFamily="34" charset="0"/>
              <a:cs typeface="Saysettha OT" panose="020B0504020207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8831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282896A5DCF44BB4E27E937DEBD61F" ma:contentTypeVersion="20" ma:contentTypeDescription="Create a new document." ma:contentTypeScope="" ma:versionID="c744bf621409691cd298fa682c9bda22">
  <xsd:schema xmlns:xsd="http://www.w3.org/2001/XMLSchema" xmlns:xs="http://www.w3.org/2001/XMLSchema" xmlns:p="http://schemas.microsoft.com/office/2006/metadata/properties" xmlns:ns2="6f42a4de-dc14-48ac-aaf7-8516801bfbca" xmlns:ns3="c71bc280-77be-4226-9682-3896b2a5d823" targetNamespace="http://schemas.microsoft.com/office/2006/metadata/properties" ma:root="true" ma:fieldsID="18f0d008cbd890b095ebae5e13c1ce4a" ns2:_="" ns3:_="">
    <xsd:import namespace="6f42a4de-dc14-48ac-aaf7-8516801bfbca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2a4de-dc14-48ac-aaf7-8516801bfb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f47989-784c-489a-9429-d0794a7077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fd11a7-2fc9-4a05-a60b-36ef088c0424}" ma:internalName="TaxCatchAll" ma:showField="CatchAllData" ma:web="c71bc280-77be-4226-9682-3896b2a5d8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42a4de-dc14-48ac-aaf7-8516801bfbca">
      <Terms xmlns="http://schemas.microsoft.com/office/infopath/2007/PartnerControls"/>
    </lcf76f155ced4ddcb4097134ff3c332f>
    <TaxCatchAll xmlns="c71bc280-77be-4226-9682-3896b2a5d823" xsi:nil="true"/>
    <SharedWithUsers xmlns="c71bc280-77be-4226-9682-3896b2a5d823">
      <UserInfo>
        <DisplayName>Renee Gustafson</DisplayName>
        <AccountId>633</AccountId>
        <AccountType/>
      </UserInfo>
      <UserInfo>
        <DisplayName>Maria Kincaid</DisplayName>
        <AccountId>1044</AccountId>
        <AccountType/>
      </UserInfo>
      <UserInfo>
        <DisplayName>Leah Weston</DisplayName>
        <AccountId>4790</AccountId>
        <AccountType/>
      </UserInfo>
    </SharedWithUsers>
    <MediaLengthInSeconds xmlns="6f42a4de-dc14-48ac-aaf7-8516801bfbca" xsi:nil="true"/>
  </documentManagement>
</p:properties>
</file>

<file path=customXml/itemProps1.xml><?xml version="1.0" encoding="utf-8"?>
<ds:datastoreItem xmlns:ds="http://schemas.openxmlformats.org/officeDocument/2006/customXml" ds:itemID="{93BACA2C-3769-47E2-9DAA-003878E548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77EBA8-7D7A-47D9-A723-DE15A97F19ED}"/>
</file>

<file path=customXml/itemProps3.xml><?xml version="1.0" encoding="utf-8"?>
<ds:datastoreItem xmlns:ds="http://schemas.openxmlformats.org/officeDocument/2006/customXml" ds:itemID="{9D796769-C93E-4B98-A90C-B5F4FF7AFDA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07cce206-b2fb-4d12-b592-df392702b636"/>
    <ds:schemaRef ds:uri="93742323-0fdd-4dca-be21-a7cce58bba9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246</TotalTime>
  <Words>2228</Words>
  <Application>Microsoft Office PowerPoint</Application>
  <PresentationFormat>Personalizado</PresentationFormat>
  <Paragraphs>129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Courier New</vt:lpstr>
      <vt:lpstr>Saysettha OT</vt:lpstr>
      <vt:lpstr>Source Sans Pro</vt:lpstr>
      <vt:lpstr>Office Theme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Argueta, Luis</dc:creator>
  <cp:lastModifiedBy>Arcie Fernandez</cp:lastModifiedBy>
  <cp:revision>26</cp:revision>
  <dcterms:created xsi:type="dcterms:W3CDTF">2024-03-04T16:39:43Z</dcterms:created>
  <dcterms:modified xsi:type="dcterms:W3CDTF">2024-05-23T15:20:29Z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2024-03-07T01:54:54Z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a3de24a4-9ba3-4103-a473-daaca6508d2d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0x0101001C282896A5DCF44BB4E27E937DEBD61F</vt:lpwstr>
  </property>
  <property fmtid="{D5CDD505-2E9C-101B-9397-08002B2CF9AE}" pid="10" name="MediaServiceImageTags">
    <vt:lpwstr/>
  </property>
  <property fmtid="{D5CDD505-2E9C-101B-9397-08002B2CF9AE}" pid="11" name="Order">
    <vt:r8>688100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_SourceUrl">
    <vt:lpwstr/>
  </property>
  <property fmtid="{D5CDD505-2E9C-101B-9397-08002B2CF9AE}" pid="19" name="_SharedFileIndex">
    <vt:lpwstr/>
  </property>
</Properties>
</file>