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authors.xml" ContentType="application/vnd.ms-powerpoint.authors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5"/>
  </p:notesMasterIdLst>
  <p:sldIdLst>
    <p:sldId id="257" r:id="rId2"/>
    <p:sldId id="256" r:id="rId3"/>
    <p:sldId id="258" r:id="rId4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  <p15:guide id="6" orient="horz" pos="6336" userDrawn="1">
          <p15:clr>
            <a:srgbClr val="A4A3A4"/>
          </p15:clr>
        </p15:guide>
        <p15:guide id="7" orient="horz" pos="151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Автор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964"/>
    <a:srgbClr val="049DA2"/>
    <a:srgbClr val="E9F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48" y="-126"/>
      </p:cViewPr>
      <p:guideLst>
        <p:guide orient="horz" pos="3168"/>
        <p:guide pos="2448"/>
        <p:guide orient="horz" pos="6336"/>
        <p:guide orient="horz" pos="15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Source Sans Pro" panose="020B0503030403020204" pitchFamily="34" charset="0"/>
              </a:defRPr>
            </a:lvl1pPr>
          </a:lstStyle>
          <a:p>
            <a:fld id="{5F40B951-CB8A-B740-A93B-A2D378FF6542}" type="datetimeFigureOut">
              <a:rPr lang="en-US" smtClean="0"/>
              <a:pPr/>
              <a:t>5/24/2024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Source Sans Pro" panose="020B0503030403020204" pitchFamily="34" charset="0"/>
              </a:defRPr>
            </a:lvl1pPr>
          </a:lstStyle>
          <a:p>
            <a:fld id="{6CB1FBC3-7A7E-DC41-B596-DA7E624399D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2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65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19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98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92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8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5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7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1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1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6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2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3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fld id="{1F61D730-005E-2540-BE62-ADEF06E68604}" type="datetimeFigureOut">
              <a:rPr lang="en-US" smtClean="0"/>
              <a:pPr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fld id="{EE661BE6-BCFE-4142-9F44-3053581D749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9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b="0" i="0" kern="1200">
          <a:solidFill>
            <a:schemeClr val="tx1"/>
          </a:solidFill>
          <a:latin typeface="Source Sans Pro" panose="020B0503030403020204" pitchFamily="34" charset="0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hyperlink" Target="mailto:Verify.NoReply@App.CalSAWS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hyperlink" Target="https://benefitscal.com/ApplyForBenefits/ABAD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7D5E2C-BF47-1057-338F-69418FB2AE02}"/>
              </a:ext>
            </a:extLst>
          </p:cNvPr>
          <p:cNvSpPr/>
          <p:nvPr/>
        </p:nvSpPr>
        <p:spPr>
          <a:xfrm>
            <a:off x="228600" y="237744"/>
            <a:ext cx="73152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084FCE-65B0-71CD-E118-5B39BC51C5D4}"/>
              </a:ext>
            </a:extLst>
          </p:cNvPr>
          <p:cNvSpPr/>
          <p:nvPr/>
        </p:nvSpPr>
        <p:spPr>
          <a:xfrm>
            <a:off x="228600" y="2000904"/>
            <a:ext cx="7315200" cy="217530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50B3C738-D77C-C1AF-0576-30176A415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52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63650C-9590-D421-9A1E-7842AC0EB5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2C9CDA-A778-3FE7-8770-6E166BD6A24A}"/>
              </a:ext>
            </a:extLst>
          </p:cNvPr>
          <p:cNvSpPr txBox="1"/>
          <p:nvPr/>
        </p:nvSpPr>
        <p:spPr>
          <a:xfrm>
            <a:off x="6231181" y="692354"/>
            <a:ext cx="9044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en-GB" sz="100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B2E3E0B-7472-22CF-7262-63CEC91EC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708926"/>
              </p:ext>
            </p:extLst>
          </p:nvPr>
        </p:nvGraphicFramePr>
        <p:xfrm>
          <a:off x="4931630" y="911180"/>
          <a:ext cx="2479344" cy="1130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39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11205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en-GB" sz="14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en-GB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(Liouh benx dorngx dauh mbuoz)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en-GB" sz="900" dirty="0" err="1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Leiz-baaix-yietv</a:t>
                      </a:r>
                      <a:r>
                        <a:rPr lang="en-GB" sz="900" dirty="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– </a:t>
                      </a:r>
                      <a:r>
                        <a:rPr lang="en-GB" sz="900" dirty="0" err="1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Leiz-baaix-hmz</a:t>
                      </a:r>
                      <a:endParaRPr lang="en-GB" sz="900" dirty="0">
                        <a:solidFill>
                          <a:srgbClr val="0F4964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en-GB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en-GB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Leiz-baaix-luoqc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en-GB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en-GB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Leiz-baaix-cietv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en-GB" sz="900" dirty="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288646" y="1211325"/>
            <a:ext cx="473335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BenefitsCal</a:t>
            </a:r>
            <a:r>
              <a:rPr lang="en-GB" sz="20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  <a:r>
              <a:rPr lang="en-GB" sz="20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tengx</a:t>
            </a:r>
            <a:r>
              <a:rPr lang="en-GB" sz="20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  <a:r>
              <a:rPr lang="en-GB" sz="20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meih</a:t>
            </a:r>
            <a:r>
              <a:rPr lang="en-GB" sz="20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  <a:r>
              <a:rPr lang="en-GB" sz="2000" b="1" dirty="0" err="1">
                <a:solidFill>
                  <a:srgbClr val="049DA2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corng</a:t>
            </a:r>
            <a:r>
              <a:rPr lang="en-GB" sz="2000" b="1" dirty="0">
                <a:solidFill>
                  <a:srgbClr val="049DA2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gem</a:t>
            </a:r>
            <a:r>
              <a:rPr lang="en-GB" sz="2000" b="1" dirty="0"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  <a:br>
              <a:rPr lang="en-GB" sz="2000" b="1" dirty="0"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</a:br>
            <a:r>
              <a:rPr lang="en-GB" sz="2000" dirty="0" err="1">
                <a:solidFill>
                  <a:srgbClr val="0F4964"/>
                </a:solidFill>
                <a:latin typeface="Source Sans Pro" panose="020B0503030403020204" pitchFamily="34" charset="0"/>
              </a:rPr>
              <a:t>mbueix</a:t>
            </a:r>
            <a:r>
              <a:rPr lang="en-GB" sz="2000" dirty="0">
                <a:solidFill>
                  <a:srgbClr val="0F4964"/>
                </a:solidFill>
                <a:latin typeface="Source Sans Pro" panose="020B0503030403020204" pitchFamily="34" charset="0"/>
              </a:rPr>
              <a:t> </a:t>
            </a:r>
            <a:r>
              <a:rPr lang="en-GB" sz="2000" dirty="0" err="1">
                <a:solidFill>
                  <a:srgbClr val="0F4964"/>
                </a:solidFill>
                <a:latin typeface="Source Sans Pro" panose="020B0503030403020204" pitchFamily="34" charset="0"/>
              </a:rPr>
              <a:t>meih</a:t>
            </a:r>
            <a:r>
              <a:rPr lang="en-GB" sz="2000" dirty="0">
                <a:solidFill>
                  <a:srgbClr val="0F4964"/>
                </a:solidFill>
                <a:latin typeface="Source Sans Pro" panose="020B0503030403020204" pitchFamily="34" charset="0"/>
              </a:rPr>
              <a:t> </a:t>
            </a:r>
            <a:r>
              <a:rPr lang="en-GB" sz="2000" b="1" dirty="0" err="1">
                <a:solidFill>
                  <a:srgbClr val="0F4964"/>
                </a:solidFill>
                <a:latin typeface="Source Sans Pro" panose="020B0503030403020204" pitchFamily="34" charset="0"/>
              </a:rPr>
              <a:t>nyei</a:t>
            </a:r>
            <a:r>
              <a:rPr lang="en-GB" sz="2000" b="1" dirty="0">
                <a:solidFill>
                  <a:srgbClr val="0F4964"/>
                </a:solidFill>
                <a:latin typeface="Source Sans Pro" panose="020B0503030403020204" pitchFamily="34" charset="0"/>
              </a:rPr>
              <a:t> </a:t>
            </a:r>
            <a:r>
              <a:rPr lang="en-GB" sz="2000" b="1" dirty="0" err="1">
                <a:solidFill>
                  <a:srgbClr val="0F4964"/>
                </a:solidFill>
                <a:latin typeface="Source Sans Pro" panose="020B0503030403020204" pitchFamily="34" charset="0"/>
              </a:rPr>
              <a:t>waac-fienx</a:t>
            </a:r>
            <a:r>
              <a:rPr lang="en-GB" sz="2000" b="1" dirty="0">
                <a:solidFill>
                  <a:srgbClr val="0F4964"/>
                </a:solidFill>
                <a:latin typeface="Source Sans Pro" panose="020B0503030403020204" pitchFamily="34" charset="0"/>
              </a:rPr>
              <a:t> </a:t>
            </a:r>
            <a:r>
              <a:rPr lang="en-GB" sz="2000" b="1" dirty="0" err="1">
                <a:solidFill>
                  <a:srgbClr val="0F4964"/>
                </a:solidFill>
                <a:latin typeface="Source Sans Pro" panose="020B0503030403020204" pitchFamily="34" charset="0"/>
              </a:rPr>
              <a:t>gorn</a:t>
            </a:r>
            <a:endParaRPr lang="en-GB" sz="2000" b="1" dirty="0">
              <a:solidFill>
                <a:srgbClr val="0F4964"/>
              </a:solidFill>
              <a:latin typeface="Source Sans Pro" panose="020B0503030403020204" pitchFamily="34" charset="0"/>
            </a:endParaRP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285226" y="1973687"/>
            <a:ext cx="3477234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1200" dirty="0" err="1">
                <a:solidFill>
                  <a:schemeClr val="bg1"/>
                </a:solidFill>
                <a:effectLst/>
                <a:latin typeface="Source Sans Pro"/>
                <a:ea typeface="Source Sans Pro"/>
                <a:cs typeface="Open Sans"/>
              </a:rPr>
              <a:t>Zatv</a:t>
            </a:r>
            <a:r>
              <a:rPr lang="en-GB" sz="1200" dirty="0">
                <a:solidFill>
                  <a:schemeClr val="bg1"/>
                </a:solidFill>
                <a:effectLst/>
                <a:latin typeface="Source Sans Pro"/>
                <a:ea typeface="Source Sans Pro"/>
                <a:cs typeface="Open Sans"/>
              </a:rPr>
              <a:t> </a:t>
            </a:r>
            <a:r>
              <a:rPr lang="en-GB" sz="1200" dirty="0" err="1">
                <a:solidFill>
                  <a:schemeClr val="bg1"/>
                </a:solidFill>
                <a:effectLst/>
                <a:latin typeface="Source Sans Pro"/>
                <a:ea typeface="Source Sans Pro"/>
                <a:cs typeface="Open Sans"/>
              </a:rPr>
              <a:t>bieqc</a:t>
            </a:r>
            <a:r>
              <a:rPr lang="en-GB" sz="1200" dirty="0">
                <a:solidFill>
                  <a:schemeClr val="bg1"/>
                </a:solidFill>
                <a:latin typeface="Source Sans Pro"/>
                <a:ea typeface="Source Sans Pro"/>
                <a:cs typeface="Open Sans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Source Sans Pro"/>
                <a:ea typeface="Source Sans Pro"/>
                <a:cs typeface="Open Sans"/>
              </a:rPr>
              <a:t>BenefitsCal</a:t>
            </a:r>
            <a:r>
              <a:rPr lang="en-GB" sz="1200" dirty="0">
                <a:solidFill>
                  <a:schemeClr val="bg1"/>
                </a:solidFill>
                <a:latin typeface="Source Sans Pro"/>
                <a:ea typeface="Source Sans Pro"/>
                <a:cs typeface="Open Sans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Source Sans Pro"/>
                <a:ea typeface="Source Sans Pro"/>
                <a:cs typeface="Open Sans"/>
              </a:rPr>
              <a:t>yangh</a:t>
            </a:r>
            <a:r>
              <a:rPr lang="en-GB" sz="1200" dirty="0">
                <a:solidFill>
                  <a:schemeClr val="bg1"/>
                </a:solidFill>
                <a:latin typeface="Source Sans Pro"/>
                <a:ea typeface="Source Sans Pro"/>
                <a:cs typeface="Open Sans"/>
              </a:rPr>
              <a:t> </a:t>
            </a:r>
            <a:r>
              <a:rPr lang="en-GB" sz="1200" dirty="0" err="1">
                <a:solidFill>
                  <a:schemeClr val="bg1"/>
                </a:solidFill>
                <a:effectLst/>
                <a:latin typeface="Source Sans Pro"/>
                <a:ea typeface="Source Sans Pro"/>
                <a:cs typeface="Open Sans"/>
              </a:rPr>
              <a:t>yi</a:t>
            </a:r>
            <a:r>
              <a:rPr lang="en-GB" sz="1200" dirty="0">
                <a:solidFill>
                  <a:schemeClr val="bg1"/>
                </a:solidFill>
                <a:effectLst/>
                <a:latin typeface="Source Sans Pro"/>
                <a:ea typeface="Source Sans Pro"/>
                <a:cs typeface="Open Sans"/>
              </a:rPr>
              <a:t> </a:t>
            </a:r>
            <a:r>
              <a:rPr lang="en-GB" sz="1200" dirty="0" err="1">
                <a:solidFill>
                  <a:schemeClr val="bg1"/>
                </a:solidFill>
                <a:effectLst/>
                <a:latin typeface="Source Sans Pro"/>
                <a:ea typeface="Source Sans Pro"/>
                <a:cs typeface="Open Sans"/>
              </a:rPr>
              <a:t>mbiec</a:t>
            </a:r>
            <a:r>
              <a:rPr lang="en-GB" sz="1200" dirty="0">
                <a:solidFill>
                  <a:schemeClr val="bg1"/>
                </a:solidFill>
                <a:effectLst/>
                <a:latin typeface="Source Sans Pro"/>
                <a:ea typeface="Source Sans Pro"/>
                <a:cs typeface="Open Sans"/>
              </a:rPr>
              <a:t> </a:t>
            </a:r>
            <a:r>
              <a:rPr lang="en-GB" sz="1200" dirty="0" err="1">
                <a:solidFill>
                  <a:schemeClr val="bg1"/>
                </a:solidFill>
                <a:effectLst/>
                <a:latin typeface="Source Sans Pro"/>
                <a:ea typeface="Source Sans Pro"/>
                <a:cs typeface="Open Sans"/>
              </a:rPr>
              <a:t>jauv</a:t>
            </a:r>
            <a:r>
              <a:rPr lang="en-GB" sz="1200" dirty="0">
                <a:solidFill>
                  <a:schemeClr val="bg1"/>
                </a:solidFill>
                <a:effectLst/>
                <a:latin typeface="Source Sans Pro"/>
                <a:ea typeface="Source Sans Pro"/>
                <a:cs typeface="Open Sans"/>
              </a:rPr>
              <a:t> </a:t>
            </a:r>
            <a:r>
              <a:rPr lang="en-GB" sz="1200" dirty="0" err="1">
                <a:solidFill>
                  <a:schemeClr val="bg1"/>
                </a:solidFill>
                <a:effectLst/>
                <a:latin typeface="Source Sans Pro"/>
                <a:ea typeface="Source Sans Pro"/>
                <a:cs typeface="Open Sans"/>
              </a:rPr>
              <a:t>tengx</a:t>
            </a:r>
            <a:r>
              <a:rPr lang="en-GB" sz="1200" dirty="0">
                <a:solidFill>
                  <a:schemeClr val="bg1"/>
                </a:solidFill>
                <a:effectLst/>
                <a:latin typeface="Source Sans Pro"/>
                <a:ea typeface="Source Sans Pro"/>
                <a:cs typeface="Open Sans"/>
              </a:rPr>
              <a:t> </a:t>
            </a:r>
            <a:r>
              <a:rPr lang="en-GB" sz="1200" dirty="0" err="1">
                <a:solidFill>
                  <a:schemeClr val="bg1"/>
                </a:solidFill>
                <a:effectLst/>
                <a:latin typeface="Source Sans Pro"/>
                <a:ea typeface="Source Sans Pro"/>
                <a:cs typeface="Open Sans"/>
              </a:rPr>
              <a:t>dimv</a:t>
            </a:r>
            <a:r>
              <a:rPr lang="en-GB" sz="1200" dirty="0">
                <a:solidFill>
                  <a:schemeClr val="bg1"/>
                </a:solidFill>
                <a:effectLst/>
                <a:latin typeface="Source Sans Pro"/>
                <a:ea typeface="Source Sans Pro"/>
                <a:cs typeface="Open Sans"/>
              </a:rPr>
              <a:t> sou </a:t>
            </a:r>
            <a:r>
              <a:rPr lang="en-GB" sz="1200" dirty="0" err="1">
                <a:solidFill>
                  <a:schemeClr val="bg1"/>
                </a:solidFill>
                <a:effectLst/>
                <a:latin typeface="Source Sans Pro"/>
                <a:ea typeface="Source Sans Pro"/>
                <a:cs typeface="Open Sans"/>
              </a:rPr>
              <a:t>beu</a:t>
            </a:r>
            <a:r>
              <a:rPr lang="en-GB" sz="1200" dirty="0">
                <a:solidFill>
                  <a:schemeClr val="bg1"/>
                </a:solidFill>
                <a:effectLst/>
                <a:latin typeface="Source Sans Pro"/>
                <a:ea typeface="Source Sans Pro"/>
                <a:cs typeface="Open Sans"/>
              </a:rPr>
              <a:t> </a:t>
            </a:r>
            <a:r>
              <a:rPr lang="en-GB" sz="1200" dirty="0" err="1">
                <a:solidFill>
                  <a:schemeClr val="bg1"/>
                </a:solidFill>
                <a:effectLst/>
                <a:latin typeface="Source Sans Pro"/>
                <a:ea typeface="Source Sans Pro"/>
                <a:cs typeface="Open Sans"/>
              </a:rPr>
              <a:t>waac</a:t>
            </a:r>
            <a:endParaRPr lang="en-GB" sz="1200" dirty="0">
              <a:solidFill>
                <a:schemeClr val="bg1"/>
              </a:solidFill>
              <a:effectLst/>
              <a:latin typeface="Source Sans Pro"/>
              <a:ea typeface="Source Sans Pro"/>
              <a:cs typeface="Open Sans"/>
            </a:endParaRP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CCAC4840-FC60-6D93-3880-8A589DF1EC4F}"/>
              </a:ext>
            </a:extLst>
          </p:cNvPr>
          <p:cNvSpPr txBox="1"/>
          <p:nvPr/>
        </p:nvSpPr>
        <p:spPr>
          <a:xfrm>
            <a:off x="274202" y="2407787"/>
            <a:ext cx="3615807" cy="37292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Yangh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yi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mbiec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jauv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tengx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dimv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sou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beu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waac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se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zeiz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haaix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nyungc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?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zanc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BenefitsCal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heuc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meih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a’zuqc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longc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benx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yi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mbiec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jauv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tengx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dimv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 sou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beu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waac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ndaangc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liouh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zatv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bieqc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lorz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taux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meih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mbuoz-gorn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. 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Longc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yi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mbiec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jauv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tengx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dimv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sou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beu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waac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se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benx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yietc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diuh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lengc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jeiv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jauv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liouh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zatv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tengx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goux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nqaeqv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longx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mbuo-gorn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aengx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caux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gem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longx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waa-fienx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. 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Haaix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zanc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zatv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mbuo-gorn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ziangh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hoc,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a’zuqc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duqv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zipv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naaiv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norm code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yangh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email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a’fai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fungx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nzang-fienx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/SMS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daaih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mbuox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hiuv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gorngv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gengh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benx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zien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ziouv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mienh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zatv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fai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. </a:t>
            </a:r>
          </a:p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Yie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hnangv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haaix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haih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zatv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bieqc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taux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BenefitsCal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yangh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yi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mbiec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jauv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tengx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dimv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sou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beu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waac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?</a:t>
            </a: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Yiem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naaiv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BenefitsCal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sou-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beih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,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yiem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ga’nguaaic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mbiaauc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bung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gorqv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wuov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,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Zatv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Log In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. </a:t>
            </a:r>
          </a:p>
          <a:p>
            <a:pPr marL="320040" marR="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orh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email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aengx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caux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password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dapv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bieqc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ziangx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nzangc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oc.</a:t>
            </a:r>
          </a:p>
          <a:p>
            <a:pPr marL="320040" marR="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Zatv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bieqc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b="1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Log In</a:t>
            </a:r>
            <a:r>
              <a:rPr lang="en-GB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.</a:t>
            </a: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Zaah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mangc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naaiv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deix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juqv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norm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nzangc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benx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dimv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sou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beu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waac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code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fungx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bieqc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meih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nyei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email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a’fai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fungx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benx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nzang-fienx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/SMS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 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bieqc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meih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nyei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fonh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ndutv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nam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mber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 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daux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bieqc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meih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nyei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sou-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gorn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wuov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.</a:t>
            </a: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A’zuqc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dorh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naaiv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deix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juqv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norm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nzangc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code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dapv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bieqc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hinc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ging-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hmien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dorngx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aengx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caux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zatv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mbuox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 </a:t>
            </a:r>
            <a:r>
              <a:rPr lang="en-GB" sz="900" b="1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Tuix</a:t>
            </a:r>
            <a:r>
              <a:rPr lang="en-GB" sz="900" b="1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bieqc</a:t>
            </a:r>
            <a:r>
              <a:rPr lang="en-GB" sz="900" b="1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da’nyeic</a:t>
            </a:r>
            <a:r>
              <a:rPr lang="en-GB" sz="900" b="1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kang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.</a:t>
            </a: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Meih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a’zuqc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buatc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BenefitsCal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gouv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ziangx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gong bun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longc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nyei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jauv-louc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hinc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cuotv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gingz-hmien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.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Haaix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zanc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zaah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luic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mangc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liuz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,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zatv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tuix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Yie</a:t>
            </a:r>
            <a:r>
              <a:rPr lang="en-GB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laengz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zipv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benx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doix-dongh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gong-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bou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jauv-louc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mi'aqc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. 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1225057" y="9022554"/>
            <a:ext cx="5322291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300"/>
              </a:spcAft>
            </a:pPr>
            <a:r>
              <a:rPr lang="en-GB" sz="12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Naaic</a:t>
            </a:r>
            <a:r>
              <a:rPr lang="en-GB" sz="12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12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taux</a:t>
            </a:r>
            <a:r>
              <a:rPr lang="en-GB" sz="12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12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Robin</a:t>
            </a:r>
            <a:r>
              <a:rPr lang="en-GB" sz="14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</a:p>
          <a:p>
            <a:pPr marL="0" marR="0" algn="ctr">
              <a:lnSpc>
                <a:spcPts val="960"/>
              </a:lnSpc>
            </a:pP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BenefitsCal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siang-gorn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coqc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ceix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cuotv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daaih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hungh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heic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longc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aengx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jauv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tengx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gem </a:t>
            </a:r>
            <a:r>
              <a:rPr lang="en-GB" sz="800" dirty="0" err="1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mbueix</a:t>
            </a:r>
            <a:r>
              <a:rPr lang="en-GB" sz="8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GB" sz="800" dirty="0" err="1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jauv</a:t>
            </a:r>
            <a:endParaRPr lang="en-GB" sz="800" dirty="0">
              <a:solidFill>
                <a:srgbClr val="049DA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  <a:p>
            <a:pPr marL="0" marR="0" algn="ctr">
              <a:lnSpc>
                <a:spcPts val="960"/>
              </a:lnSpc>
              <a:spcAft>
                <a:spcPts val="300"/>
              </a:spcAft>
            </a:pP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bun California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mienh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zoux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sou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mingh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tov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nyaanh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aengx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gunv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goux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ninh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b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</a:b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mbuo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nyaanh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haaix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zanc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qiemx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zuqc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long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ziangh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hoc. </a:t>
            </a:r>
          </a:p>
          <a:p>
            <a:pPr marL="0" marR="0" algn="ctr">
              <a:spcAft>
                <a:spcPts val="600"/>
              </a:spcAft>
            </a:pPr>
            <a:r>
              <a:rPr lang="en-GB" sz="11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Bieqc</a:t>
            </a:r>
            <a:r>
              <a:rPr lang="en-GB" sz="11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11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mangc</a:t>
            </a:r>
            <a:r>
              <a:rPr lang="en-GB" sz="11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11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yiem</a:t>
            </a:r>
            <a:r>
              <a:rPr lang="en-GB" sz="11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11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BenefitsCal.com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FF5A31-4339-FA79-17BA-DA3A2EBCDE28}"/>
              </a:ext>
            </a:extLst>
          </p:cNvPr>
          <p:cNvSpPr txBox="1"/>
          <p:nvPr/>
        </p:nvSpPr>
        <p:spPr>
          <a:xfrm>
            <a:off x="4256955" y="2789304"/>
            <a:ext cx="306176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325" marR="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en-GB" sz="90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  <a:r>
              <a:rPr lang="en-GB" sz="90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en-US" sz="900" dirty="0">
              <a:solidFill>
                <a:srgbClr val="0F4964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en-US" sz="900" dirty="0">
              <a:solidFill>
                <a:srgbClr val="0F4964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95C833-18BC-3A03-B61C-749CD94105C1}"/>
              </a:ext>
            </a:extLst>
          </p:cNvPr>
          <p:cNvSpPr txBox="1"/>
          <p:nvPr/>
        </p:nvSpPr>
        <p:spPr>
          <a:xfrm>
            <a:off x="4163203" y="2413553"/>
            <a:ext cx="324777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Yie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hnangv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haaix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tiuv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naaiv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deix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yi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mbiec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jauv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bieqc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tengx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dimv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sou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beu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waac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?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BeIv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hnangv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hietv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duqv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maaih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fonh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nam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mber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yiem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njiec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BenefitsCal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mbuo-gorn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,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corc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haih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tiuv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naaiv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deix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yi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mbiec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nyunc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duqv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jauv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tengx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dimv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sou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beu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waac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dungh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nyunc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duqv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zatv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Log In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lorz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zipv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code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fungx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yangh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fonh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ndutv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nam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mber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bun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wuov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. 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corc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haih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tiuv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yienc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a’fai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ganh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zorng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mbenc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benx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nyunc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duqv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fungx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nzang-fienx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/SMS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mbuox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a’fai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email,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haaix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zanc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duqv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zatv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log-in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gorn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zangc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daauh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nzunc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wuov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. 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Beiv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hnangv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duqv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sienv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jau-louc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liouh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zipv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code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benx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nzang-fienx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/SMS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daaih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mbuox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,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yaac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a’zuqc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longc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email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benx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mbuoz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liouh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zatv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log-in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. 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A’zuqc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jangx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gorngv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naaiv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deix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nzang-fienx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/SMS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kungx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fungx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duqv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zaaic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bun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fonh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ndutv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hnangv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aengx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caux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a’zuqc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cuotv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benx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waac-fienx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caux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nzang-fienx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jaax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818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F05F544-D787-6E3F-85A4-D85C9B664B64}"/>
              </a:ext>
            </a:extLst>
          </p:cNvPr>
          <p:cNvSpPr/>
          <p:nvPr/>
        </p:nvSpPr>
        <p:spPr>
          <a:xfrm>
            <a:off x="228600" y="237744"/>
            <a:ext cx="73152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</a:endParaRPr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E2C9239A-E9E3-7D24-F526-6F9CB41DA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B6616A-D306-96BB-793C-8676E113A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0D2225-6F1F-63F3-1FD5-C38C67475A6F}"/>
              </a:ext>
            </a:extLst>
          </p:cNvPr>
          <p:cNvSpPr txBox="1"/>
          <p:nvPr/>
        </p:nvSpPr>
        <p:spPr>
          <a:xfrm>
            <a:off x="6231181" y="692354"/>
            <a:ext cx="9044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en-GB" sz="100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D123E4E-18B7-3406-2770-3926E7F90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515390"/>
              </p:ext>
            </p:extLst>
          </p:nvPr>
        </p:nvGraphicFramePr>
        <p:xfrm>
          <a:off x="4918152" y="897505"/>
          <a:ext cx="2479344" cy="1130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39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11205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en-GB" sz="14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en-GB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(Liouh benx dorngx dauh mbuoz)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en-GB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Leiz-baaix-yietv – Leiz-baaix-hmz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en-GB" sz="900" dirty="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en-GB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Leiz-baaix-luoqc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en-GB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en-GB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Leiz-baaix-cietv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en-GB" sz="900" dirty="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5E7D1C7-2EBA-6D65-130C-DBF7B4CE07D6}"/>
              </a:ext>
            </a:extLst>
          </p:cNvPr>
          <p:cNvSpPr/>
          <p:nvPr/>
        </p:nvSpPr>
        <p:spPr>
          <a:xfrm>
            <a:off x="228599" y="2000904"/>
            <a:ext cx="7315199" cy="217530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228599" y="1281274"/>
            <a:ext cx="4689553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 err="1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BenefitsCal</a:t>
            </a:r>
            <a:r>
              <a:rPr lang="en-GB" sz="2000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 </a:t>
            </a:r>
            <a:r>
              <a:rPr lang="en-GB" sz="2000" dirty="0" err="1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tengx</a:t>
            </a:r>
            <a:r>
              <a:rPr lang="en-GB" sz="2000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 </a:t>
            </a:r>
            <a:r>
              <a:rPr lang="en-GB" sz="2000" dirty="0" err="1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corng</a:t>
            </a:r>
            <a:r>
              <a:rPr lang="en-GB" sz="2000" dirty="0"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  <a:r>
              <a:rPr lang="en-GB" sz="20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njorn</a:t>
            </a:r>
            <a:r>
              <a:rPr lang="en-GB" sz="2000" dirty="0"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  <a:br>
              <a:rPr lang="en-GB" sz="2000" dirty="0"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</a:br>
            <a:r>
              <a:rPr lang="en-GB" sz="2000" b="1" dirty="0" err="1">
                <a:solidFill>
                  <a:srgbClr val="049DA2"/>
                </a:solidFill>
                <a:latin typeface="Source Sans Pro"/>
                <a:ea typeface="Source Sans Pro"/>
                <a:cs typeface="Open Sans Light"/>
              </a:rPr>
              <a:t>ghgem</a:t>
            </a:r>
            <a:r>
              <a:rPr lang="en-GB" sz="2000" b="1" dirty="0">
                <a:solidFill>
                  <a:srgbClr val="049DA2"/>
                </a:solidFill>
                <a:latin typeface="Source Sans Pro"/>
                <a:ea typeface="Source Sans Pro"/>
                <a:cs typeface="Open Sans Light"/>
              </a:rPr>
              <a:t> </a:t>
            </a:r>
            <a:r>
              <a:rPr lang="en-GB" sz="2000" dirty="0" err="1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mbueix</a:t>
            </a:r>
            <a:r>
              <a:rPr lang="en-GB" sz="2000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 </a:t>
            </a:r>
            <a:r>
              <a:rPr lang="en-GB" sz="2000" dirty="0" err="1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meih</a:t>
            </a:r>
            <a:r>
              <a:rPr lang="en-GB" sz="2000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 </a:t>
            </a:r>
            <a:r>
              <a:rPr lang="en-GB" sz="2000" b="1" dirty="0" err="1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nyei</a:t>
            </a:r>
            <a:r>
              <a:rPr lang="en-GB" sz="2000" b="1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 sou-</a:t>
            </a:r>
            <a:r>
              <a:rPr lang="en-GB" sz="2000" b="1" dirty="0" err="1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gorn</a:t>
            </a:r>
            <a:endParaRPr lang="en-GB" sz="2000" b="1" dirty="0">
              <a:solidFill>
                <a:srgbClr val="0F4964"/>
              </a:solidFill>
              <a:latin typeface="Source Sans Pro"/>
              <a:ea typeface="Source Sans Pro"/>
              <a:cs typeface="Open Sans Light"/>
            </a:endParaRP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228076" y="1975104"/>
            <a:ext cx="3640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Tengx</a:t>
            </a:r>
            <a:r>
              <a:rPr lang="en-GB" sz="12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dimv</a:t>
            </a:r>
            <a:r>
              <a:rPr lang="en-GB" sz="12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cing</a:t>
            </a:r>
            <a:r>
              <a:rPr lang="en-GB" sz="12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borqv</a:t>
            </a:r>
            <a:r>
              <a:rPr lang="en-GB" sz="12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daux</a:t>
            </a:r>
            <a:r>
              <a:rPr lang="en-GB" sz="12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bieqc</a:t>
            </a:r>
            <a:r>
              <a:rPr lang="en-GB" sz="12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sou-</a:t>
            </a:r>
            <a:r>
              <a:rPr lang="en-GB" sz="12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gorn</a:t>
            </a:r>
            <a:r>
              <a:rPr lang="en-GB" sz="12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nyei</a:t>
            </a:r>
            <a:r>
              <a:rPr lang="en-GB" sz="12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gorn</a:t>
            </a:r>
            <a:r>
              <a:rPr lang="en-GB" sz="12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zangc</a:t>
            </a:r>
            <a:r>
              <a:rPr lang="en-GB" sz="12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duqv</a:t>
            </a:r>
            <a:r>
              <a:rPr lang="en-GB" sz="12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gem </a:t>
            </a:r>
            <a:r>
              <a:rPr lang="en-GB" sz="12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mbueix</a:t>
            </a:r>
            <a:r>
              <a:rPr lang="en-GB" sz="12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longx</a:t>
            </a:r>
            <a:r>
              <a:rPr lang="en-GB" sz="12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jiex</a:t>
            </a:r>
            <a:r>
              <a:rPr lang="en-GB" sz="12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yietc</a:t>
            </a:r>
            <a:r>
              <a:rPr lang="en-GB" sz="12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liuz</a:t>
            </a:r>
            <a:endParaRPr lang="en-GB" sz="1200" dirty="0">
              <a:solidFill>
                <a:schemeClr val="bg1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D73CA0-84A7-1BF8-F1D5-C5A10517180E}"/>
              </a:ext>
            </a:extLst>
          </p:cNvPr>
          <p:cNvSpPr txBox="1"/>
          <p:nvPr/>
        </p:nvSpPr>
        <p:spPr>
          <a:xfrm>
            <a:off x="206669" y="2256006"/>
            <a:ext cx="3730753" cy="673068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lnSpc>
                <a:spcPts val="1100"/>
              </a:lnSpc>
            </a:pP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Naaiv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norm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borvq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dorngx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se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zeiz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haaix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nyungc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ts val="1100"/>
              </a:lnSpc>
            </a:pP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Naaiv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norm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se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hnangv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haaix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bun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zipv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fuqv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mienh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BenefitsCal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mbuo-gorn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liouh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zaah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mangc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taux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ninh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</a:t>
            </a:r>
          </a:p>
          <a:p>
            <a:pPr marL="0" marR="0">
              <a:lnSpc>
                <a:spcPts val="1100"/>
              </a:lnSpc>
              <a:spcBef>
                <a:spcPts val="300"/>
              </a:spcBef>
            </a:pP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Dimv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cing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daux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zangc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se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zeiz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haaix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nyungc</a:t>
            </a:r>
            <a:r>
              <a:rPr lang="en-GB" sz="800" b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ts val="1100"/>
              </a:lnSpc>
            </a:pP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Liouh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tengx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longx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gem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mbueix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zipv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fuqv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mienh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waa-fienx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duqv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tim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siang-jauv-louc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liouh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dimv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beu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gorngv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zien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ziou-jaa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duqv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yangh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online,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aengx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maiv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guaih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maaih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henh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mienh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nimc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mbuoz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i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ts val="1100"/>
              </a:lnSpc>
              <a:spcBef>
                <a:spcPts val="300"/>
              </a:spcBef>
            </a:pP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Naaiv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deix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mbiec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jauv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tengx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dimv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beu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liouh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bun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caux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naaiv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norm Login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mbiec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jauv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tengx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dimv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beu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doix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diuc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fai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ts val="1100"/>
              </a:lnSpc>
            </a:pP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Maiv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oc.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Haaix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zanc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duqv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borqv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liuz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cingx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haih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dimv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sou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beu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waac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.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Zatv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login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yi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mbiec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jauv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tengx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dimv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sou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beu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waac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se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longc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dungh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haaix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zanc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duqv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log in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taux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BenefitsCal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ziangh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hoc. </a:t>
            </a:r>
          </a:p>
          <a:p>
            <a:pPr>
              <a:lnSpc>
                <a:spcPts val="1100"/>
              </a:lnSpc>
              <a:spcBef>
                <a:spcPts val="300"/>
              </a:spcBef>
            </a:pP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Hnangv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haaix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tengx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dimv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beu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cingx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longc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duqv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ts val="1100"/>
              </a:lnSpc>
            </a:pP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Haaix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zanc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naaiv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laanh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ziouv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mienh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dorh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waa-fienx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dapv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ndaangc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liuz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naaiv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norm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BenefitsCal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a’zuqc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naaic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gorngv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oix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hnangv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haaix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borqv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tengx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dimv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sou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beu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waac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mbuox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gorngv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zien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ziou-jaa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borqv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CalSAWS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.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corc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haih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siemv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jau-louc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liouh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zipv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tengx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dimv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sou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beu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waac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yangh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email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a’fai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fungx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nzang-fienx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/SMS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fonh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ndutv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mbuox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bun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hiuv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.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Naaiv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deix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jau-louc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se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waa-fienx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dungh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yie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mbuo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siou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hietv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.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Beiv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hnangv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naaiv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diuc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waa-fienx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mv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duqv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faaux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a’fai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hietv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dorngc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nor,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a’zuqc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lorz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taux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nquenc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tengx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zorc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puix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zuqc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. </a:t>
            </a:r>
          </a:p>
          <a:p>
            <a:pPr>
              <a:lnSpc>
                <a:spcPts val="1100"/>
              </a:lnSpc>
              <a:spcBef>
                <a:spcPts val="300"/>
              </a:spcBef>
            </a:pP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Beiv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hnangv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zangc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yangh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Email,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horpc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zuqc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longc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haaix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norm Email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dorngx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fungx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mingh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bun? </a:t>
            </a:r>
          </a:p>
          <a:p>
            <a:pPr>
              <a:lnSpc>
                <a:spcPts val="1100"/>
              </a:lnSpc>
            </a:pP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dimv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beu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liouh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a’zuqc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fungx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email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dorngx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dauh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dungh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hietv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wuov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Nzunc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baav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naaiv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norm email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longc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BenefitsCal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dorngx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mv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doic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;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ninh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kungx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longc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maaih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mbuoz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mienh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cingx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duqv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zaaic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hnangv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oix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longc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ganh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norm email,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lorz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nquenc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tiuv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siang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oc. </a:t>
            </a:r>
          </a:p>
          <a:p>
            <a:pPr>
              <a:lnSpc>
                <a:spcPts val="1100"/>
              </a:lnSpc>
              <a:spcBef>
                <a:spcPts val="300"/>
              </a:spcBef>
            </a:pP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Beiv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hnangv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zangc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yangh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fonh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nam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mber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,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horpc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zuqc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longc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haaix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norm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fonh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nam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mber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fungx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mingh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bun? </a:t>
            </a:r>
          </a:p>
          <a:p>
            <a:pPr>
              <a:lnSpc>
                <a:spcPts val="1100"/>
              </a:lnSpc>
            </a:pP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Se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haaix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zanc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buatc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longx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lorqc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ninh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gouv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ziangx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b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</a:b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jau-louc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liuz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naaiv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deix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dimv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beu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liouh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a’zuqc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fungx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nzang-fienx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/SMS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mingh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fonh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ndutv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mber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hietv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njiec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wuov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hiuv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Nzunc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baav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naaiv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norm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fonh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mber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longc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faaux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mbuoz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BenefitsCal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mbuo-gorn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wuov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mv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doic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oc. </a:t>
            </a:r>
          </a:p>
          <a:p>
            <a:pPr>
              <a:lnSpc>
                <a:spcPts val="1100"/>
              </a:lnSpc>
            </a:pP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Beiv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hnangv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duqv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hietv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jiex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ndaangc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yietc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norm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fonh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nam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mber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nor,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BenefitsCal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a’zuqc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hinc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cuotv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naaic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norm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fonh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nam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mber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aengx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a’zuqc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ginv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haaix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norm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dungh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oix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bun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fungx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borqv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100"/>
              </a:lnSpc>
            </a:pP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Beiv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hnangv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ginv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zipv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muangx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nzang-fienx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/SMS,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a’zuqc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heuc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zaah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mangc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naaiv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norm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nzang-longz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liouh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laengz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zipv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yietc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nzunc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nzang-fienx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/SMS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mbuox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liouh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tengx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dimv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sou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beu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waac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borqv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+mn-lt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6C4D3384-B3F9-06E8-B8A6-B6D0E9C3EBF2}"/>
              </a:ext>
            </a:extLst>
          </p:cNvPr>
          <p:cNvSpPr txBox="1"/>
          <p:nvPr/>
        </p:nvSpPr>
        <p:spPr>
          <a:xfrm>
            <a:off x="4041648" y="2255901"/>
            <a:ext cx="3524083" cy="69711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900"/>
              </a:spcBef>
              <a:spcAft>
                <a:spcPts val="200"/>
              </a:spcAft>
            </a:pP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Tengx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dimv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beu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daux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zangc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se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benx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hungh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heic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jauv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oc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!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Haaix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zanc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duqv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log-in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taux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BenefitsCal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liuz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yaac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duqv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buatc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naaiv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jioux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laengz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-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zipv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hinc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mbiangx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gingz-hmien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njiec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i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i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i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daux</a:t>
            </a:r>
            <a:r>
              <a:rPr lang="en-GB" sz="800" i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i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i="1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i="1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hyperlink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dorngx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dauh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Zatv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i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i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liouh</a:t>
            </a:r>
            <a:r>
              <a:rPr lang="en-GB" sz="800" i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bun </a:t>
            </a:r>
            <a:r>
              <a:rPr lang="en-GB" sz="800" i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jiex</a:t>
            </a:r>
            <a:r>
              <a:rPr lang="en-GB" sz="800" i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i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i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i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i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i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lorz</a:t>
            </a:r>
            <a:r>
              <a:rPr lang="en-GB" sz="800" i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i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taux</a:t>
            </a:r>
            <a:r>
              <a:rPr lang="en-GB" sz="800" i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i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i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i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i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i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mbuo-gorn</a:t>
            </a:r>
            <a:r>
              <a:rPr lang="en-GB" sz="800" i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njiec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da’nyei-bouc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ging-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hmien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dorh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cuotv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seiz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hnoi-nyieqc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nzipv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kotv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nquenc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aengx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mber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dapv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nzoih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(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dorh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waac-fienx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ziux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hietv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ziangx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).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Jiex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mingh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ninh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a’zuqc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dimv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ninh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zien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zeiz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dungh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 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Naaic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norm email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dorngx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aengx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fonh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mber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hietv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wuov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a’zuqc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hinc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cuotv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bun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buatc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 startAt="6"/>
            </a:pP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​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Zatv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naaiv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norm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muangx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daaih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nitv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email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dorngx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a’fai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fonh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mber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dungh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oix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bun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dimv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beu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liouh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wuov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mingh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oc.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 startAt="6"/>
            </a:pP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Ziux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ga’ndiev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deix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jauv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dorh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bun email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a’fai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nzang-fienx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/SMS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fungx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fonh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ndutv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hiuv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200"/>
              </a:spcAft>
              <a:buClr>
                <a:srgbClr val="049DA2"/>
              </a:buClr>
              <a:buSzPct val="110000"/>
            </a:pP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Tengx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dimv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beu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yangh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Email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hiuv</a:t>
            </a:r>
            <a:endParaRPr lang="en-GB" sz="800" b="1" dirty="0">
              <a:solidFill>
                <a:srgbClr val="0F4964"/>
              </a:solidFill>
              <a:latin typeface="Source Sans Pro" panose="020B0503030403020204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Zaah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mangc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zipv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email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dorngx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liouh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dimv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beu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naaiv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fungx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daaih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  <a:hlinkClick r:id="rId7" tooltip="BenefitsCal Dimv waac yangh Email nyei dorngx dau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Verify.NoReply@App.CalSAWS.org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hnangv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mv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buatc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maaih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email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naaic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zaah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spam/junk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dorngx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</a:t>
            </a:r>
          </a:p>
          <a:p>
            <a:pPr marL="319088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﻿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Zatv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liouh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dimv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zien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ziouv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mienh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fai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zaah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lorz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mborqv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nzangc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zorngh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liouh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mangc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gorngv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duqv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mi’aqc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200"/>
              </a:spcAft>
              <a:buClr>
                <a:srgbClr val="049DA2"/>
              </a:buClr>
              <a:buSzPct val="110000"/>
            </a:pP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Tengx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dimv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beu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waac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yangh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nzang-fienx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/SMS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daaih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mbuox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hiuv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(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fonh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ndutv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)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Zaah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fonh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liouh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dimv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beu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72422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daaih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</a:t>
            </a:r>
          </a:p>
          <a:p>
            <a:pPr marL="319088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﻿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Zatv</a:t>
            </a:r>
            <a:r>
              <a:rPr lang="en-GB" sz="800" b="1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liouh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dimv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zien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ziouv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mienh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fai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zaah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lorz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yiem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mborqv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nzangc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zorngh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liouh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mangc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gorngv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duqv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mi’aqc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 </a:t>
            </a:r>
          </a:p>
          <a:p>
            <a:pPr marL="60325" marR="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A’zuqc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jangx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longx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naaiv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deix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nzang-fienx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/SMS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kungx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fungx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duqv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zaaic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bun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fonh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ndutv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hnangv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oc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aengx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a’zuqc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cuotv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waac-fienx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nzang-fienx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jaax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</a:p>
          <a:p>
            <a:pPr marL="60325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Beiv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hnangv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mv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duqv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dorh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fonh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ndutv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mber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faaux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ndaangc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, tov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daaix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luic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ginv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fungx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email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jau-louc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a’fai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lorz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nquenc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aengx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dorh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fonh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ndutv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nam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mber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bun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ninh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mbuo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hietv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.</a:t>
            </a:r>
          </a:p>
          <a:p>
            <a:pPr marL="60325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Haaix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zanc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duqv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borqv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daux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bieqc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ziangx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liuz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maaih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haaix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nyungc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tiuv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siang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meih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a’zuqc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douc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waac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mbuox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ninh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mbuo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hiuv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zaah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luic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mangc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tih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mengh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fienx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mbuox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, sou-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waa-fienx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aengx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dimv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EBT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nyaanh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zengc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njiec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mbuoqc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ziez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aengx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boqv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sou-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gorn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siang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a’fai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tong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bouc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dauh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fienx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mbuox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hiuv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yietc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zungv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yangh</a:t>
            </a:r>
            <a:r>
              <a:rPr lang="en-GB" sz="800" dirty="0">
                <a:solidFill>
                  <a:srgbClr val="0F4964"/>
                </a:solidFill>
                <a:latin typeface="Source Sans Pro" panose="020B0503030403020204"/>
                <a:cs typeface="Arial" panose="020B0604020202020204" pitchFamily="34" charset="0"/>
              </a:rPr>
              <a:t> online.</a:t>
            </a:r>
          </a:p>
          <a:p>
            <a:pPr marL="60325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en-US" sz="800" dirty="0">
              <a:solidFill>
                <a:srgbClr val="0F4964"/>
              </a:solidFill>
              <a:latin typeface="Source Sans Pro" panose="020B0503030403020204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60325" marR="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en-US" sz="900" dirty="0">
              <a:solidFill>
                <a:srgbClr val="0F4964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1225057" y="9051129"/>
            <a:ext cx="5322291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300"/>
              </a:spcAft>
            </a:pPr>
            <a:r>
              <a:rPr lang="en-GB" sz="12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Naaic</a:t>
            </a:r>
            <a:r>
              <a:rPr lang="en-GB" sz="12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12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taux</a:t>
            </a:r>
            <a:r>
              <a:rPr lang="en-GB" sz="12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12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Robin</a:t>
            </a:r>
            <a:r>
              <a:rPr lang="en-GB" sz="12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</a:p>
          <a:p>
            <a:pPr marL="0" marR="0" algn="ctr">
              <a:lnSpc>
                <a:spcPts val="960"/>
              </a:lnSpc>
            </a:pP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BenefitsCal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siang-gorn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coqc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ceix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cuotv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daaih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hungh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heic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longc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aengx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jauv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tengx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gem </a:t>
            </a:r>
            <a:r>
              <a:rPr lang="en-GB" sz="800" dirty="0" err="1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mbueix</a:t>
            </a:r>
            <a:r>
              <a:rPr lang="en-GB" sz="8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GB" sz="800" dirty="0" err="1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jauv</a:t>
            </a:r>
            <a:endParaRPr lang="en-GB" sz="800" dirty="0">
              <a:solidFill>
                <a:srgbClr val="049DA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  <a:p>
            <a:pPr marL="0" marR="0" algn="ctr">
              <a:lnSpc>
                <a:spcPts val="960"/>
              </a:lnSpc>
              <a:spcAft>
                <a:spcPts val="300"/>
              </a:spcAft>
            </a:pP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bun California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mienh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zoux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sou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mingh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tov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nyaanh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aengx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gunv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goux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ninh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b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</a:b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mbuo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nyaanh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haaix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zanc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qiemx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zuqc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long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ziangh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hoc. </a:t>
            </a:r>
          </a:p>
          <a:p>
            <a:pPr marL="0" marR="0" algn="ctr">
              <a:spcAft>
                <a:spcPts val="600"/>
              </a:spcAft>
            </a:pPr>
            <a:r>
              <a:rPr lang="en-GB" sz="11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Bieqc</a:t>
            </a:r>
            <a:r>
              <a:rPr lang="en-GB" sz="11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11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mangc</a:t>
            </a:r>
            <a:r>
              <a:rPr lang="en-GB" sz="11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11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yiem</a:t>
            </a:r>
            <a:r>
              <a:rPr lang="en-GB" sz="11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11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BenefitsCal.com</a:t>
            </a:r>
          </a:p>
        </p:txBody>
      </p:sp>
    </p:spTree>
    <p:extLst>
      <p:ext uri="{BB962C8B-B14F-4D97-AF65-F5344CB8AC3E}">
        <p14:creationId xmlns:p14="http://schemas.microsoft.com/office/powerpoint/2010/main" val="78854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F05F544-D787-6E3F-85A4-D85C9B664B64}"/>
              </a:ext>
            </a:extLst>
          </p:cNvPr>
          <p:cNvSpPr/>
          <p:nvPr/>
        </p:nvSpPr>
        <p:spPr>
          <a:xfrm>
            <a:off x="228600" y="237744"/>
            <a:ext cx="73152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</a:endParaRPr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E2C9239A-E9E3-7D24-F526-6F9CB41DA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B6616A-D306-96BB-793C-8676E113A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0D2225-6F1F-63F3-1FD5-C38C67475A6F}"/>
              </a:ext>
            </a:extLst>
          </p:cNvPr>
          <p:cNvSpPr txBox="1"/>
          <p:nvPr/>
        </p:nvSpPr>
        <p:spPr>
          <a:xfrm>
            <a:off x="6231181" y="692354"/>
            <a:ext cx="9044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en-GB" sz="100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D123E4E-18B7-3406-2770-3926E7F90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465055"/>
              </p:ext>
            </p:extLst>
          </p:nvPr>
        </p:nvGraphicFramePr>
        <p:xfrm>
          <a:off x="4947260" y="907413"/>
          <a:ext cx="2479344" cy="1130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39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11205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en-GB" sz="14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en-GB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(Liouh benx dorngx dauh mbuoz)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en-GB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Leiz-baaix-yietv – Leiz-baaix-hmz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en-GB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en-GB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Leiz-baaix-luoqc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en-GB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en-GB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Leiz-baaix-cietv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en-GB" sz="900" dirty="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5E7D1C7-2EBA-6D65-130C-DBF7B4CE07D6}"/>
              </a:ext>
            </a:extLst>
          </p:cNvPr>
          <p:cNvSpPr/>
          <p:nvPr/>
        </p:nvSpPr>
        <p:spPr>
          <a:xfrm>
            <a:off x="228600" y="2002536"/>
            <a:ext cx="7315200" cy="217530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345796" y="1220312"/>
            <a:ext cx="4601464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 err="1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BenefitsCal</a:t>
            </a:r>
            <a:r>
              <a:rPr lang="en-GB" sz="2000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 </a:t>
            </a:r>
            <a:r>
              <a:rPr lang="en-GB" sz="2000" dirty="0" err="1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tengx</a:t>
            </a:r>
            <a:r>
              <a:rPr lang="en-GB" sz="2000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 </a:t>
            </a:r>
            <a:r>
              <a:rPr lang="en-GB" sz="2000" dirty="0" err="1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corng</a:t>
            </a:r>
            <a:r>
              <a:rPr lang="en-GB" sz="20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  <a:r>
              <a:rPr lang="en-GB" sz="20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njorn</a:t>
            </a:r>
            <a:r>
              <a:rPr lang="en-GB" sz="2000" dirty="0"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</a:p>
          <a:p>
            <a:r>
              <a:rPr lang="en-GB" sz="2000" b="1" dirty="0" err="1">
                <a:solidFill>
                  <a:srgbClr val="049DA2"/>
                </a:solidFill>
                <a:latin typeface="Source Sans Pro"/>
                <a:ea typeface="Source Sans Pro"/>
                <a:cs typeface="Open Sans Light"/>
              </a:rPr>
              <a:t>ghgem</a:t>
            </a:r>
            <a:r>
              <a:rPr lang="en-GB" sz="2000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 </a:t>
            </a:r>
            <a:r>
              <a:rPr lang="en-GB" sz="2000" dirty="0" err="1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mbueix</a:t>
            </a:r>
            <a:r>
              <a:rPr lang="en-GB" sz="2000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 </a:t>
            </a:r>
            <a:r>
              <a:rPr lang="en-GB" sz="2000" dirty="0" err="1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meih</a:t>
            </a:r>
            <a:r>
              <a:rPr lang="en-GB" sz="2000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 </a:t>
            </a:r>
            <a:r>
              <a:rPr lang="en-GB" sz="2000" b="1" dirty="0" err="1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nyei</a:t>
            </a:r>
            <a:r>
              <a:rPr lang="en-GB" sz="2000" b="1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 sou-</a:t>
            </a:r>
            <a:r>
              <a:rPr lang="en-GB" sz="2000" b="1" dirty="0" err="1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gorn</a:t>
            </a:r>
            <a:endParaRPr lang="en-GB" sz="2000" b="1" dirty="0">
              <a:solidFill>
                <a:srgbClr val="0F4964"/>
              </a:solidFill>
              <a:latin typeface="Source Sans Pro"/>
              <a:ea typeface="Source Sans Pro"/>
              <a:cs typeface="Open Sans Light"/>
            </a:endParaRP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361426" y="1975104"/>
            <a:ext cx="2143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Tengx koi tong jauv liouh borqv bieqc sou-gorn</a:t>
            </a: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1214637" y="9098754"/>
            <a:ext cx="5343129" cy="859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ts val="1000"/>
              </a:lnSpc>
              <a:spcAft>
                <a:spcPts val="300"/>
              </a:spcAft>
            </a:pPr>
            <a:r>
              <a:rPr lang="en-GB" sz="12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Naaic</a:t>
            </a:r>
            <a:r>
              <a:rPr lang="en-GB" sz="12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12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taux</a:t>
            </a:r>
            <a:r>
              <a:rPr lang="en-GB" sz="1200" dirty="0"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1200" dirty="0">
                <a:solidFill>
                  <a:srgbClr val="049DA2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Robin:</a:t>
            </a:r>
            <a:r>
              <a:rPr lang="en-GB" sz="12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</a:p>
          <a:p>
            <a:pPr marL="0" marR="0" algn="ctr">
              <a:lnSpc>
                <a:spcPts val="1000"/>
              </a:lnSpc>
            </a:pP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BenefitsCal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siang-gorn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zangc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coqc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ceix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cuotv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daaih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,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hungh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heic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longc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aengx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jauv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tengx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gem </a:t>
            </a:r>
            <a:r>
              <a:rPr lang="en-GB" sz="800" dirty="0" err="1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mbueix</a:t>
            </a:r>
            <a:r>
              <a:rPr lang="en-GB" sz="8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GB" sz="800" dirty="0" err="1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jauv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</a:p>
          <a:p>
            <a:pPr marL="0" marR="0" algn="ctr">
              <a:lnSpc>
                <a:spcPts val="1000"/>
              </a:lnSpc>
              <a:spcAft>
                <a:spcPts val="600"/>
              </a:spcAft>
            </a:pP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bun California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mienh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zoux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sou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mingh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tov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nyaanh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aengx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caux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gunv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goux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ninh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b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</a:b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mbuo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nyaanh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haaix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zanc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qiemx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zuqc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long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nyei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8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ziangh</a:t>
            </a:r>
            <a:r>
              <a:rPr lang="en-GB" sz="8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hoc. </a:t>
            </a:r>
          </a:p>
          <a:p>
            <a:pPr marL="0" marR="0" algn="ctr">
              <a:lnSpc>
                <a:spcPts val="1000"/>
              </a:lnSpc>
              <a:spcAft>
                <a:spcPts val="300"/>
              </a:spcAft>
            </a:pPr>
            <a:r>
              <a:rPr lang="en-GB" sz="11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Bieqc</a:t>
            </a:r>
            <a:r>
              <a:rPr lang="en-GB" sz="11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11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mangc</a:t>
            </a:r>
            <a:r>
              <a:rPr lang="en-GB" sz="11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11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yiem</a:t>
            </a:r>
            <a:r>
              <a:rPr lang="en-GB" sz="11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  <a:r>
              <a:rPr lang="en-GB" sz="11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BenefitsCal.com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18F25F-2DD7-F8AE-E951-E78A420827C7}"/>
              </a:ext>
            </a:extLst>
          </p:cNvPr>
          <p:cNvSpPr txBox="1"/>
          <p:nvPr/>
        </p:nvSpPr>
        <p:spPr>
          <a:xfrm>
            <a:off x="365760" y="2322576"/>
            <a:ext cx="3364992" cy="4642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182880">
              <a:spcBef>
                <a:spcPts val="1200"/>
              </a:spcBef>
              <a:spcAft>
                <a:spcPts val="400"/>
              </a:spcAft>
            </a:pP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A’zuqc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fungc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zoux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beiv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hnangv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yei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mv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jangx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yie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nyei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email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dorngx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dauh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, mv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haih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bieqc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mv tong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yie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nyei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email,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a’fai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qiemx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zuqc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longc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benx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ganh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norm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fonh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ndutv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nam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mber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hietv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yiem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yie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nyei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sou-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gorn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?</a:t>
            </a:r>
          </a:p>
          <a:p>
            <a:pPr marR="0" defTabSz="182880">
              <a:spcBef>
                <a:spcPts val="200"/>
              </a:spcBef>
              <a:spcAft>
                <a:spcPts val="400"/>
              </a:spcAft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Lorz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taux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nquenc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zangc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dinc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zangc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zorc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email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siang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caux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/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fai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dorh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fonh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ndutv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nam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mber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jaa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R="0" defTabSz="182880">
              <a:spcBef>
                <a:spcPts val="1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Beiv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hnangv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yie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mv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duqv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zipv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dimv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cing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ndaangc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’zuqc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fungc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zoux</a:t>
            </a:r>
            <a:r>
              <a:rPr lang="en-GB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? 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Zuov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dangh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taux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15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buon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ziangh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hoc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ndaangc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aengx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caux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zaah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mangc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nzunc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 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’zuqc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zaah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mangc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gorngv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meih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duqv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dorh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email/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fonh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ndutv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nam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mber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dapv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doix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ziangx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yiem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sou-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gorn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mi'aqc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Zaah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mangc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ga’hlen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bingx-bueix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dorngx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/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goux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siou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waac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dorngx</a:t>
            </a:r>
            <a:endParaRPr lang="en-GB" sz="900" dirty="0">
              <a:solidFill>
                <a:srgbClr val="0F4964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Seix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hluotv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nzuonx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zoux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hnangv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lox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gong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yiem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ga’nguaaic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wuov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aengx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caux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ganh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borqv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bieqc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siang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Beiv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hnangv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mv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duqv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zipv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nzang-fienx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/SMS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a’fai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email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daaih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mbuox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a’fai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beiv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hnangv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simv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sou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beu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waac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gorn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nzengc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ziangh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hoc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ndaangc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corc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haih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ganh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tov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borqv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siang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duqv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oc.</a:t>
            </a:r>
          </a:p>
          <a:p>
            <a:pPr defTabSz="182880">
              <a:spcBef>
                <a:spcPts val="1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Yie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laaic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duqv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gorngv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yie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duqv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borqv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bieqc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ziangx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yie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sou-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gorn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mi'aqc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liuz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yie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corc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buatc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nzang-fienx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hinc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yiem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mborqv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nzangc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zorngh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mbuox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gorngv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corc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zuov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tengx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dimv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sou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beu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waac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mv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gaengh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ziangx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yangh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email/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fonh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daaih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mbuox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Yie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oix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zuqc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fungc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zoux</a:t>
            </a:r>
            <a:r>
              <a:rPr lang="en-GB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?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’zuqc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zaah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mangc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gorngv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meih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duqv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dorh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email/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fonh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ndutv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nam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mber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dapv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doix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ziangx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yiem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sou-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gorn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mi'aqc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Seix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aengx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zatv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borqv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nzunc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sou-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gorn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fungx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bun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taux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email/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fonh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nam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mber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Aengx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ganh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borqv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baan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sou-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gorn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mangc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gaax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F496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F496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E321EB-85A2-EFB9-5B00-28DB18A36FCB}"/>
              </a:ext>
            </a:extLst>
          </p:cNvPr>
          <p:cNvSpPr txBox="1"/>
          <p:nvPr/>
        </p:nvSpPr>
        <p:spPr>
          <a:xfrm>
            <a:off x="4041648" y="2322576"/>
            <a:ext cx="3355848" cy="62401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182880">
              <a:spcBef>
                <a:spcPts val="1200"/>
              </a:spcBef>
              <a:spcAft>
                <a:spcPts val="400"/>
              </a:spcAft>
            </a:pP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Beiv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hnangv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yie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corc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mv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haih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borqv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daux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bieqc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lorz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duqv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zaaic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yie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nyei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sou-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gorn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,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yie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horpc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zuqc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hnangv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haaix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liuc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leiz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10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zoux</a:t>
            </a:r>
            <a:r>
              <a:rPr lang="en-GB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…?</a:t>
            </a:r>
          </a:p>
          <a:p>
            <a:pPr marL="180975" marR="0" indent="-6350" defTabSz="180975">
              <a:spcBef>
                <a:spcPts val="200"/>
              </a:spcBef>
              <a:spcAft>
                <a:spcPts val="400"/>
              </a:spcAft>
            </a:pP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</a:t>
            </a:r>
            <a:r>
              <a:rPr lang="en-GB" sz="9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oux</a:t>
            </a:r>
            <a:r>
              <a:rPr lang="en-GB" sz="9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sou </a:t>
            </a:r>
            <a:r>
              <a:rPr lang="en-GB" sz="9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mingh</a:t>
            </a:r>
            <a:r>
              <a:rPr lang="en-GB" sz="9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tov </a:t>
            </a:r>
            <a:r>
              <a:rPr lang="en-GB" sz="9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tengx</a:t>
            </a:r>
            <a:r>
              <a:rPr lang="en-GB" sz="9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nyaanh</a:t>
            </a:r>
            <a:r>
              <a:rPr lang="en-GB" sz="9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? 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Meih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corc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haih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jiex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gorn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ginv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zoux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siang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-sou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mingh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tov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yiem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naaiv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"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Zoux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sou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mingh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tov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nyaanh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"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yiem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njiec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naaiv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yiemc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sou-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beih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a’fai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zatv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bieqc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meih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mbuo-gorn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bouc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dauh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ziangh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hoc.</a:t>
            </a:r>
          </a:p>
          <a:p>
            <a:pPr marL="180975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Zaah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mangc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yie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sou-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gorn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zoux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taux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haaix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a’fai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zipv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dimvsou-gorn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mangc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taux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nyaanh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Lorx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taux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nquenc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zangc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ze’weic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gorn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180975" indent="-6350">
              <a:spcBef>
                <a:spcPts val="200"/>
              </a:spcBef>
              <a:spcAft>
                <a:spcPts val="400"/>
              </a:spcAft>
            </a:pP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Zaah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mangc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yie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EBT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nyaanh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zengc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njiec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mbuoqc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ziez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mangc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yiem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saengv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zangc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California EBT website (EBT.ca.gov),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liouh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longc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benx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ebtEDGE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fonh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ndutv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app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 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a’fai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douc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waac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lorz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taux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EBT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fonh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nam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mber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.</a:t>
            </a:r>
          </a:p>
          <a:p>
            <a:pPr marL="230505" lvl="1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en-GB" sz="9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Doqc</a:t>
            </a:r>
            <a:r>
              <a:rPr lang="en-GB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mangc</a:t>
            </a:r>
            <a:r>
              <a:rPr lang="en-GB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yie</a:t>
            </a:r>
            <a:r>
              <a:rPr lang="en-GB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nyei</a:t>
            </a:r>
            <a:r>
              <a:rPr lang="en-GB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tih</a:t>
            </a:r>
            <a:r>
              <a:rPr lang="en-GB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mengh</a:t>
            </a:r>
            <a:r>
              <a:rPr lang="en-GB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fienx</a:t>
            </a:r>
            <a:r>
              <a:rPr lang="en-GB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mbuox</a:t>
            </a:r>
            <a:r>
              <a:rPr lang="en-GB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heuc</a:t>
            </a:r>
            <a:r>
              <a:rPr lang="en-GB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njiec</a:t>
            </a:r>
            <a:r>
              <a:rPr lang="en-GB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buoz</a:t>
            </a:r>
            <a:r>
              <a:rPr lang="en-GB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/>
                <a:ea typeface="Source Sans Pro"/>
              </a:rPr>
              <a:t>zoux</a:t>
            </a:r>
            <a:r>
              <a:rPr lang="en-GB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 gong </a:t>
            </a:r>
            <a:r>
              <a:rPr lang="en-GB" sz="900" b="1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(NOA)?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Naaic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zeiv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mengh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fienx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se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duqv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juix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yangh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zipv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fienx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jauv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mingh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bun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meih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mi’aqc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.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 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Beiv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hnangv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meih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corc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mv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gaengh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duqv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zipv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naaic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zeiv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fienx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taux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buoz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aengx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caux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tov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heuc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aamx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bun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meih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siou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jiex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, </a:t>
            </a:r>
            <a:br>
              <a:rPr lang="en-GB" sz="9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lorz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taux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nquenc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zangc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nyei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dinc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zangc</a:t>
            </a:r>
            <a:r>
              <a:rPr lang="en-GB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.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corc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haih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zaah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mangc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taux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meih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 NOA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yiem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njiec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naaiv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BenefitsCal</a:t>
            </a:r>
            <a:r>
              <a:rPr lang="en-GB" sz="900" dirty="0">
                <a:solidFill>
                  <a:srgbClr val="0F4964"/>
                </a:solidFill>
                <a:latin typeface="Source Sans Pro"/>
                <a:ea typeface="Source Sans Pro"/>
              </a:rPr>
              <a:t>. </a:t>
            </a:r>
          </a:p>
          <a:p>
            <a:pPr marL="460375" indent="-287020">
              <a:spcBef>
                <a:spcPts val="200"/>
              </a:spcBef>
              <a:spcAft>
                <a:spcPts val="400"/>
              </a:spcAft>
            </a:pP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Upload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nyungc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horngh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sou </a:t>
            </a:r>
            <a:r>
              <a:rPr lang="en-GB" sz="9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fai</a:t>
            </a:r>
            <a:r>
              <a:rPr lang="en-GB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lorz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upload sou-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yiem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njiec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naaiv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https://benefitscal.com/ApplyForBenefits/ABADD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aengx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caux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dorh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bieqc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</a:p>
          <a:p>
            <a:pPr marL="574675" lvl="2" indent="-171450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Haaix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horngh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sou (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aapv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jaax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heuc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marL="574675" lvl="2" indent="-171450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Zoux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sou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daaih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tov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a’fai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sou-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gorn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nam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mber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(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qiemx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zuqc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longc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marL="574675" lvl="2" indent="-171450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Nquenc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zangc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(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aapv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jaax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heuc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marL="574675" lvl="2" indent="-171450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Cuotv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seiz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nyei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hnoi-nyieqc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(DOB) (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aapv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jaax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heuc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marL="574675" lvl="2" indent="-171450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Mbuoz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heuc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(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sienv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hietv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fai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mv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hietv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yaac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duqv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marL="574675" lvl="2" indent="-171450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Mbuoz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heuc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(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sueih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nyunc</a:t>
            </a:r>
            <a:r>
              <a:rPr lang="en-GB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88313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282896A5DCF44BB4E27E937DEBD61F" ma:contentTypeVersion="20" ma:contentTypeDescription="Create a new document." ma:contentTypeScope="" ma:versionID="c744bf621409691cd298fa682c9bda22">
  <xsd:schema xmlns:xsd="http://www.w3.org/2001/XMLSchema" xmlns:xs="http://www.w3.org/2001/XMLSchema" xmlns:p="http://schemas.microsoft.com/office/2006/metadata/properties" xmlns:ns2="6f42a4de-dc14-48ac-aaf7-8516801bfbca" xmlns:ns3="c71bc280-77be-4226-9682-3896b2a5d823" targetNamespace="http://schemas.microsoft.com/office/2006/metadata/properties" ma:root="true" ma:fieldsID="18f0d008cbd890b095ebae5e13c1ce4a" ns2:_="" ns3:_="">
    <xsd:import namespace="6f42a4de-dc14-48ac-aaf7-8516801bfbca"/>
    <xsd:import namespace="c71bc280-77be-4226-9682-3896b2a5d8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2a4de-dc14-48ac-aaf7-8516801bfb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f47989-784c-489a-9429-d0794a7077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bc280-77be-4226-9682-3896b2a5d82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2fd11a7-2fc9-4a05-a60b-36ef088c0424}" ma:internalName="TaxCatchAll" ma:showField="CatchAllData" ma:web="c71bc280-77be-4226-9682-3896b2a5d8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71bc280-77be-4226-9682-3896b2a5d823" xsi:nil="true"/>
    <lcf76f155ced4ddcb4097134ff3c332f xmlns="6f42a4de-dc14-48ac-aaf7-8516801bfbca">
      <Terms xmlns="http://schemas.microsoft.com/office/infopath/2007/PartnerControls"/>
    </lcf76f155ced4ddcb4097134ff3c332f>
    <SharedWithUsers xmlns="c71bc280-77be-4226-9682-3896b2a5d823">
      <UserInfo>
        <DisplayName/>
        <AccountId xsi:nil="true"/>
        <AccountType/>
      </UserInfo>
    </SharedWithUsers>
    <MediaLengthInSeconds xmlns="6f42a4de-dc14-48ac-aaf7-8516801bfbca" xsi:nil="true"/>
  </documentManagement>
</p:properties>
</file>

<file path=customXml/itemProps1.xml><?xml version="1.0" encoding="utf-8"?>
<ds:datastoreItem xmlns:ds="http://schemas.openxmlformats.org/officeDocument/2006/customXml" ds:itemID="{75A2058A-941E-4308-893C-F59F026B5243}"/>
</file>

<file path=customXml/itemProps2.xml><?xml version="1.0" encoding="utf-8"?>
<ds:datastoreItem xmlns:ds="http://schemas.openxmlformats.org/officeDocument/2006/customXml" ds:itemID="{6D3B6C04-4719-4DC2-8A34-B1AD40BE2DFD}"/>
</file>

<file path=customXml/itemProps3.xml><?xml version="1.0" encoding="utf-8"?>
<ds:datastoreItem xmlns:ds="http://schemas.openxmlformats.org/officeDocument/2006/customXml" ds:itemID="{74C8241E-EB90-411E-8558-69DE055DF3FF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2384</Words>
  <Application>Microsoft Office PowerPoint</Application>
  <PresentationFormat>Personalizado</PresentationFormat>
  <Paragraphs>130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Courier New</vt:lpstr>
      <vt:lpstr>Source Sans Pro</vt:lpstr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2024-05-21T04:51:46Z</dcterms:created>
  <dcterms:modified xsi:type="dcterms:W3CDTF">2024-05-24T12:18:44Z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0x0101001C282896A5DCF44BB4E27E937DEBD61F</vt:lpwstr>
  </property>
  <property fmtid="{D5CDD505-2E9C-101B-9397-08002B2CF9AE}" pid="3" name="Order">
    <vt:r8>698100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