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sldIdLst>
    <p:sldId id="257" r:id="rId5"/>
    <p:sldId id="256" r:id="rId6"/>
    <p:sldId id="258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A51537-20FB-CA6F-0A1F-DA3913FE9D03}" name="Jennifer Hobbs" initials="JH" userId="S::HobbsJ@CalACES.org::d8c6b139-6877-42de-a9b6-94aff2310fb8" providerId="AD"/>
  <p188:author id="{4CB82439-81B3-F6B3-A41B-C4ADC64CFFCB}" name="Jasrotia, Palak" initials="JP" userId="S::pjasrotia@deloitte.com::ff03e157-2e89-4313-818a-46d1d3d62c59" providerId="AD"/>
  <p188:author id="{3540645D-06BD-1547-57CD-1D75780F038A}" name="Lynn Bridwell" initials="LB" userId="S::BridwellL@CalACES.org::f493453a-2c95-4f19-a9f2-97cd2e192283" providerId="AD"/>
  <p188:author id="{ACBCC86C-4C55-CC12-821D-6D89A134FE01}" name="Elizabeth Palm" initials="EP" userId="S::PalmE@CalACES.org::fd1aa5b2-94a5-42b1-a796-103534593afd" providerId="AD"/>
  <p188:author id="{D8939C75-02B7-D2E3-3D95-7CCA8BDA6533}" name="Matthew Vandereyck" initials="MV" userId="S::VandereyckM@CalACES.org::f04246c0-7427-4d40-9382-fde7e6271c5c" providerId="AD"/>
  <p188:author id="{F2644286-D4A4-07D9-D618-CF76131E2FB4}" name="Abernethy, Jessica@DSS" initials="AJ" userId="S::Jessica.Abernethy@dss.ca.gov::e023498e-452c-4705-9296-3c4cbcb4d930" providerId="AD"/>
  <p188:author id="{A1D8998C-EA90-8B35-D73C-3549A0555D5C}" name="Peggy Macias" initials="PM" userId="S::maciasp@calaces.org::6d5f42cf-be01-4828-a9cf-e344f1bb964d" providerId="AD"/>
  <p188:author id="{FE1C5D93-01B5-1531-3103-8B85E8963403}" name="Jayna Longstreet" initials="JL" userId="S::LongstreetJ@CalACES.org::54dffcd2-d452-4f11-90fa-702048e0edf4" providerId="AD"/>
  <p188:author id="{27DB089C-B88B-E7B3-6DB1-BC05C476BB37}" name="Kumar, Surranjan" initials="KS" userId="S::surranjankumar@deloitte.com::2245a8a8-c3eb-410e-8c18-0cc83a9fa0e0" providerId="AD"/>
  <p188:author id="{A3BA59B6-5F57-04D3-EF6A-E3C4AD5B6342}" name="Sheppard, Susan" initials="SS" userId="S::susheppard@deloitte.com::54b6578d-3135-4211-9722-a142c3218440" providerId="AD"/>
  <p188:author id="{E70A3ECF-5FB3-FABA-CFA7-9DF8722C28E6}" name="Daisy Villasenor" initials="DV" userId="S::VillasenorD@CalACES.org::1136f0b5-294a-43ec-a781-fdf24045beec" providerId="AD"/>
  <p188:author id="{20AE98EF-1716-8421-E5FF-85D0683EDA29}" name="Gregory Postulka" initials="GP" userId="S::postulkag@calaces.org::806a4e80-65be-42ae-966d-59a5057c234a" providerId="AD"/>
  <p188:author id="{95EB62F7-A37E-F873-0870-75CAE5BA13DF}" name="Raghunathan, Ramya" initials="RR" userId="S::ramraghunathan@deloitte.com::fe0bbf4d-e001-4ee3-888d-4a8e46da65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9DA2"/>
    <a:srgbClr val="0F4964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DBDFC-52F2-28D0-3975-CFE1B603D3CD}" v="49" dt="2024-05-20T16:15:00.527"/>
    <p1510:client id="{E27AA53C-09BA-4FFE-BBEB-6F1866E6716A}" v="21" dt="2024-05-20T15:55:52.476"/>
    <p1510:client id="{EA5FB27C-C7FB-4382-A5FE-8598C7782926}" v="4" dt="2024-05-20T20:33:07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4" autoAdjust="0"/>
    <p:restoredTop sz="94660"/>
  </p:normalViewPr>
  <p:slideViewPr>
    <p:cSldViewPr snapToGrid="0">
      <p:cViewPr>
        <p:scale>
          <a:sx n="120" d="100"/>
          <a:sy n="120" d="100"/>
        </p:scale>
        <p:origin x="780" y="-1392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about:bl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about:blan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1" y="237744"/>
            <a:ext cx="77724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pt-B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91405"/>
              </p:ext>
            </p:extLst>
          </p:nvPr>
        </p:nvGraphicFramePr>
        <p:xfrm>
          <a:off x="4931630" y="876930"/>
          <a:ext cx="2612170" cy="1145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34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70736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222345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pt-B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309664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</a:t>
                      </a:r>
                      <a:r>
                        <a:rPr lang="pt-BR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Placeholder</a:t>
                      </a: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for </a:t>
                      </a:r>
                      <a:r>
                        <a:rPr lang="pt-BR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Name</a:t>
                      </a: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) Horário de funcionamento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2045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Segunda à sexta-feira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2045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Sábado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2045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Domingo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189039" y="1011300"/>
            <a:ext cx="458583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4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O </a:t>
            </a:r>
            <a:r>
              <a:rPr lang="pt-BR" sz="24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BenefitsCal</a:t>
            </a:r>
            <a:r>
              <a:rPr lang="pt-BR" sz="24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 reforça a </a:t>
            </a:r>
            <a:r>
              <a:rPr lang="pt-BR" sz="2400" b="1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segurança</a:t>
            </a:r>
            <a:br>
              <a:rPr lang="pt-BR" sz="24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pt-BR" sz="24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para proteger suas </a:t>
            </a:r>
            <a:r>
              <a:rPr lang="pt-BR" sz="24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informações</a:t>
            </a: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73687"/>
            <a:ext cx="3477234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1200">
                <a:solidFill>
                  <a:schemeClr val="bg1"/>
                </a:solidFill>
                <a:latin typeface="Source Sans Pro"/>
                <a:ea typeface="Source Sans Pro"/>
                <a:cs typeface="Open Sans"/>
              </a:rPr>
              <a:t>Fazer login no BenefitsCal com verificação de duas etapas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407553" y="2412428"/>
            <a:ext cx="3624322" cy="38677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pt-B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 que é verificação de duas etapas?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Agora o </a:t>
            </a:r>
            <a:r>
              <a:rPr lang="pt-BR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exige que você use a verificação de duas etapas para fazer login na sua conta.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A verificação de duas etapas é um processo de login especial que protege a sua conta e informações. Quando fizer login, você receberá um código por e-mail ou mensagem de texto/SMS para confirmar se é você mesmo quem está tentando fazer login. </a:t>
            </a: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Como fazer login no </a:t>
            </a:r>
            <a:r>
              <a:rPr lang="pt-BR" sz="1000" b="1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usando a verificação de duas etapas?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Na página inicial do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, no canto superior à direita, clique em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 </a:t>
            </a: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Login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. 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Digite o seu e-mail e senha.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C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lique em 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Login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Veja o código de verificação de 6 dígitos enviado para o seu e-mail ou por mensagem de texto/SMS enviada para o número de telefone celular associado ao seu caso.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Digite o código de 6 dígitos no campo obrigatório na tela e clique em </a:t>
            </a: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Avançar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.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Você irá ver a tela dos Termos de Uso do </a:t>
            </a:r>
            <a:r>
              <a:rPr lang="pt-BR" sz="900" dirty="0" err="1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BenefitsCal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. Depois de ler, clique em 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/>
              </a:rPr>
              <a:t>Aceito 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/>
              </a:rPr>
              <a:t>para concordar com os termos de uso. 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819771" y="9051129"/>
            <a:ext cx="4132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pt-B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Pergunte à </a:t>
            </a:r>
            <a:r>
              <a:rPr lang="pt-BR" sz="14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</a:t>
            </a:r>
            <a:r>
              <a:rPr lang="pt-B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</a:rPr>
              <a:t>O </a:t>
            </a:r>
            <a:r>
              <a:rPr lang="pt-BR" sz="1000" dirty="0" err="1">
                <a:solidFill>
                  <a:srgbClr val="0F4964"/>
                </a:solidFill>
                <a:effectLst/>
              </a:rPr>
              <a:t>BenefitsCal</a:t>
            </a:r>
            <a:r>
              <a:rPr lang="pt-BR" sz="1000" dirty="0">
                <a:solidFill>
                  <a:srgbClr val="0F4964"/>
                </a:solidFill>
                <a:effectLst/>
              </a:rPr>
              <a:t> é uma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maneira</a:t>
            </a:r>
            <a:r>
              <a:rPr lang="pt-BR" sz="1000" dirty="0">
                <a:solidFill>
                  <a:srgbClr val="0F4964"/>
                </a:solidFill>
                <a:effectLst/>
              </a:rPr>
              <a:t> nova, simples, fácil e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segura</a:t>
            </a:r>
            <a:br>
              <a:rPr lang="pt-BR" sz="1000" b="1" dirty="0">
                <a:solidFill>
                  <a:srgbClr val="0F4964"/>
                </a:solidFill>
              </a:rPr>
            </a:br>
            <a:r>
              <a:rPr lang="pt-BR" sz="1000" dirty="0">
                <a:solidFill>
                  <a:srgbClr val="0F4964"/>
                </a:solidFill>
                <a:effectLst/>
              </a:rPr>
              <a:t>para os californianos solicitarem e gerenciarem os benefícios que precisam</a:t>
            </a: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.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Acesse </a:t>
            </a:r>
            <a:r>
              <a:rPr lang="pt-B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r>
              <a:rPr lang="pt-BR" sz="90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200598" y="2420042"/>
            <a:ext cx="3154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Como mudar a preferência para a verificação de duas etapas?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Se você tiver um número de telefone associado à sua conta do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, é possível alterar a preferência de login com verificação de duas etapas para receber o código no telefone celular.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Você pode alterar ou definir a preferência por mensagem de texto/SMS </a:t>
            </a: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ou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e-mail </a:t>
            </a: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depois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 de fazer login pela primeira vez.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/>
              </a:rPr>
              <a:t>Se optar por receber o código por mensagem de texto/SMS, mesmo assim ainda é preciso usar o seu e-mail como nome de usuário para fazer login.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 mensagens de texto/SMS podem somente ser enviadas para um telefone celular e podem ser aplicadas tarifas de dados e mensagens.</a:t>
            </a: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5438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pt-B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333899"/>
              </p:ext>
            </p:extLst>
          </p:nvPr>
        </p:nvGraphicFramePr>
        <p:xfrm>
          <a:off x="4918152" y="945130"/>
          <a:ext cx="2625646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871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7677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pt-B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</a:t>
                      </a:r>
                      <a:r>
                        <a:rPr lang="pt-BR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Placeholder</a:t>
                      </a: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for </a:t>
                      </a:r>
                      <a:r>
                        <a:rPr lang="pt-BR" sz="900" dirty="0" err="1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Name</a:t>
                      </a: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) Horário de funcionamento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Segunda à sexta-feira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Sábado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Domingo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185054" y="1024099"/>
            <a:ext cx="48136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400" dirty="0">
                <a:solidFill>
                  <a:srgbClr val="0F4964"/>
                </a:solidFill>
              </a:rPr>
              <a:t>O </a:t>
            </a:r>
            <a:r>
              <a:rPr lang="pt-BR" sz="2400" dirty="0" err="1">
                <a:solidFill>
                  <a:srgbClr val="0F4964"/>
                </a:solidFill>
              </a:rPr>
              <a:t>BenefitsCal</a:t>
            </a:r>
            <a:r>
              <a:rPr lang="pt-BR" sz="2400" dirty="0">
                <a:solidFill>
                  <a:srgbClr val="0F4964"/>
                </a:solidFill>
              </a:rPr>
              <a:t> reforça a </a:t>
            </a:r>
            <a:r>
              <a:rPr lang="pt-BR" sz="24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segurança</a:t>
            </a:r>
            <a:br>
              <a:rPr lang="pt-BR" sz="24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</a:br>
            <a:r>
              <a:rPr lang="pt-BR" sz="2400" dirty="0">
                <a:solidFill>
                  <a:srgbClr val="0F4964"/>
                </a:solidFill>
              </a:rPr>
              <a:t>para proteger o seu </a:t>
            </a:r>
            <a:r>
              <a:rPr lang="pt-BR" sz="2400" b="1" dirty="0">
                <a:solidFill>
                  <a:srgbClr val="0F4964"/>
                </a:solidFill>
              </a:rPr>
              <a:t>caso</a:t>
            </a: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00463" y="1975104"/>
            <a:ext cx="3640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A verificação deixa o vínculo de casos ainda mais seguro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300463" y="2252103"/>
            <a:ext cx="3585737" cy="67480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 que é “vínculo do caso”?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 vínculo do 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caso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é a maneira como o usuário da conta do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visualiza o seu 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caso.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 que é verificação para vincular um caso?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Para manter a segurança das informações dos casos dos beneficiários, adicionamos uma nova maneira de verificar que é realmente 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você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quem está vinculando o seu caso online e 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não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pt-BR" sz="900" i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alguém tentando se passar por você. 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 verificação de duas etapas para vincular um caso é igual à verificação de duas etapas para fazer login?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Não. Você apenas verifica a sua identidade uma única vez para vincular um caso. A verificação de duas etapas para fazer login é feita toda vez que você faz login no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. 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Como funciona a verificação para vincular um caso?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Depois de digitar as informações do caso do Requerente Principal, o </a:t>
            </a:r>
            <a:r>
              <a:rPr lang="pt-BR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 pergunta como você deseja receber o link para verificar se é você mesmo quem está tentando vincular o seu caso do </a:t>
            </a:r>
            <a:r>
              <a:rPr lang="pt-BR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CalSAWS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. Você pode escolher para receber o link de verificação por e-mail ou mensagem de texto/SMS no seu telefone celular. Estas opções são obtidas nas informações que temos em arquivos. Se esta informação não estiver listada, ou estiver errada, você pode entrar em contato com o seu condado para obter assistência. 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eu desejar que o link seja enviado por e-mail, para qual endereço de e-mail será enviado? 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 link de verificação será enviado para o endereço de e-mail incluído no arquivo do seu caso. Este e-mail pode ser diferente daquele endereço de e-mail usado para fazer login no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; apenas o Requerente Principal pode vincular o seu respectivo caso. Se desejar usar um e-mail diferente, entre em contato com o seu condado para atualizar a informação. 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eu desejar que o link seja enviado para um número de telefone, para qual número de telefone será enviado? 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 link de verificação será enviado por mensagem de texto/SMS para o número de telefone celular que estiver incluído no arquivo do seu caso depois de concordar com os Termos e Condições. Este número de telefone pode ser diferente daquele que você usou para criar a sua conta do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Se você tiver mais de um número de telefone listado, o </a:t>
            </a:r>
            <a:r>
              <a:rPr lang="pt-BR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 exibe os números de telefone incluídos no arquivo do seu caso e você escolherá qual número de telefone gostaria de usar para receber o link.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+mn-lt"/>
                <a:cs typeface="+mn-lt"/>
              </a:rPr>
              <a:t>Se você optar por receber um mensagem de texto/SMS, pediremos para você também assinalar uma caixa para concordar em receber uma mensagem de texto/SMS enviada uma única vez com o link de verificação.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4041648" y="2251017"/>
            <a:ext cx="3355848" cy="6960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 fácil fazer a verificação para vincular um caso!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Quando fizer login no </a:t>
            </a:r>
            <a:r>
              <a:rPr lang="pt-BR" sz="900" dirty="0" err="1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você verá a tela </a:t>
            </a:r>
            <a:b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“Bem-vindo(a)”. Localize o link </a:t>
            </a:r>
            <a:r>
              <a:rPr lang="pt-BR" sz="900" i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Vincular um caso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Clique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em </a:t>
            </a:r>
            <a:r>
              <a:rPr lang="pt-BR" sz="900" i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Para iniciar, vincule o seu caso à sua conta.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 tela seguinte, digite sua data de nascimento, ZIP, condado e número do caso (digite as informações referentes a qualquer um dos seus casos).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Agora, precisamos verificar se é você mesmo quem está vinculando o seu caso. 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 endereço de e-mail e o(s) número(s) de telefone indicados nos detalhes do seu caso serão exibidos.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Clique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no botão de seleção ao lado do endereço de e-mail ou do número de telefone celular para onde desejar que o link de verificação seja enviado.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3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Siga as instruções abaixo para a preferência por e-mail ou mensagem de texto/SMS enviada para um telefone celular.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Verificação por e-mail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Verifique sua caixa de entrada de e-mails para ver se chegou o 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link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verificação enviado por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 tooltip="Endereço de e-mail para fins de verificação no BenefitsC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o e-mail não estiver lá, verifique a pasta de spam </a:t>
            </a:r>
            <a:b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(lixo eletrônico).</a:t>
            </a:r>
          </a:p>
          <a:p>
            <a:pPr marL="319088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Clique no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link para que possamos verificar que é você mesmo.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3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Acesse o painel para ver os seus casos vinculados.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Verificação por mensagem de texto/SMS (telefone celular)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Verifique se o 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link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verificação chegou no seu telefone celular enviado pelo número 72422.</a:t>
            </a:r>
          </a:p>
          <a:p>
            <a:pPr marL="319088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Clique no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link para que possamos verificar que é você mesmo.</a:t>
            </a:r>
          </a:p>
          <a:p>
            <a:pPr marL="319088" marR="0" indent="-258763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Acesse o painel para ver os seus casos vinculados. </a:t>
            </a:r>
          </a:p>
          <a:p>
            <a:pPr marL="319088" marR="0" indent="-258763" defTabSz="274320">
              <a:buClr>
                <a:srgbClr val="049DA2"/>
              </a:buClr>
              <a:buSzPct val="110000"/>
              <a:buFont typeface="+mj-lt"/>
              <a:buAutoNum type="arabicPeriod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325" marR="0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 mensagens de texto/SMS podem somente ser enviadas para um telefone celular e podem ser aplicadas tarifas de dados e mensagens.</a:t>
            </a: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60325" defTabSz="274320">
              <a:spcBef>
                <a:spcPts val="100"/>
              </a:spcBef>
              <a:spcAft>
                <a:spcPts val="100"/>
              </a:spcAft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não tiver nenhum telefone celular listado, escolha a opção de e-mail ou entre em contato com o seu condado e forneça um número de telefone celular.</a:t>
            </a:r>
          </a:p>
          <a:p>
            <a:pPr marL="60325" defTabSz="274320">
              <a:buClr>
                <a:srgbClr val="049DA2"/>
              </a:buClr>
              <a:buSzPct val="110000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</a:rPr>
              <a:t>Depois de ter vinculado o seu caso, você pode informar alterações, revisar notificações, informações do caso e saldos no cartão EBT, fazer renovações ou preencher relatórios periódicos – tudo online!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8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en-US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819771" y="9051129"/>
            <a:ext cx="4132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pt-B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Pergunte à </a:t>
            </a:r>
            <a:r>
              <a:rPr lang="pt-BR" sz="14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</a:t>
            </a:r>
            <a:r>
              <a:rPr lang="pt-B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</a:rPr>
              <a:t>O </a:t>
            </a:r>
            <a:r>
              <a:rPr lang="pt-BR" sz="1000" dirty="0" err="1">
                <a:solidFill>
                  <a:srgbClr val="0F4964"/>
                </a:solidFill>
                <a:effectLst/>
              </a:rPr>
              <a:t>BenefitsCal</a:t>
            </a:r>
            <a:r>
              <a:rPr lang="pt-BR" sz="1000" dirty="0">
                <a:solidFill>
                  <a:srgbClr val="0F4964"/>
                </a:solidFill>
                <a:effectLst/>
              </a:rPr>
              <a:t> é uma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maneira</a:t>
            </a:r>
            <a:r>
              <a:rPr lang="pt-BR" sz="1000" dirty="0">
                <a:solidFill>
                  <a:srgbClr val="0F4964"/>
                </a:solidFill>
                <a:effectLst/>
              </a:rPr>
              <a:t> nova, simples, fácil e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segura</a:t>
            </a:r>
            <a:br>
              <a:rPr lang="pt-BR" sz="1000" b="1" dirty="0">
                <a:solidFill>
                  <a:srgbClr val="0F4964"/>
                </a:solidFill>
              </a:rPr>
            </a:br>
            <a:r>
              <a:rPr lang="pt-BR" sz="1000" dirty="0">
                <a:solidFill>
                  <a:srgbClr val="0F4964"/>
                </a:solidFill>
                <a:effectLst/>
              </a:rPr>
              <a:t>para os californianos solicitarem e gerenciarem os benefícios que precisam</a:t>
            </a: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.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Acesse </a:t>
            </a:r>
            <a:r>
              <a:rPr lang="pt-B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04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pt-BR" sz="100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196194"/>
              </p:ext>
            </p:extLst>
          </p:nvPr>
        </p:nvGraphicFramePr>
        <p:xfrm>
          <a:off x="4947259" y="955038"/>
          <a:ext cx="2596541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811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63730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pt-BR" sz="14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(Placeholder for Name) Horário de funcionamento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Segunda à sexta-feira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Sábado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pt-BR" sz="90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Domingo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pt-BR" sz="900" dirty="0">
                          <a:solidFill>
                            <a:srgbClr val="0F4964"/>
                          </a:solidFill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00h00 – 00h00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02536"/>
            <a:ext cx="7315200" cy="21753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06456" y="1010762"/>
            <a:ext cx="46703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400" dirty="0">
                <a:solidFill>
                  <a:srgbClr val="0F4964"/>
                </a:solidFill>
              </a:rPr>
              <a:t>O </a:t>
            </a:r>
            <a:r>
              <a:rPr lang="pt-BR" sz="2400" dirty="0" err="1">
                <a:solidFill>
                  <a:srgbClr val="0F4964"/>
                </a:solidFill>
              </a:rPr>
              <a:t>BenefitsCal</a:t>
            </a:r>
            <a:r>
              <a:rPr lang="pt-BR" sz="2400" dirty="0">
                <a:solidFill>
                  <a:srgbClr val="0F4964"/>
                </a:solidFill>
              </a:rPr>
              <a:t> reforça a </a:t>
            </a:r>
            <a:r>
              <a:rPr lang="pt-BR" sz="24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segurança</a:t>
            </a:r>
            <a:br>
              <a:rPr lang="pt-BR" sz="24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</a:br>
            <a:r>
              <a:rPr lang="pt-BR" sz="2400" dirty="0">
                <a:solidFill>
                  <a:srgbClr val="0F4964"/>
                </a:solidFill>
              </a:rPr>
              <a:t>para proteger o seu </a:t>
            </a:r>
            <a:r>
              <a:rPr lang="pt-BR" sz="2400" b="1" dirty="0">
                <a:solidFill>
                  <a:srgbClr val="0F4964"/>
                </a:solidFill>
              </a:rPr>
              <a:t>caso</a:t>
            </a:r>
            <a:endParaRPr lang="pt-BR" sz="2400" b="1" dirty="0">
              <a:solidFill>
                <a:srgbClr val="0F4964"/>
              </a:solidFill>
              <a:latin typeface="Source Sans Pro" panose="020B0503030403020204" pitchFamily="34" charset="0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75104"/>
            <a:ext cx="2143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Solução de problemas ao vincular um caso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819771" y="9051129"/>
            <a:ext cx="4132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pt-BR" sz="14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Pergunte à </a:t>
            </a:r>
            <a:r>
              <a:rPr lang="pt-BR" sz="1400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Robin</a:t>
            </a:r>
            <a:r>
              <a:rPr lang="pt-BR" sz="14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</a:rPr>
              <a:t>O </a:t>
            </a:r>
            <a:r>
              <a:rPr lang="pt-BR" sz="1000" dirty="0" err="1">
                <a:solidFill>
                  <a:srgbClr val="0F4964"/>
                </a:solidFill>
                <a:effectLst/>
              </a:rPr>
              <a:t>BenefitsCal</a:t>
            </a:r>
            <a:r>
              <a:rPr lang="pt-BR" sz="1000" dirty="0">
                <a:solidFill>
                  <a:srgbClr val="0F4964"/>
                </a:solidFill>
                <a:effectLst/>
              </a:rPr>
              <a:t> é uma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maneira</a:t>
            </a:r>
            <a:r>
              <a:rPr lang="pt-BR" sz="1000" dirty="0">
                <a:solidFill>
                  <a:srgbClr val="0F4964"/>
                </a:solidFill>
                <a:effectLst/>
              </a:rPr>
              <a:t> nova, simples, fácil e </a:t>
            </a:r>
            <a:r>
              <a:rPr lang="pt-BR" sz="1000" b="1" dirty="0">
                <a:solidFill>
                  <a:srgbClr val="049DA2"/>
                </a:solidFill>
                <a:effectLst/>
              </a:rPr>
              <a:t>segura</a:t>
            </a:r>
            <a:br>
              <a:rPr lang="pt-BR" sz="1000" b="1" dirty="0">
                <a:solidFill>
                  <a:srgbClr val="0F4964"/>
                </a:solidFill>
              </a:rPr>
            </a:br>
            <a:r>
              <a:rPr lang="pt-BR" sz="1000" dirty="0">
                <a:solidFill>
                  <a:srgbClr val="0F4964"/>
                </a:solidFill>
                <a:effectLst/>
              </a:rPr>
              <a:t>para os californianos solicitarem e gerenciarem os benefícios que precisam</a:t>
            </a: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. </a:t>
            </a:r>
          </a:p>
          <a:p>
            <a:pPr marL="0" marR="0" algn="ctr">
              <a:spcAft>
                <a:spcPts val="600"/>
              </a:spcAft>
            </a:pPr>
            <a:r>
              <a:rPr lang="pt-BR" sz="10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Acesse </a:t>
            </a:r>
            <a:r>
              <a:rPr lang="pt-BR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 Semibold" panose="020B0606030504020204" pitchFamily="34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22576"/>
            <a:ext cx="3364992" cy="4919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E se eu não souber o meu endereço de e-mail, não conseguir acessar o meu e-mail ou precisar de um número de telefone celular diferente no meu caso?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Entre em contato com o escritório do seu condado para atualizar o seu e-mail e/ou o número de telefone celular.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 se eu não receber um link de verificação?</a:t>
            </a:r>
            <a:r>
              <a:rPr lang="pt-BR" sz="10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Aguarde 15 minutos e verifique novamente.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Confirme se você está consultando o e-mail/número de telefone celular cadastrado no arquivo do seu caso.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Verifique a sua pasta de spam (lixo eletrônico).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Repita as etapas acima para tentar vincular o seu caso novamente.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 você não recebeu uma mensagem por texto/SMS ou e-mail, ou se o link de verificação expirou, você pode solicitar um novo link de verificação.</a:t>
            </a: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1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Achei que tivesse vinculado os meus casos, mas vi uma mensagem no painel informando que a verificação ainda está pendente no e-mail/telefone. O que eu faço?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Confirme se você está consultando o e-mail/número de telefone celular cadastrado no arquivo do seu caso.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Tente clicar novamente no link que foi enviado para o seu e-mail/número de telefone.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Tente vincular novamente o seu caso.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F4964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22576"/>
            <a:ext cx="3355848" cy="52322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pt-BR" sz="1000" b="1" dirty="0">
                <a:solidFill>
                  <a:srgbClr val="0F4964"/>
                </a:solidFill>
                <a:latin typeface="Source Sans Pro"/>
                <a:ea typeface="Source Sans Pro"/>
              </a:rPr>
              <a:t>Se eu não conseguir vincular o meu caso, como eu ...</a:t>
            </a:r>
          </a:p>
          <a:p>
            <a:pPr marL="460375" marR="0" indent="-287020" defTabSz="182880">
              <a:spcBef>
                <a:spcPts val="200"/>
              </a:spcBef>
              <a:spcAft>
                <a:spcPts val="400"/>
              </a:spcAft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Solicito benefícios?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Você pode iniciar um novo formulário de solicitação selecionando “Solicitar benefícios” na página inicial ou enquanto estiver conectado à conta.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    Verifico o status do meu caso ou recebo a verificação dos  </a:t>
            </a:r>
            <a:b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    benefícios?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Entre em contato com o escritório do seu condado.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Consulto o saldo no meu EBT?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Acesse o site do EBT do Estado da Califórnia (EBT.ca.gov), use o aplicativo móvel </a:t>
            </a:r>
            <a:r>
              <a:rPr lang="pt-BR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ebtEDGE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 ou ligue para o telefone do EBT.</a:t>
            </a: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pt-BR" sz="900" b="1" dirty="0">
                <a:solidFill>
                  <a:srgbClr val="0F4964"/>
                </a:solidFill>
                <a:latin typeface="Source Sans Pro"/>
                <a:ea typeface="Source Sans Pro"/>
              </a:rPr>
              <a:t>Visualizo a Notificação de Providência </a:t>
            </a:r>
            <a:r>
              <a:rPr lang="pt-BR" sz="900" b="1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(NOA)?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As Notificações são enviadas por correio.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 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effectLst/>
                <a:latin typeface="Source Sans Pro"/>
                <a:ea typeface="Source Sans Pro"/>
              </a:rPr>
              <a:t>Se não tiver a sua Notificação e desejar uma cópia, entre em contato com o escritório do seu condado.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Você também pode visualizar a NOA no </a:t>
            </a:r>
            <a:r>
              <a:rPr lang="pt-BR" sz="900" dirty="0" err="1">
                <a:solidFill>
                  <a:srgbClr val="0F4964"/>
                </a:solidFill>
                <a:latin typeface="Source Sans Pro"/>
                <a:ea typeface="Source Sans Pro"/>
              </a:rPr>
              <a:t>BenefitsCal</a:t>
            </a:r>
            <a:r>
              <a:rPr lang="pt-BR" sz="900" dirty="0">
                <a:solidFill>
                  <a:srgbClr val="0F4964"/>
                </a:solidFill>
                <a:latin typeface="Source Sans Pro"/>
                <a:ea typeface="Source Sans Pro"/>
              </a:rPr>
              <a:t>. 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pt-BR" sz="9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Envio documentos?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Acesse a página de envio de documentos, 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</a:t>
            </a:r>
            <a:r>
              <a:rPr lang="pt-BR" sz="900" u="sng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 digite: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Tipo de documento (obrigatório)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Número do formulário de solicitação ou do caso (obrigatório)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Condado (obrigatório)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Data de nascimento (DOB) (obrigatório)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Nome (opcional)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pt-BR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Sobrenome (opcional)</a:t>
            </a: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2a4de-dc14-48ac-aaf7-8516801bfbca">
      <Terms xmlns="http://schemas.microsoft.com/office/infopath/2007/PartnerControls"/>
    </lcf76f155ced4ddcb4097134ff3c332f>
    <TaxCatchAll xmlns="c71bc280-77be-4226-9682-3896b2a5d823" xsi:nil="true"/>
    <SharedWithUsers xmlns="c71bc280-77be-4226-9682-3896b2a5d823">
      <UserInfo>
        <DisplayName>Renee Gustafson</DisplayName>
        <AccountId>633</AccountId>
        <AccountType/>
      </UserInfo>
      <UserInfo>
        <DisplayName>Maria Kincaid</DisplayName>
        <AccountId>1044</AccountId>
        <AccountType/>
      </UserInfo>
      <UserInfo>
        <DisplayName>Leah Weston</DisplayName>
        <AccountId>4790</AccountId>
        <AccountType/>
      </UserInfo>
    </SharedWithUsers>
    <MediaLengthInSeconds xmlns="6f42a4de-dc14-48ac-aaf7-8516801bfbc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BACA2C-3769-47E2-9DAA-003878E548B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796769-C93E-4B98-A90C-B5F4FF7AFDA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07cce206-b2fb-4d12-b592-df392702b636"/>
    <ds:schemaRef ds:uri="93742323-0fdd-4dca-be21-a7cce58bba94"/>
  </ds:schemaRefs>
</ds:datastoreItem>
</file>

<file path=customXml/itemProps3.xml><?xml version="1.0" encoding="utf-8"?>
<ds:datastoreItem xmlns:ds="http://schemas.openxmlformats.org/officeDocument/2006/customXml" ds:itemID="{2D4FABE3-5585-408A-8AB5-69CA7B77CCF6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329</TotalTime>
  <Words>1797</Words>
  <Application>Microsoft Office PowerPoint</Application>
  <PresentationFormat>Personalizado</PresentationFormat>
  <Paragraphs>127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Courier New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Argueta, Luis</dc:creator>
  <cp:lastModifiedBy>Arcie Fernandez</cp:lastModifiedBy>
  <cp:revision>30</cp:revision>
  <dcterms:created xsi:type="dcterms:W3CDTF">2024-03-04T16:39:43Z</dcterms:created>
  <dcterms:modified xsi:type="dcterms:W3CDTF">2024-05-23T13:33:45Z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2024-03-07T01:54:54Z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a3de24a4-9ba3-4103-a473-daaca6508d2d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0x0101001C282896A5DCF44BB4E27E937DEBD61F</vt:lpwstr>
  </property>
  <property fmtid="{D5CDD505-2E9C-101B-9397-08002B2CF9AE}" pid="10" name="MediaServiceImageTags">
    <vt:lpwstr/>
  </property>
  <property fmtid="{D5CDD505-2E9C-101B-9397-08002B2CF9AE}" pid="11" name="Order">
    <vt:r8>688100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_SourceUrl">
    <vt:lpwstr/>
  </property>
  <property fmtid="{D5CDD505-2E9C-101B-9397-08002B2CF9AE}" pid="19" name="_SharedFileIndex">
    <vt:lpwstr/>
  </property>
</Properties>
</file>