
<file path=[Content_Types].xml><?xml version="1.0" encoding="utf-8"?>
<Types xmlns="http://schemas.openxmlformats.org/package/2006/content-types"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8"/>
  </p:notesMasterIdLst>
  <p:sldIdLst>
    <p:sldId id="257" r:id="rId5"/>
    <p:sldId id="256" r:id="rId6"/>
    <p:sldId id="258" r:id="rId7"/>
  </p:sldIdLst>
  <p:sldSz cx="7772400" cy="10058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 userDrawn="1">
          <p15:clr>
            <a:srgbClr val="A4A3A4"/>
          </p15:clr>
        </p15:guide>
        <p15:guide id="2" pos="2448" userDrawn="1">
          <p15:clr>
            <a:srgbClr val="A4A3A4"/>
          </p15:clr>
        </p15:guide>
        <p15:guide id="6" orient="horz" pos="6336" userDrawn="1">
          <p15:clr>
            <a:srgbClr val="A4A3A4"/>
          </p15:clr>
        </p15:guide>
        <p15:guide id="7" orient="horz" pos="1512" userDrawn="1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EA51537-20FB-CA6F-0A1F-DA3913FE9D03}" name="Jennifer Hobbs" initials="JH" userId="S::HobbsJ@CalACES.org::d8c6b139-6877-42de-a9b6-94aff2310fb8" providerId="AD"/>
  <p188:author id="{4CB82439-81B3-F6B3-A41B-C4ADC64CFFCB}" name="Jasrotia, Palak" initials="JP" userId="S::pjasrotia@deloitte.com::ff03e157-2e89-4313-818a-46d1d3d62c59" providerId="AD"/>
  <p188:author id="{3540645D-06BD-1547-57CD-1D75780F038A}" name="Lynn Bridwell" initials="LB" userId="S::BridwellL@CalACES.org::f493453a-2c95-4f19-a9f2-97cd2e192283" providerId="AD"/>
  <p188:author id="{ACBCC86C-4C55-CC12-821D-6D89A134FE01}" name="Elizabeth Palm" initials="EP" userId="S::PalmE@CalACES.org::fd1aa5b2-94a5-42b1-a796-103534593afd" providerId="AD"/>
  <p188:author id="{D8939C75-02B7-D2E3-3D95-7CCA8BDA6533}" name="Matthew Vandereyck" initials="MV" userId="S::VandereyckM@CalACES.org::f04246c0-7427-4d40-9382-fde7e6271c5c" providerId="AD"/>
  <p188:author id="{F2644286-D4A4-07D9-D618-CF76131E2FB4}" name="Abernethy, Jessica@DSS" initials="AJ" userId="S::Jessica.Abernethy@dss.ca.gov::e023498e-452c-4705-9296-3c4cbcb4d930" providerId="AD"/>
  <p188:author id="{A1D8998C-EA90-8B35-D73C-3549A0555D5C}" name="Peggy Macias" initials="PM" userId="S::maciasp@calaces.org::6d5f42cf-be01-4828-a9cf-e344f1bb964d" providerId="AD"/>
  <p188:author id="{FE1C5D93-01B5-1531-3103-8B85E8963403}" name="Jayna Longstreet" initials="JL" userId="S::LongstreetJ@CalACES.org::54dffcd2-d452-4f11-90fa-702048e0edf4" providerId="AD"/>
  <p188:author id="{27DB089C-B88B-E7B3-6DB1-BC05C476BB37}" name="Kumar, Surranjan" initials="KS" userId="S::surranjankumar@deloitte.com::2245a8a8-c3eb-410e-8c18-0cc83a9fa0e0" providerId="AD"/>
  <p188:author id="{A3BA59B6-5F57-04D3-EF6A-E3C4AD5B6342}" name="Sheppard, Susan" initials="SS" userId="S::susheppard@deloitte.com::54b6578d-3135-4211-9722-a142c3218440" providerId="AD"/>
  <p188:author id="{E70A3ECF-5FB3-FABA-CFA7-9DF8722C28E6}" name="Daisy Villasenor" initials="DV" userId="S::VillasenorD@CalACES.org::1136f0b5-294a-43ec-a781-fdf24045beec" providerId="AD"/>
  <p188:author id="{20AE98EF-1716-8421-E5FF-85D0683EDA29}" name="Gregory Postulka" initials="GP" userId="S::postulkag@calaces.org::806a4e80-65be-42ae-966d-59a5057c234a" providerId="AD"/>
  <p188:author id="{95EB62F7-A37E-F873-0870-75CAE5BA13DF}" name="Raghunathan, Ramya" initials="RR" userId="S::ramraghunathan@deloitte.com::fe0bbf4d-e001-4ee3-888d-4a8e46da65bd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F4964"/>
    <a:srgbClr val="049DA2"/>
    <a:srgbClr val="E9F4F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>
        <p:scale>
          <a:sx n="100" d="100"/>
          <a:sy n="100" d="100"/>
        </p:scale>
        <p:origin x="948" y="72"/>
      </p:cViewPr>
      <p:guideLst>
        <p:guide orient="horz" pos="3168"/>
        <p:guide pos="2448"/>
        <p:guide orient="horz" pos="6336"/>
        <p:guide orient="horz" pos="1512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 b="0" i="0"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 b="0" i="0">
                <a:latin typeface="Source Sans Pro" panose="020B0503030403020204" pitchFamily="34" charset="0"/>
              </a:defRPr>
            </a:lvl1pPr>
          </a:lstStyle>
          <a:p>
            <a:fld id="{5F40B951-CB8A-B740-A93B-A2D378FF6542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2236788" y="1143000"/>
            <a:ext cx="238442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 b="0" i="0"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 b="0" i="0">
                <a:latin typeface="Source Sans Pro" panose="020B0503030403020204" pitchFamily="34" charset="0"/>
              </a:defRPr>
            </a:lvl1pPr>
          </a:lstStyle>
          <a:p>
            <a:fld id="{6CB1FBC3-7A7E-DC41-B596-DA7E624399DB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6426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1pPr>
    <a:lvl2pPr marL="45720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2pPr>
    <a:lvl3pPr marL="91440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3pPr>
    <a:lvl4pPr marL="137160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4pPr>
    <a:lvl5pPr marL="1828800" algn="l" defTabSz="914400" rtl="0" eaLnBrk="1" latinLnBrk="0" hangingPunct="1">
      <a:defRPr sz="1200" b="0" i="0" kern="1200">
        <a:solidFill>
          <a:schemeClr val="tx1"/>
        </a:solidFill>
        <a:latin typeface="Source Sans Pro" panose="020B0503030403020204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1FBC3-7A7E-DC41-B596-DA7E624399DB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316540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1FBC3-7A7E-DC41-B596-DA7E624399D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5019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CB1FBC3-7A7E-DC41-B596-DA7E624399D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61983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1646133"/>
            <a:ext cx="6606540" cy="3501813"/>
          </a:xfrm>
        </p:spPr>
        <p:txBody>
          <a:bodyPr anchor="b"/>
          <a:lstStyle>
            <a:lvl1pPr algn="ctr"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71550" y="5282989"/>
            <a:ext cx="5829300" cy="2428451"/>
          </a:xfrm>
        </p:spPr>
        <p:txBody>
          <a:bodyPr/>
          <a:lstStyle>
            <a:lvl1pPr marL="0" indent="0" algn="ctr">
              <a:buNone/>
              <a:defRPr sz="2040"/>
            </a:lvl1pPr>
            <a:lvl2pPr marL="388620" indent="0" algn="ctr">
              <a:buNone/>
              <a:defRPr sz="1700"/>
            </a:lvl2pPr>
            <a:lvl3pPr marL="777240" indent="0" algn="ctr">
              <a:buNone/>
              <a:defRPr sz="1530"/>
            </a:lvl3pPr>
            <a:lvl4pPr marL="1165860" indent="0" algn="ctr">
              <a:buNone/>
              <a:defRPr sz="1360"/>
            </a:lvl4pPr>
            <a:lvl5pPr marL="1554480" indent="0" algn="ctr">
              <a:buNone/>
              <a:defRPr sz="1360"/>
            </a:lvl5pPr>
            <a:lvl6pPr marL="1943100" indent="0" algn="ctr">
              <a:buNone/>
              <a:defRPr sz="1360"/>
            </a:lvl6pPr>
            <a:lvl7pPr marL="2331720" indent="0" algn="ctr">
              <a:buNone/>
              <a:defRPr sz="1360"/>
            </a:lvl7pPr>
            <a:lvl8pPr marL="2720340" indent="0" algn="ctr">
              <a:buNone/>
              <a:defRPr sz="1360"/>
            </a:lvl8pPr>
            <a:lvl9pPr marL="3108960" indent="0" algn="ctr">
              <a:buNone/>
              <a:defRPr sz="136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48920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0786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562124" y="535517"/>
            <a:ext cx="1675924" cy="8524029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4353" y="535517"/>
            <a:ext cx="4930616" cy="852402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8525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81707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05" y="2507618"/>
            <a:ext cx="6703695" cy="4184014"/>
          </a:xfrm>
        </p:spPr>
        <p:txBody>
          <a:bodyPr anchor="b"/>
          <a:lstStyle>
            <a:lvl1pPr>
              <a:defRPr sz="51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05" y="6731215"/>
            <a:ext cx="6703695" cy="2200274"/>
          </a:xfrm>
        </p:spPr>
        <p:txBody>
          <a:bodyPr/>
          <a:lstStyle>
            <a:lvl1pPr marL="0" indent="0">
              <a:buNone/>
              <a:defRPr sz="2040">
                <a:solidFill>
                  <a:schemeClr val="tx1"/>
                </a:solidFill>
              </a:defRPr>
            </a:lvl1pPr>
            <a:lvl2pPr marL="38862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777240" indent="0">
              <a:buNone/>
              <a:defRPr sz="1530">
                <a:solidFill>
                  <a:schemeClr val="tx1">
                    <a:tint val="75000"/>
                  </a:schemeClr>
                </a:solidFill>
              </a:defRPr>
            </a:lvl3pPr>
            <a:lvl4pPr marL="11658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4pPr>
            <a:lvl5pPr marL="155448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5pPr>
            <a:lvl6pPr marL="194310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6pPr>
            <a:lvl7pPr marL="233172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7pPr>
            <a:lvl8pPr marL="272034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8pPr>
            <a:lvl9pPr marL="3108960" indent="0">
              <a:buNone/>
              <a:defRPr sz="136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8182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4353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34778" y="2677584"/>
            <a:ext cx="3303270" cy="63819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172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535519"/>
            <a:ext cx="6703695" cy="194415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5366" y="2465706"/>
            <a:ext cx="3288089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5366" y="3674110"/>
            <a:ext cx="3288089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34778" y="2465706"/>
            <a:ext cx="3304282" cy="1208404"/>
          </a:xfrm>
        </p:spPr>
        <p:txBody>
          <a:bodyPr anchor="b"/>
          <a:lstStyle>
            <a:lvl1pPr marL="0" indent="0">
              <a:buNone/>
              <a:defRPr sz="2040" b="1"/>
            </a:lvl1pPr>
            <a:lvl2pPr marL="388620" indent="0">
              <a:buNone/>
              <a:defRPr sz="1700" b="1"/>
            </a:lvl2pPr>
            <a:lvl3pPr marL="777240" indent="0">
              <a:buNone/>
              <a:defRPr sz="1530" b="1"/>
            </a:lvl3pPr>
            <a:lvl4pPr marL="1165860" indent="0">
              <a:buNone/>
              <a:defRPr sz="1360" b="1"/>
            </a:lvl4pPr>
            <a:lvl5pPr marL="1554480" indent="0">
              <a:buNone/>
              <a:defRPr sz="1360" b="1"/>
            </a:lvl5pPr>
            <a:lvl6pPr marL="1943100" indent="0">
              <a:buNone/>
              <a:defRPr sz="1360" b="1"/>
            </a:lvl6pPr>
            <a:lvl7pPr marL="2331720" indent="0">
              <a:buNone/>
              <a:defRPr sz="1360" b="1"/>
            </a:lvl7pPr>
            <a:lvl8pPr marL="2720340" indent="0">
              <a:buNone/>
              <a:defRPr sz="1360" b="1"/>
            </a:lvl8pPr>
            <a:lvl9pPr marL="3108960" indent="0">
              <a:buNone/>
              <a:defRPr sz="136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34778" y="3674110"/>
            <a:ext cx="3304282" cy="540406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01198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4659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712512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304282" y="1448226"/>
            <a:ext cx="3934778" cy="7147983"/>
          </a:xfrm>
        </p:spPr>
        <p:txBody>
          <a:bodyPr/>
          <a:lstStyle>
            <a:lvl1pPr>
              <a:defRPr sz="2720"/>
            </a:lvl1pPr>
            <a:lvl2pPr>
              <a:defRPr sz="2380"/>
            </a:lvl2pPr>
            <a:lvl3pPr>
              <a:defRPr sz="204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83311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65" y="670560"/>
            <a:ext cx="2506801" cy="2346960"/>
          </a:xfrm>
        </p:spPr>
        <p:txBody>
          <a:bodyPr anchor="b"/>
          <a:lstStyle>
            <a:lvl1pPr>
              <a:defRPr sz="272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304282" y="1448226"/>
            <a:ext cx="3934778" cy="7147983"/>
          </a:xfrm>
        </p:spPr>
        <p:txBody>
          <a:bodyPr anchor="t"/>
          <a:lstStyle>
            <a:lvl1pPr marL="0" indent="0">
              <a:buNone/>
              <a:defRPr sz="2720"/>
            </a:lvl1pPr>
            <a:lvl2pPr marL="388620" indent="0">
              <a:buNone/>
              <a:defRPr sz="2380"/>
            </a:lvl2pPr>
            <a:lvl3pPr marL="777240" indent="0">
              <a:buNone/>
              <a:defRPr sz="2040"/>
            </a:lvl3pPr>
            <a:lvl4pPr marL="1165860" indent="0">
              <a:buNone/>
              <a:defRPr sz="1700"/>
            </a:lvl4pPr>
            <a:lvl5pPr marL="1554480" indent="0">
              <a:buNone/>
              <a:defRPr sz="1700"/>
            </a:lvl5pPr>
            <a:lvl6pPr marL="1943100" indent="0">
              <a:buNone/>
              <a:defRPr sz="1700"/>
            </a:lvl6pPr>
            <a:lvl7pPr marL="2331720" indent="0">
              <a:buNone/>
              <a:defRPr sz="1700"/>
            </a:lvl7pPr>
            <a:lvl8pPr marL="2720340" indent="0">
              <a:buNone/>
              <a:defRPr sz="1700"/>
            </a:lvl8pPr>
            <a:lvl9pPr marL="3108960" indent="0">
              <a:buNone/>
              <a:defRPr sz="17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365" y="3017520"/>
            <a:ext cx="2506801" cy="5590329"/>
          </a:xfrm>
        </p:spPr>
        <p:txBody>
          <a:bodyPr/>
          <a:lstStyle>
            <a:lvl1pPr marL="0" indent="0">
              <a:buNone/>
              <a:defRPr sz="1360"/>
            </a:lvl1pPr>
            <a:lvl2pPr marL="388620" indent="0">
              <a:buNone/>
              <a:defRPr sz="1190"/>
            </a:lvl2pPr>
            <a:lvl3pPr marL="777240" indent="0">
              <a:buNone/>
              <a:defRPr sz="1020"/>
            </a:lvl3pPr>
            <a:lvl4pPr marL="1165860" indent="0">
              <a:buNone/>
              <a:defRPr sz="850"/>
            </a:lvl4pPr>
            <a:lvl5pPr marL="1554480" indent="0">
              <a:buNone/>
              <a:defRPr sz="850"/>
            </a:lvl5pPr>
            <a:lvl6pPr marL="1943100" indent="0">
              <a:buNone/>
              <a:defRPr sz="850"/>
            </a:lvl6pPr>
            <a:lvl7pPr marL="2331720" indent="0">
              <a:buNone/>
              <a:defRPr sz="850"/>
            </a:lvl7pPr>
            <a:lvl8pPr marL="2720340" indent="0">
              <a:buNone/>
              <a:defRPr sz="850"/>
            </a:lvl8pPr>
            <a:lvl9pPr marL="3108960" indent="0">
              <a:buNone/>
              <a:defRPr sz="8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61D730-005E-2540-BE62-ADEF06E68604}" type="datetimeFigureOut">
              <a:rPr lang="en-US" smtClean="0"/>
              <a:t>5/23/2024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61BE6-BCFE-4142-9F44-3053581D7490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5585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4353" y="535519"/>
            <a:ext cx="6703695" cy="1944159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353" y="2677584"/>
            <a:ext cx="6703695" cy="6381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353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 b="0" i="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</a:defRPr>
            </a:lvl1pPr>
          </a:lstStyle>
          <a:p>
            <a:fld id="{1F61D730-005E-2540-BE62-ADEF06E68604}" type="datetimeFigureOut">
              <a:rPr lang="en-US" smtClean="0"/>
              <a:pPr/>
              <a:t>5/23/2024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4608" y="9322649"/>
            <a:ext cx="2623185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 b="0" i="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89258" y="9322649"/>
            <a:ext cx="1748790" cy="53551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 b="0" i="0">
                <a:solidFill>
                  <a:schemeClr val="tx1">
                    <a:tint val="75000"/>
                  </a:schemeClr>
                </a:solidFill>
                <a:latin typeface="Source Sans Pro" panose="020B0503030403020204" pitchFamily="34" charset="0"/>
              </a:defRPr>
            </a:lvl1pPr>
          </a:lstStyle>
          <a:p>
            <a:fld id="{EE661BE6-BCFE-4142-9F44-3053581D7490}" type="slidenum">
              <a:rPr lang="en-US" smtClean="0"/>
              <a:pPr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0296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77240" rtl="0" eaLnBrk="1" latinLnBrk="0" hangingPunct="1">
        <a:lnSpc>
          <a:spcPct val="90000"/>
        </a:lnSpc>
        <a:spcBef>
          <a:spcPct val="0"/>
        </a:spcBef>
        <a:buNone/>
        <a:defRPr sz="3740" b="0" i="0" kern="1200">
          <a:solidFill>
            <a:schemeClr val="tx1"/>
          </a:solidFill>
          <a:latin typeface="Source Sans Pro" panose="020B0503030403020204" pitchFamily="34" charset="0"/>
          <a:ea typeface="+mj-ea"/>
          <a:cs typeface="+mj-cs"/>
        </a:defRPr>
      </a:lvl1pPr>
    </p:titleStyle>
    <p:bodyStyle>
      <a:lvl1pPr marL="194310" indent="-194310" algn="l" defTabSz="777240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sz="2380" b="0" i="0" kern="120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1pPr>
      <a:lvl2pPr marL="5829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2040" b="0" i="0" kern="120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2pPr>
      <a:lvl3pPr marL="9715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700" b="0" i="0" kern="120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3pPr>
      <a:lvl4pPr marL="13601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b="0" i="0" kern="120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4pPr>
      <a:lvl5pPr marL="174879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b="0" i="0" kern="1200">
          <a:solidFill>
            <a:schemeClr val="tx1"/>
          </a:solidFill>
          <a:latin typeface="Source Sans Pro" panose="020B0503030403020204" pitchFamily="34" charset="0"/>
          <a:ea typeface="+mn-ea"/>
          <a:cs typeface="+mn-cs"/>
        </a:defRPr>
      </a:lvl5pPr>
      <a:lvl6pPr marL="213741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52603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91465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303270" indent="-194310" algn="l" defTabSz="777240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1pPr>
      <a:lvl2pPr marL="3886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2pPr>
      <a:lvl3pPr marL="7772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3pPr>
      <a:lvl4pPr marL="11658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4pPr>
      <a:lvl5pPr marL="155448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5pPr>
      <a:lvl6pPr marL="194310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6pPr>
      <a:lvl7pPr marL="233172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7pPr>
      <a:lvl8pPr marL="272034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algn="l" defTabSz="777240" rtl="0" eaLnBrk="1" latinLnBrk="0" hangingPunct="1">
        <a:defRPr sz="153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hyperlink" Target="mailto:Verify.NoReply@App.CalSAWS.org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7" Type="http://schemas.openxmlformats.org/officeDocument/2006/relationships/hyperlink" Target="https://benefitscal.com/ApplyForBenefits/ABADD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4.emf"/><Relationship Id="rId5" Type="http://schemas.openxmlformats.org/officeDocument/2006/relationships/image" Target="../media/image3.emf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547D5E2C-BF47-1057-338F-69418FB2AE02}"/>
              </a:ext>
            </a:extLst>
          </p:cNvPr>
          <p:cNvSpPr/>
          <p:nvPr/>
        </p:nvSpPr>
        <p:spPr>
          <a:xfrm>
            <a:off x="228600" y="237744"/>
            <a:ext cx="7315200" cy="8714232"/>
          </a:xfrm>
          <a:prstGeom prst="rect">
            <a:avLst/>
          </a:prstGeom>
          <a:solidFill>
            <a:srgbClr val="E9F4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4084FCE-65B0-71CD-E118-5B39BC51C5D4}"/>
              </a:ext>
            </a:extLst>
          </p:cNvPr>
          <p:cNvSpPr/>
          <p:nvPr/>
        </p:nvSpPr>
        <p:spPr>
          <a:xfrm>
            <a:off x="228600" y="2000904"/>
            <a:ext cx="7315200" cy="217530"/>
          </a:xfrm>
          <a:prstGeom prst="rect">
            <a:avLst/>
          </a:prstGeom>
          <a:solidFill>
            <a:srgbClr val="049D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 descr="BenefitsCal logo">
            <a:extLst>
              <a:ext uri="{FF2B5EF4-FFF2-40B4-BE49-F238E27FC236}">
                <a16:creationId xmlns:a16="http://schemas.microsoft.com/office/drawing/2014/main" id="{50B3C738-D77C-C1AF-0576-30176A4159E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679" y="417637"/>
            <a:ext cx="2084865" cy="43891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4763650C-9590-D421-9A1E-7842AC0EB5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5421" y="417637"/>
            <a:ext cx="1003300" cy="279400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332C9CDA-A778-3FE7-8770-6E166BD6A24A}"/>
              </a:ext>
            </a:extLst>
          </p:cNvPr>
          <p:cNvSpPr txBox="1"/>
          <p:nvPr/>
        </p:nvSpPr>
        <p:spPr>
          <a:xfrm>
            <a:off x="6231181" y="692354"/>
            <a:ext cx="9957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/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@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BenefitsCal</a:t>
            </a:r>
            <a:endParaRPr lang="en-PH" sz="1000" dirty="0">
              <a:solidFill>
                <a:srgbClr val="049DA2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EB2E3E0B-7472-22CF-7262-63CEC91EC3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48868920"/>
              </p:ext>
            </p:extLst>
          </p:nvPr>
        </p:nvGraphicFramePr>
        <p:xfrm>
          <a:off x="4931630" y="996905"/>
          <a:ext cx="2479344" cy="102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39">
                  <a:extLst>
                    <a:ext uri="{9D8B030D-6E8A-4147-A177-3AD203B41FA5}">
                      <a16:colId xmlns:a16="http://schemas.microsoft.com/office/drawing/2014/main" val="88658869"/>
                    </a:ext>
                  </a:extLst>
                </a:gridCol>
                <a:gridCol w="1111205">
                  <a:extLst>
                    <a:ext uri="{9D8B030D-6E8A-4147-A177-3AD203B41FA5}">
                      <a16:colId xmlns:a16="http://schemas.microsoft.com/office/drawing/2014/main" val="1245046191"/>
                    </a:ext>
                  </a:extLst>
                </a:gridCol>
              </a:tblGrid>
              <a:tr h="173370">
                <a:tc gridSpan="2">
                  <a:txBody>
                    <a:bodyPr/>
                    <a:lstStyle/>
                    <a:p>
                      <a:pPr>
                        <a:lnSpc>
                          <a:spcPct val="47630"/>
                        </a:lnSpc>
                      </a:pPr>
                      <a:r>
                        <a:rPr lang="en-PH" sz="14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#-###-###-####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563158"/>
                  </a:ext>
                </a:extLst>
              </a:tr>
              <a:tr h="155112">
                <a:tc gridSpan="2"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(Lugar para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sa</a:t>
                      </a: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Pangalan</a:t>
                      </a: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)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Mga</a:t>
                      </a: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Oras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764618"/>
                  </a:ext>
                </a:extLst>
              </a:tr>
              <a:tr h="155112">
                <a:tc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Lunes –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Biyernes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00:00 – 00:00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716588"/>
                  </a:ext>
                </a:extLst>
              </a:tr>
              <a:tr h="155112">
                <a:tc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Sabado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00:00 – 00:00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231533"/>
                  </a:ext>
                </a:extLst>
              </a:tr>
              <a:tr h="155112">
                <a:tc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Linggo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00:00 – 00:00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52314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id="{0C6CC6BA-552B-D3D8-6D25-FDBF5D00D60D}"/>
              </a:ext>
            </a:extLst>
          </p:cNvPr>
          <p:cNvSpPr txBox="1"/>
          <p:nvPr/>
        </p:nvSpPr>
        <p:spPr>
          <a:xfrm>
            <a:off x="345796" y="1011300"/>
            <a:ext cx="4733350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PH" sz="20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Pinapalakas</a:t>
            </a:r>
            <a:r>
              <a:rPr lang="en-PH" sz="20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 ng </a:t>
            </a:r>
            <a:r>
              <a:rPr lang="en-PH" sz="20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BenefitsCal</a:t>
            </a:r>
            <a:br>
              <a:rPr lang="en-PH" sz="20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</a:br>
            <a:r>
              <a:rPr lang="en-PH" sz="2000" b="1" dirty="0">
                <a:solidFill>
                  <a:srgbClr val="049DA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ang </a:t>
            </a:r>
            <a:r>
              <a:rPr lang="en-PH" sz="2000" b="1" dirty="0" err="1">
                <a:solidFill>
                  <a:srgbClr val="049DA2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seguridad</a:t>
            </a:r>
            <a:r>
              <a:rPr lang="en-PH" sz="20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 </a:t>
            </a:r>
            <a:r>
              <a:rPr lang="en-PH" sz="20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upang</a:t>
            </a:r>
            <a:r>
              <a:rPr lang="en-PH" sz="20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 </a:t>
            </a:r>
            <a:r>
              <a:rPr lang="en-PH" sz="20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protektahan</a:t>
            </a:r>
            <a:r>
              <a:rPr lang="en-PH" sz="20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 </a:t>
            </a:r>
            <a:br>
              <a:rPr lang="en-PH" sz="20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</a:br>
            <a:r>
              <a:rPr lang="en-PH" sz="20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ang </a:t>
            </a:r>
            <a:r>
              <a:rPr lang="en-PH" sz="20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iyong</a:t>
            </a:r>
            <a:r>
              <a:rPr lang="en-PH" sz="20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 </a:t>
            </a:r>
            <a:r>
              <a:rPr lang="en-PH" sz="2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impormasyon</a:t>
            </a:r>
            <a:endParaRPr lang="en-PH" sz="2000" b="1" dirty="0"/>
          </a:p>
        </p:txBody>
      </p:sp>
      <p:pic>
        <p:nvPicPr>
          <p:cNvPr id="8" name="Picture 7" descr="Robin, BenefitsCal mascot">
            <a:extLst>
              <a:ext uri="{FF2B5EF4-FFF2-40B4-BE49-F238E27FC236}">
                <a16:creationId xmlns:a16="http://schemas.microsoft.com/office/drawing/2014/main" id="{88054510-31FD-7EFB-5ACB-16481D813C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9052268"/>
            <a:ext cx="1016000" cy="9652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D55C6C4-E510-9226-B83B-004E46DBA1CF}"/>
              </a:ext>
            </a:extLst>
          </p:cNvPr>
          <p:cNvSpPr txBox="1"/>
          <p:nvPr/>
        </p:nvSpPr>
        <p:spPr>
          <a:xfrm>
            <a:off x="361426" y="1973687"/>
            <a:ext cx="4894289" cy="276999"/>
          </a:xfrm>
          <a:prstGeom prst="rect">
            <a:avLst/>
          </a:prstGeom>
          <a:noFill/>
        </p:spPr>
        <p:txBody>
          <a:bodyPr wrap="none" lIns="91440" tIns="45720" rIns="91440" bIns="45720" rtlCol="0" anchor="t">
            <a:spAutoFit/>
          </a:bodyPr>
          <a:lstStyle/>
          <a:p>
            <a:r>
              <a:rPr lang="en-PH" sz="1200" dirty="0">
                <a:solidFill>
                  <a:schemeClr val="bg1"/>
                </a:solidFill>
                <a:effectLst/>
                <a:latin typeface="Source Sans Pro"/>
                <a:ea typeface="Source Sans Pro"/>
                <a:cs typeface="Open Sans"/>
              </a:rPr>
              <a:t>Pag-log</a:t>
            </a:r>
            <a:r>
              <a:rPr lang="en-PH" sz="1200" dirty="0">
                <a:solidFill>
                  <a:schemeClr val="bg1"/>
                </a:solidFill>
                <a:latin typeface="Source Sans Pro"/>
                <a:ea typeface="Source Sans Pro"/>
                <a:cs typeface="Open Sans"/>
              </a:rPr>
              <a:t> In </a:t>
            </a:r>
            <a:r>
              <a:rPr lang="en-PH" sz="1200" dirty="0" err="1">
                <a:solidFill>
                  <a:schemeClr val="bg1"/>
                </a:solidFill>
                <a:latin typeface="Source Sans Pro"/>
                <a:ea typeface="Source Sans Pro"/>
                <a:cs typeface="Open Sans"/>
              </a:rPr>
              <a:t>sa</a:t>
            </a:r>
            <a:r>
              <a:rPr lang="en-PH" sz="1200" dirty="0">
                <a:solidFill>
                  <a:schemeClr val="bg1"/>
                </a:solidFill>
                <a:latin typeface="Source Sans Pro"/>
                <a:ea typeface="Source Sans Pro"/>
                <a:cs typeface="Open Sans"/>
              </a:rPr>
              <a:t> </a:t>
            </a:r>
            <a:r>
              <a:rPr lang="en-PH" sz="1200" dirty="0" err="1">
                <a:solidFill>
                  <a:schemeClr val="bg1"/>
                </a:solidFill>
                <a:latin typeface="Source Sans Pro"/>
                <a:ea typeface="Source Sans Pro"/>
                <a:cs typeface="Open Sans"/>
              </a:rPr>
              <a:t>BenefitsCal</a:t>
            </a:r>
            <a:r>
              <a:rPr lang="en-PH" sz="1200" dirty="0">
                <a:solidFill>
                  <a:schemeClr val="bg1"/>
                </a:solidFill>
                <a:latin typeface="Source Sans Pro"/>
                <a:ea typeface="Source Sans Pro"/>
                <a:cs typeface="Open Sans"/>
              </a:rPr>
              <a:t> </a:t>
            </a:r>
            <a:r>
              <a:rPr lang="en-PH" sz="1200" dirty="0" err="1">
                <a:solidFill>
                  <a:schemeClr val="bg1"/>
                </a:solidFill>
                <a:latin typeface="Source Sans Pro"/>
                <a:ea typeface="Source Sans Pro"/>
                <a:cs typeface="Open Sans"/>
              </a:rPr>
              <a:t>gamit</a:t>
            </a:r>
            <a:r>
              <a:rPr lang="en-PH" sz="1200" dirty="0">
                <a:solidFill>
                  <a:schemeClr val="bg1"/>
                </a:solidFill>
                <a:latin typeface="Source Sans Pro"/>
                <a:ea typeface="Source Sans Pro"/>
                <a:cs typeface="Open Sans"/>
              </a:rPr>
              <a:t> ang </a:t>
            </a:r>
            <a:r>
              <a:rPr lang="en-PH" sz="1200" dirty="0" err="1">
                <a:solidFill>
                  <a:schemeClr val="bg1"/>
                </a:solidFill>
                <a:latin typeface="Source Sans Pro"/>
                <a:ea typeface="Source Sans Pro"/>
                <a:cs typeface="Open Sans"/>
              </a:rPr>
              <a:t>D</a:t>
            </a:r>
            <a:r>
              <a:rPr lang="en-PH" sz="1200" dirty="0" err="1">
                <a:solidFill>
                  <a:schemeClr val="bg1"/>
                </a:solidFill>
                <a:effectLst/>
                <a:latin typeface="Source Sans Pro"/>
                <a:ea typeface="Source Sans Pro"/>
                <a:cs typeface="Open Sans"/>
              </a:rPr>
              <a:t>alawang-Hakbang</a:t>
            </a:r>
            <a:r>
              <a:rPr lang="en-PH" sz="1200" dirty="0">
                <a:solidFill>
                  <a:schemeClr val="bg1"/>
                </a:solidFill>
                <a:effectLst/>
                <a:latin typeface="Source Sans Pro"/>
                <a:ea typeface="Source Sans Pro"/>
                <a:cs typeface="Open Sans"/>
              </a:rPr>
              <a:t> </a:t>
            </a:r>
            <a:r>
              <a:rPr lang="en-PH" sz="1200" dirty="0" err="1">
                <a:solidFill>
                  <a:schemeClr val="bg1"/>
                </a:solidFill>
                <a:effectLst/>
                <a:latin typeface="Source Sans Pro"/>
                <a:ea typeface="Source Sans Pro"/>
                <a:cs typeface="Open Sans"/>
              </a:rPr>
              <a:t>na</a:t>
            </a:r>
            <a:r>
              <a:rPr lang="en-PH" sz="1200" dirty="0">
                <a:solidFill>
                  <a:schemeClr val="bg1"/>
                </a:solidFill>
                <a:effectLst/>
                <a:latin typeface="Source Sans Pro"/>
                <a:ea typeface="Source Sans Pro"/>
                <a:cs typeface="Open Sans"/>
              </a:rPr>
              <a:t> </a:t>
            </a:r>
            <a:r>
              <a:rPr lang="en-PH" sz="1200" dirty="0" err="1">
                <a:solidFill>
                  <a:schemeClr val="bg1"/>
                </a:solidFill>
                <a:effectLst/>
                <a:latin typeface="Source Sans Pro"/>
                <a:ea typeface="Source Sans Pro"/>
                <a:cs typeface="Open Sans"/>
              </a:rPr>
              <a:t>Pagpapatunay</a:t>
            </a:r>
            <a:r>
              <a:rPr lang="en-PH" sz="1200" dirty="0">
                <a:solidFill>
                  <a:schemeClr val="bg1"/>
                </a:solidFill>
                <a:effectLst/>
                <a:latin typeface="Source Sans Pro"/>
                <a:ea typeface="Source Sans Pro"/>
                <a:cs typeface="Open Sans"/>
              </a:rPr>
              <a:t> </a:t>
            </a:r>
            <a:endParaRPr lang="en-PH" sz="1200" dirty="0">
              <a:solidFill>
                <a:schemeClr val="bg1"/>
              </a:solidFill>
              <a:latin typeface="Source Sans Pro"/>
              <a:ea typeface="Source Sans Pro"/>
              <a:cs typeface="Open Sans"/>
            </a:endParaRPr>
          </a:p>
        </p:txBody>
      </p:sp>
      <p:pic>
        <p:nvPicPr>
          <p:cNvPr id="32" name="Picture 31" descr="QR code to BenefitsCal homepage">
            <a:extLst>
              <a:ext uri="{FF2B5EF4-FFF2-40B4-BE49-F238E27FC236}">
                <a16:creationId xmlns:a16="http://schemas.microsoft.com/office/drawing/2014/main" id="{914BEE54-775F-F7A8-7527-FE8163506116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-12000" contrast="-19000"/>
          </a:blip>
          <a:stretch>
            <a:fillRect/>
          </a:stretch>
        </p:blipFill>
        <p:spPr>
          <a:xfrm>
            <a:off x="6845300" y="9208070"/>
            <a:ext cx="698500" cy="698500"/>
          </a:xfrm>
          <a:prstGeom prst="rect">
            <a:avLst/>
          </a:prstGeom>
        </p:spPr>
      </p:pic>
      <p:sp>
        <p:nvSpPr>
          <p:cNvPr id="33" name="TextBox 32">
            <a:extLst>
              <a:ext uri="{FF2B5EF4-FFF2-40B4-BE49-F238E27FC236}">
                <a16:creationId xmlns:a16="http://schemas.microsoft.com/office/drawing/2014/main" id="{CCAC4840-FC60-6D93-3880-8A589DF1EC4F}"/>
              </a:ext>
            </a:extLst>
          </p:cNvPr>
          <p:cNvSpPr txBox="1"/>
          <p:nvPr/>
        </p:nvSpPr>
        <p:spPr>
          <a:xfrm>
            <a:off x="407553" y="2407788"/>
            <a:ext cx="3364992" cy="414472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Ano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Dalawang-Hakbang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Pagapapatunay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</a:p>
          <a:p>
            <a:pPr>
              <a:spcBef>
                <a:spcPts val="200"/>
              </a:spcBef>
              <a:spcAft>
                <a:spcPts val="400"/>
              </a:spcAft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Kinakailangan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ngayon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BenefitsCal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gumamit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dalawang-hakbang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mag-log in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account.  </a:t>
            </a:r>
          </a:p>
          <a:p>
            <a:pPr>
              <a:spcBef>
                <a:spcPts val="200"/>
              </a:spcBef>
              <a:spcAft>
                <a:spcPts val="400"/>
              </a:spcAft>
            </a:pP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d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alawang-hakbang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isang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espesyal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proseso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pag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-log in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nagpoprotekta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account at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nagliligtas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impormasyon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.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 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Kapag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ikaw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maglo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-log in,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makatatanggap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ka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isang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kodigo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email o text/SMS message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upang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matiyak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ikaw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ang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sumusubok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mag-log in. </a:t>
            </a:r>
          </a:p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Paano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ako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mag-log in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BenefitsCal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gamit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ang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alawang-Hakbang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agpapatunay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</a:p>
          <a:p>
            <a:pPr marL="320040" indent="-22860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Sa homepage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BenefitsCal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,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itaas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kanang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bahagi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, </a:t>
            </a:r>
            <a:br>
              <a:rPr lang="en-PH" sz="900" dirty="0"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-click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b="1" dirty="0">
                <a:solidFill>
                  <a:srgbClr val="0F4964"/>
                </a:solidFill>
                <a:latin typeface="Source Sans Pro"/>
                <a:ea typeface="Source Sans Pro"/>
              </a:rPr>
              <a:t>Mag-log In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. </a:t>
            </a:r>
          </a:p>
          <a:p>
            <a:pPr marL="320040" marR="0" indent="-22860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lagay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email at password.</a:t>
            </a:r>
          </a:p>
          <a:p>
            <a:pPr marL="320040" marR="0" indent="-22860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I-c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lick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Mag-log In</a:t>
            </a:r>
            <a:r>
              <a:rPr lang="en-PH" sz="900" b="1" dirty="0">
                <a:solidFill>
                  <a:srgbClr val="0F4964"/>
                </a:solidFill>
                <a:latin typeface="Source Sans Pro"/>
                <a:ea typeface="Source Sans Pro"/>
              </a:rPr>
              <a:t>.</a:t>
            </a:r>
            <a:endParaRPr lang="en-PH" sz="900" dirty="0">
              <a:solidFill>
                <a:srgbClr val="0F4964"/>
              </a:solidFill>
              <a:effectLst/>
              <a:latin typeface="Source Sans Pro"/>
              <a:ea typeface="Source Sans Pro"/>
            </a:endParaRPr>
          </a:p>
          <a:p>
            <a:pPr marL="320040" indent="-22860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Tingnan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ang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anim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numerong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kodigo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ipinadala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email o text/SMS message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ipinadala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numero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ng mobile phone 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 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konektado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.</a:t>
            </a:r>
            <a:endParaRPr lang="en-PH" sz="900" dirty="0">
              <a:solidFill>
                <a:srgbClr val="0F4964"/>
              </a:solidFill>
              <a:effectLst/>
              <a:latin typeface="Source Sans Pro"/>
              <a:ea typeface="Source Sans Pro"/>
            </a:endParaRPr>
          </a:p>
          <a:p>
            <a:pPr marL="320040" indent="-22860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Ilagay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anim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numerong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kodigo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kinakailangang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patlang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screen at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-click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 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SUSUNOD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.</a:t>
            </a:r>
            <a:endParaRPr lang="en-PH" sz="900" dirty="0">
              <a:solidFill>
                <a:srgbClr val="0F4964"/>
              </a:solidFill>
              <a:effectLst/>
              <a:latin typeface="Source Sans Pro"/>
              <a:ea typeface="Source Sans Pro"/>
            </a:endParaRPr>
          </a:p>
          <a:p>
            <a:pPr marL="320040" indent="-22860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Makikita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mo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screen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Mga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Tuntunin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Paggamit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BenefitsCal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.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Pagkatapos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tingnan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,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-click ang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Tinatanggap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b="1" dirty="0">
                <a:solidFill>
                  <a:srgbClr val="0F4964"/>
                </a:solidFill>
                <a:latin typeface="Source Sans Pro"/>
                <a:ea typeface="Source Sans Pro"/>
              </a:rPr>
              <a:t>Ko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upang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sumang-ayon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Mga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Tuntunin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. </a:t>
            </a:r>
            <a:endParaRPr lang="en-PH" sz="900" b="1" dirty="0">
              <a:solidFill>
                <a:srgbClr val="0F4964"/>
              </a:solidFill>
              <a:latin typeface="Source Sans Pro"/>
              <a:ea typeface="Source Sans Pro"/>
              <a:cs typeface="Segoe UI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7839C87-BE95-8EA8-A8CD-A546029FD770}"/>
              </a:ext>
            </a:extLst>
          </p:cNvPr>
          <p:cNvSpPr txBox="1"/>
          <p:nvPr/>
        </p:nvSpPr>
        <p:spPr>
          <a:xfrm>
            <a:off x="1295587" y="9051129"/>
            <a:ext cx="5181227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algn="ctr">
              <a:spcAft>
                <a:spcPts val="600"/>
              </a:spcAft>
            </a:pPr>
            <a:r>
              <a:rPr lang="en-PH" sz="11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Tanungin</a:t>
            </a:r>
            <a:r>
              <a:rPr lang="en-PH" sz="11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1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si</a:t>
            </a:r>
            <a:r>
              <a:rPr lang="en-PH" sz="11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1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Robin</a:t>
            </a:r>
            <a:r>
              <a:rPr lang="en-PH" sz="11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endParaRPr lang="en-PH" sz="7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Open Sans Semibold" panose="020B0606030504020204" pitchFamily="34" charset="0"/>
            </a:endParaRPr>
          </a:p>
          <a:p>
            <a:pPr marL="0" marR="0" algn="ctr">
              <a:spcAft>
                <a:spcPts val="600"/>
              </a:spcAft>
            </a:pP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Ang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BenefitsCal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ay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isang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bago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, simple,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madali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at 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ligtas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na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paraan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para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mga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Taga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-California </a:t>
            </a:r>
            <a:b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</a:b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na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mag-apply para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at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pangasiwaan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ang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mga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benepisyo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na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kanilang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kailangan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. </a:t>
            </a:r>
          </a:p>
          <a:p>
            <a:pPr marL="0" marR="0" algn="ctr">
              <a:spcAft>
                <a:spcPts val="600"/>
              </a:spcAft>
            </a:pP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Bumisita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BenefitsCal.com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0FF5A31-4339-FA79-17BA-DA3A2EBCDE28}"/>
              </a:ext>
            </a:extLst>
          </p:cNvPr>
          <p:cNvSpPr txBox="1"/>
          <p:nvPr/>
        </p:nvSpPr>
        <p:spPr>
          <a:xfrm>
            <a:off x="4256955" y="2789304"/>
            <a:ext cx="3061766" cy="6617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0325" marR="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endParaRPr lang="en-PH" sz="9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endParaRPr lang="en-PH" sz="9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295C833-18BC-3A03-B61C-749CD94105C1}"/>
              </a:ext>
            </a:extLst>
          </p:cNvPr>
          <p:cNvSpPr txBox="1"/>
          <p:nvPr/>
        </p:nvSpPr>
        <p:spPr>
          <a:xfrm>
            <a:off x="4210828" y="2413553"/>
            <a:ext cx="3154019" cy="27238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1200"/>
              </a:spcBef>
              <a:spcAft>
                <a:spcPts val="400"/>
              </a:spcAft>
            </a:pP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Paano ko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babaguhin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ang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aking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gusto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Dalawang-Hakbang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</a:p>
          <a:p>
            <a:pPr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Kung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mayroon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kang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telepono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nauugnay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account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BenefitsCal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,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maaari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baguhin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gusto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dalawang-hakbang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Pag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-log In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upang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makuha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kodigo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ipinadala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mobile phone. </a:t>
            </a:r>
          </a:p>
          <a:p>
            <a:pPr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Maaari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baguhin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o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itakda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gusto para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text/SMS 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email,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pagkatapos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mong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mag-log in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unang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pagkakataon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. </a:t>
            </a:r>
          </a:p>
          <a:p>
            <a:pPr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Kung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pipiliin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tumanggap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kodigo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bilang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isang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text/SMS message,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kakailanganin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mong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gamitin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email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bilang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username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upang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Segoe UI"/>
              </a:rPr>
              <a:t> mag-log in. </a:t>
            </a:r>
          </a:p>
          <a:p>
            <a:pPr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Mangyaring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tandaan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text/SMS message ay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maaari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lamang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ipadala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isang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mobile phone, at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naaangkop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singil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datos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mensahe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endParaRPr lang="en-PH" sz="900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Segoe UI"/>
            </a:endParaRPr>
          </a:p>
        </p:txBody>
      </p:sp>
    </p:spTree>
    <p:extLst>
      <p:ext uri="{BB962C8B-B14F-4D97-AF65-F5344CB8AC3E}">
        <p14:creationId xmlns:p14="http://schemas.microsoft.com/office/powerpoint/2010/main" val="5181869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F05F544-D787-6E3F-85A4-D85C9B664B64}"/>
              </a:ext>
            </a:extLst>
          </p:cNvPr>
          <p:cNvSpPr/>
          <p:nvPr/>
        </p:nvSpPr>
        <p:spPr>
          <a:xfrm>
            <a:off x="228600" y="237744"/>
            <a:ext cx="7315200" cy="8714232"/>
          </a:xfrm>
          <a:prstGeom prst="rect">
            <a:avLst/>
          </a:prstGeom>
          <a:solidFill>
            <a:srgbClr val="E9F4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</a:endParaRPr>
          </a:p>
        </p:txBody>
      </p:sp>
      <p:pic>
        <p:nvPicPr>
          <p:cNvPr id="3" name="Picture 2" descr="BenefitsCal logo">
            <a:extLst>
              <a:ext uri="{FF2B5EF4-FFF2-40B4-BE49-F238E27FC236}">
                <a16:creationId xmlns:a16="http://schemas.microsoft.com/office/drawing/2014/main" id="{E2C9239A-E9E3-7D24-F526-6F9CB41DA9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679" y="417637"/>
            <a:ext cx="2084865" cy="43891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B6616A-D306-96BB-793C-8676E113AE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5421" y="417637"/>
            <a:ext cx="1003300" cy="279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20D2225-6F1F-63F3-1FD5-C38C67475A6F}"/>
              </a:ext>
            </a:extLst>
          </p:cNvPr>
          <p:cNvSpPr txBox="1"/>
          <p:nvPr/>
        </p:nvSpPr>
        <p:spPr>
          <a:xfrm>
            <a:off x="6231181" y="692354"/>
            <a:ext cx="9957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/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@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BenefitsCal</a:t>
            </a:r>
            <a:endParaRPr lang="en-PH" sz="1000" dirty="0">
              <a:solidFill>
                <a:srgbClr val="049DA2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D123E4E-18B7-3406-2770-3926E7F90A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79647762"/>
              </p:ext>
            </p:extLst>
          </p:nvPr>
        </p:nvGraphicFramePr>
        <p:xfrm>
          <a:off x="4918152" y="945130"/>
          <a:ext cx="2479344" cy="102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39">
                  <a:extLst>
                    <a:ext uri="{9D8B030D-6E8A-4147-A177-3AD203B41FA5}">
                      <a16:colId xmlns:a16="http://schemas.microsoft.com/office/drawing/2014/main" val="88658869"/>
                    </a:ext>
                  </a:extLst>
                </a:gridCol>
                <a:gridCol w="1111205">
                  <a:extLst>
                    <a:ext uri="{9D8B030D-6E8A-4147-A177-3AD203B41FA5}">
                      <a16:colId xmlns:a16="http://schemas.microsoft.com/office/drawing/2014/main" val="1245046191"/>
                    </a:ext>
                  </a:extLst>
                </a:gridCol>
              </a:tblGrid>
              <a:tr h="173370">
                <a:tc gridSpan="2">
                  <a:txBody>
                    <a:bodyPr/>
                    <a:lstStyle/>
                    <a:p>
                      <a:pPr>
                        <a:lnSpc>
                          <a:spcPct val="47630"/>
                        </a:lnSpc>
                      </a:pPr>
                      <a:r>
                        <a:rPr lang="en-PH" sz="14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#-###-###-####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563158"/>
                  </a:ext>
                </a:extLst>
              </a:tr>
              <a:tr h="155112">
                <a:tc gridSpan="2"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(Lugar para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sa</a:t>
                      </a: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Pangalan</a:t>
                      </a: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)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Mga</a:t>
                      </a: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Oras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764618"/>
                  </a:ext>
                </a:extLst>
              </a:tr>
              <a:tr h="155112">
                <a:tc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Lunes –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Biyernes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00:00 – 00:00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716588"/>
                  </a:ext>
                </a:extLst>
              </a:tr>
              <a:tr h="155112">
                <a:tc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Sabado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00:00 – 00:00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231533"/>
                  </a:ext>
                </a:extLst>
              </a:tr>
              <a:tr h="155112">
                <a:tc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Linggo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00:00 – 00:00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523140"/>
                  </a:ext>
                </a:extLst>
              </a:tr>
            </a:tbl>
          </a:graphicData>
        </a:graphic>
      </p:graphicFrame>
      <p:sp>
        <p:nvSpPr>
          <p:cNvPr id="48" name="Rectangle 47">
            <a:extLst>
              <a:ext uri="{FF2B5EF4-FFF2-40B4-BE49-F238E27FC236}">
                <a16:creationId xmlns:a16="http://schemas.microsoft.com/office/drawing/2014/main" id="{05E7D1C7-2EBA-6D65-130C-DBF7B4CE07D6}"/>
              </a:ext>
            </a:extLst>
          </p:cNvPr>
          <p:cNvSpPr/>
          <p:nvPr/>
        </p:nvSpPr>
        <p:spPr>
          <a:xfrm>
            <a:off x="228599" y="2000904"/>
            <a:ext cx="7315199" cy="217530"/>
          </a:xfrm>
          <a:prstGeom prst="rect">
            <a:avLst/>
          </a:prstGeom>
          <a:solidFill>
            <a:srgbClr val="049D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6CC6BA-552B-D3D8-6D25-FDBF5D00D60D}"/>
              </a:ext>
            </a:extLst>
          </p:cNvPr>
          <p:cNvSpPr txBox="1"/>
          <p:nvPr/>
        </p:nvSpPr>
        <p:spPr>
          <a:xfrm>
            <a:off x="228599" y="1024099"/>
            <a:ext cx="3657601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Pinapalakas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ng </a:t>
            </a:r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BenefitsCal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ang</a:t>
            </a:r>
            <a:r>
              <a:rPr lang="en-PH" sz="20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  <a:t> </a:t>
            </a:r>
            <a:r>
              <a:rPr lang="en-PH" sz="2000" b="1" dirty="0" err="1">
                <a:solidFill>
                  <a:srgbClr val="049DA2"/>
                </a:solidFill>
                <a:latin typeface="Source Sans Pro"/>
                <a:ea typeface="Source Sans Pro"/>
                <a:cs typeface="Open Sans Light"/>
              </a:rPr>
              <a:t>kaligtasan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</a:t>
            </a:r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upang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</a:t>
            </a:r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protektahan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ang </a:t>
            </a:r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iyong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</a:t>
            </a:r>
            <a:r>
              <a:rPr lang="en-PH" sz="2000" b="1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kaso</a:t>
            </a:r>
            <a:endParaRPr lang="en-PH" sz="2000" b="1" dirty="0">
              <a:latin typeface="Source Sans Pro"/>
              <a:ea typeface="Source Sans Pro"/>
              <a:cs typeface="Open Sans Light"/>
            </a:endParaRPr>
          </a:p>
        </p:txBody>
      </p:sp>
      <p:pic>
        <p:nvPicPr>
          <p:cNvPr id="8" name="Picture 7" descr="Robin, BenefitsCal mascot">
            <a:extLst>
              <a:ext uri="{FF2B5EF4-FFF2-40B4-BE49-F238E27FC236}">
                <a16:creationId xmlns:a16="http://schemas.microsoft.com/office/drawing/2014/main" id="{88054510-31FD-7EFB-5ACB-16481D813C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9052268"/>
            <a:ext cx="1016000" cy="9652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D55C6C4-E510-9226-B83B-004E46DBA1CF}"/>
              </a:ext>
            </a:extLst>
          </p:cNvPr>
          <p:cNvSpPr txBox="1"/>
          <p:nvPr/>
        </p:nvSpPr>
        <p:spPr>
          <a:xfrm>
            <a:off x="228076" y="1975104"/>
            <a:ext cx="547534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Ginagawang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Ligtas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ng </a:t>
            </a:r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Pagpapatunay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ang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Pag-ugnay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ng </a:t>
            </a:r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Kaso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20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Kaysa</a:t>
            </a:r>
            <a:r>
              <a:rPr lang="en-PH" sz="1200" dirty="0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200" dirty="0" err="1">
                <a:solidFill>
                  <a:schemeClr val="bg1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Dati</a:t>
            </a:r>
            <a:endParaRPr lang="en-PH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6D73CA0-84A7-1BF8-F1D5-C5A10517180E}"/>
              </a:ext>
            </a:extLst>
          </p:cNvPr>
          <p:cNvSpPr txBox="1"/>
          <p:nvPr/>
        </p:nvSpPr>
        <p:spPr>
          <a:xfrm>
            <a:off x="241935" y="2233053"/>
            <a:ext cx="3644265" cy="69249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0" marR="0"/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Ano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Pag-uugnay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  <a:endParaRPr lang="en-PH" sz="900" b="1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Pag-uugnay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ay 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kung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paano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maaaring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tingnan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kustomer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account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BenefitsCal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kanilang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0" marR="0">
              <a:spcBef>
                <a:spcPts val="600"/>
              </a:spcBef>
            </a:pP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Ano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para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Pag-uugnay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</a:p>
          <a:p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panatilihing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ligtas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impormasyon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kustomer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nagdagdag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kami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bagong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paraan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patunayan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ikaw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nag-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uugnay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online, at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hindi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isang</a:t>
            </a:r>
            <a:r>
              <a:rPr lang="en-PH" sz="900" i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taong</a:t>
            </a:r>
            <a:r>
              <a:rPr lang="en-PH" sz="900" i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nagpapanggap</a:t>
            </a:r>
            <a:r>
              <a:rPr lang="en-PH" sz="900" i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i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ikaw</a:t>
            </a:r>
            <a:r>
              <a:rPr lang="en-PH" sz="900" i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Dalawang-Hakbang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para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b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Pag-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uugnay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ay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pareho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Dalawang-Hakbang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para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Pag-log In?</a:t>
            </a:r>
          </a:p>
          <a:p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Hindi.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Papatunayan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mo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lang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sarili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nang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isang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beses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para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Pag-uugnay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.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dalawang-hakbang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para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pag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-log in ay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ginagawa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tuwing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ikaw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maglo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-log in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</a:rPr>
              <a:t>BenefitsCal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Paano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gumagana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para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Pag-uugnay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</a:p>
          <a:p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Matapos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ilagay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impormasyon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Pangunahing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Aplikante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,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tatanungin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BenefitsCal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kung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paano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gustong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makuha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link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upang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patunayan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ikaw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sumusubok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mag-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ugnay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CalSAWS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.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Maaari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piliin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tumanggap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link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pamamagitan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email o text/SMS message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mobile phone.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mga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opsyon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ito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magmumula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impormasyon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mayroon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kami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file. Kung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impormasyong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ito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hindi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nakalista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, o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hindi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tama,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maaari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kang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makipag-ugnayan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county para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tulong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. </a:t>
            </a:r>
            <a:endParaRPr lang="en-PH" sz="900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spcBef>
                <a:spcPts val="600"/>
              </a:spcBef>
            </a:pP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Kung gusto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mong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ipadala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Email,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aling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 Address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ipapadala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? </a:t>
            </a:r>
          </a:p>
          <a:p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ipapadala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 address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kasama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file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maaaring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iba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mula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 address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ginagamit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mag-log in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BenefitsCal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; tanging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Pangunahing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Aplikante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lamang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maaaring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mag-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ugnay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kanilang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 Kung gusto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gumamit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ibang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email,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makipag-ugnayan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county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baguhin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</a:p>
          <a:p>
            <a:pPr>
              <a:spcBef>
                <a:spcPts val="600"/>
              </a:spcBef>
            </a:pP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Kung gusto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mong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matanggap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ang Link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Telepono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aling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Telepono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ipapadala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? </a:t>
            </a:r>
          </a:p>
          <a:p>
            <a:pPr>
              <a:spcBef>
                <a:spcPts val="200"/>
              </a:spcBef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ipapadala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bilang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isang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text/SMS message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mobile phone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kasama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file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telepono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maaaring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iba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mula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ginagamit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gumawa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account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BenefitsCal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</a:p>
          <a:p>
            <a:pPr>
              <a:spcBef>
                <a:spcPts val="200"/>
              </a:spcBef>
            </a:pP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Kung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mayroon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kang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higit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isang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telepono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nakalista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,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ipapakita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BenefitsCal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mga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telepono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file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, at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pipili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ka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kung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aling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telepono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gusto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padalhan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link. </a:t>
            </a:r>
          </a:p>
          <a:p>
            <a:pPr>
              <a:spcBef>
                <a:spcPts val="200"/>
              </a:spcBef>
            </a:pP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Kung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pipiliin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mong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tumanggap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ng text/SMS,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tatanungin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ka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rin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na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lagyan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tsek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ang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kahon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upang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sumang-ayon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sa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pagtanggap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isang-beses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na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text/SMS message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na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may link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sa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 </a:t>
            </a:r>
            <a:r>
              <a:rPr lang="en-PH" sz="900" dirty="0" err="1">
                <a:solidFill>
                  <a:srgbClr val="0F4964"/>
                </a:solidFill>
                <a:ea typeface="+mn-lt"/>
                <a:cs typeface="+mn-lt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ea typeface="+mn-lt"/>
                <a:cs typeface="+mn-lt"/>
              </a:rPr>
              <a:t>. </a:t>
            </a:r>
            <a:endParaRPr lang="en-PH" sz="900" dirty="0"/>
          </a:p>
        </p:txBody>
      </p:sp>
      <p:pic>
        <p:nvPicPr>
          <p:cNvPr id="32" name="Picture 31" descr="QR code to BenefitsCal homepage">
            <a:extLst>
              <a:ext uri="{FF2B5EF4-FFF2-40B4-BE49-F238E27FC236}">
                <a16:creationId xmlns:a16="http://schemas.microsoft.com/office/drawing/2014/main" id="{914BEE54-775F-F7A8-7527-FE8163506116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-12000" contrast="-19000"/>
          </a:blip>
          <a:stretch>
            <a:fillRect/>
          </a:stretch>
        </p:blipFill>
        <p:spPr>
          <a:xfrm>
            <a:off x="6845300" y="9208070"/>
            <a:ext cx="698500" cy="698500"/>
          </a:xfrm>
          <a:prstGeom prst="rect">
            <a:avLst/>
          </a:prstGeom>
        </p:spPr>
      </p:pic>
      <p:sp>
        <p:nvSpPr>
          <p:cNvPr id="37" name="TextBox 36">
            <a:extLst>
              <a:ext uri="{FF2B5EF4-FFF2-40B4-BE49-F238E27FC236}">
                <a16:creationId xmlns:a16="http://schemas.microsoft.com/office/drawing/2014/main" id="{6C4D3384-B3F9-06E8-B8A6-B6D0E9C3EBF2}"/>
              </a:ext>
            </a:extLst>
          </p:cNvPr>
          <p:cNvSpPr txBox="1"/>
          <p:nvPr/>
        </p:nvSpPr>
        <p:spPr>
          <a:xfrm>
            <a:off x="4041647" y="2227326"/>
            <a:ext cx="3488817" cy="726865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>
              <a:spcBef>
                <a:spcPts val="600"/>
              </a:spcBef>
              <a:spcAft>
                <a:spcPts val="200"/>
              </a:spcAft>
            </a:pP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Madali ang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para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Pag-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uugnay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!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Kapag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naka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-log in ka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BenefitsCal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makikita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ang screen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Pagsalubong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-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anapin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ang </a:t>
            </a:r>
            <a:r>
              <a:rPr lang="en-PH" sz="900" i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Mag-</a:t>
            </a:r>
            <a:r>
              <a:rPr lang="en-PH" sz="900" i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ugnay</a:t>
            </a:r>
            <a:r>
              <a:rPr lang="en-PH" sz="900" i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i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i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hyperlink.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​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magsimula</a:t>
            </a:r>
            <a:r>
              <a:rPr lang="en-PH" sz="900" i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PH" sz="900" i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iugnay</a:t>
            </a:r>
            <a:r>
              <a:rPr lang="en-PH" sz="900" i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i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i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i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i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i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i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account.</a:t>
            </a:r>
            <a:endParaRPr lang="en-PH" sz="900" i="1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 startAt="3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susunod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screen,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ilagay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petsa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kapanganakan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 zip code, county, at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ilagay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impormasyon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para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alinman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). 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 startAt="3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Susunod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hihilingin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patunayan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ikaw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ang nag-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uugnay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 startAt="3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Lalabas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 address at (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)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telepono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mula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detalye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  <a:endParaRPr lang="en-PH" sz="9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 startAt="6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​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I-click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pindutan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radio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tabi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 address o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mobile phone kung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gustong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ipadala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 startAt="6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Sundin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tagubilin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ibaba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para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 o text/SMS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isang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mobile phone. </a:t>
            </a:r>
            <a:endParaRPr lang="en-PH" sz="900" b="1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spcBef>
                <a:spcPts val="600"/>
              </a:spcBef>
              <a:spcAft>
                <a:spcPts val="200"/>
              </a:spcAft>
              <a:buClr>
                <a:srgbClr val="049DA2"/>
              </a:buClr>
              <a:buSzPct val="110000"/>
            </a:pP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pamamagitan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Email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kern="900" spc="-1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Tingnan</a:t>
            </a:r>
            <a:r>
              <a:rPr lang="en-PH" sz="900" kern="900" spc="-1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1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kern="900" spc="-1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1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kern="900" spc="-1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1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email inbox p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ara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mula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7" tooltip="BenefitsCal Verification Email Address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Verify.NoReply@App.CalSAWS.org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Kung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wala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email,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tingnan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spam/junk folder.</a:t>
            </a:r>
          </a:p>
          <a:p>
            <a:pPr marL="319088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​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I-click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patunayan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ikaw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to. 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Pagkatapos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pumunta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dashboard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makita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  <a:endParaRPr lang="en-PH" sz="900" dirty="0">
              <a:solidFill>
                <a:srgbClr val="0F4964"/>
              </a:solidFill>
              <a:effectLst/>
              <a:highlight>
                <a:srgbClr val="FFFF00"/>
              </a:highlight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>
              <a:spcBef>
                <a:spcPts val="600"/>
              </a:spcBef>
              <a:spcAft>
                <a:spcPts val="200"/>
              </a:spcAft>
              <a:buClr>
                <a:srgbClr val="049DA2"/>
              </a:buClr>
              <a:buSzPct val="110000"/>
            </a:pP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pamamagitan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Text/SMS Message (mobile phone)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kern="900" spc="-1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Tingnan</a:t>
            </a:r>
            <a:r>
              <a:rPr lang="en-PH" sz="900" kern="900" spc="-1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1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kern="900" spc="-1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1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kern="900" spc="-1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1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telepono</a:t>
            </a:r>
            <a:r>
              <a:rPr lang="en-PH" sz="900" kern="900" spc="-1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ara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mula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kern="900" spc="-2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72422.</a:t>
            </a:r>
          </a:p>
          <a:p>
            <a:pPr marL="319088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​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I-click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 link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patunayan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ikaw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kern="900" spc="-2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ito</a:t>
            </a:r>
            <a:r>
              <a:rPr lang="en-PH" sz="900" kern="900" spc="-2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319088" marR="0" indent="-258763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  <a:buFont typeface="+mj-lt"/>
              <a:buAutoNum type="arabicPeriod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Pagkatapos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pumunta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dashboard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makita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  <a:endParaRPr lang="en-PH" sz="900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60325" marR="0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Mangyaring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tandaan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text/SMS message ay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maaari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lamang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ipadala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isang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mobile phone, at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maaaring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naaangkop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singil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datos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mensahe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</a:p>
          <a:p>
            <a:pPr marL="60325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Kung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walang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mobile phone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nakalista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mangyaring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piliin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opsyon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makipag-ugnayan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county at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magbigay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mobile phone. </a:t>
            </a:r>
          </a:p>
          <a:p>
            <a:pPr marL="60325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110000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Pagkatapos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iugnay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  </a:t>
            </a:r>
            <a:r>
              <a:rPr lang="en-PH" sz="900" dirty="0" err="1">
                <a:solidFill>
                  <a:srgbClr val="0F4964"/>
                </a:solidFill>
              </a:rPr>
              <a:t>maaari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kang</a:t>
            </a:r>
            <a:r>
              <a:rPr lang="en-PH" sz="900" dirty="0">
                <a:solidFill>
                  <a:srgbClr val="0F4964"/>
                </a:solidFill>
              </a:rPr>
              <a:t> mag-</a:t>
            </a:r>
            <a:r>
              <a:rPr lang="en-PH" sz="900" dirty="0" err="1">
                <a:solidFill>
                  <a:srgbClr val="0F4964"/>
                </a:solidFill>
              </a:rPr>
              <a:t>ulat</a:t>
            </a:r>
            <a:r>
              <a:rPr lang="en-PH" sz="900" dirty="0">
                <a:solidFill>
                  <a:srgbClr val="0F4964"/>
                </a:solidFill>
              </a:rPr>
              <a:t> ng </a:t>
            </a:r>
            <a:r>
              <a:rPr lang="en-PH" sz="900" dirty="0" err="1">
                <a:solidFill>
                  <a:srgbClr val="0F4964"/>
                </a:solidFill>
              </a:rPr>
              <a:t>mga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pagbabago</a:t>
            </a:r>
            <a:r>
              <a:rPr lang="en-PH" sz="900" dirty="0">
                <a:solidFill>
                  <a:srgbClr val="0F4964"/>
                </a:solidFill>
              </a:rPr>
              <a:t>, </a:t>
            </a:r>
            <a:r>
              <a:rPr lang="en-PH" sz="900" dirty="0" err="1">
                <a:solidFill>
                  <a:srgbClr val="0F4964"/>
                </a:solidFill>
              </a:rPr>
              <a:t>repasuhin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ang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mga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abiso</a:t>
            </a:r>
            <a:r>
              <a:rPr lang="en-PH" sz="900" dirty="0">
                <a:solidFill>
                  <a:srgbClr val="0F4964"/>
                </a:solidFill>
              </a:rPr>
              <a:t>, </a:t>
            </a:r>
            <a:r>
              <a:rPr lang="en-PH" sz="900" dirty="0" err="1">
                <a:solidFill>
                  <a:srgbClr val="0F4964"/>
                </a:solidFill>
              </a:rPr>
              <a:t>impormasyon</a:t>
            </a:r>
            <a:r>
              <a:rPr lang="en-PH" sz="900" dirty="0">
                <a:solidFill>
                  <a:srgbClr val="0F4964"/>
                </a:solidFill>
              </a:rPr>
              <a:t> ng </a:t>
            </a:r>
            <a:r>
              <a:rPr lang="en-PH" sz="900" dirty="0" err="1">
                <a:solidFill>
                  <a:srgbClr val="0F4964"/>
                </a:solidFill>
              </a:rPr>
              <a:t>kaso</a:t>
            </a:r>
            <a:r>
              <a:rPr lang="en-PH" sz="900" dirty="0">
                <a:solidFill>
                  <a:srgbClr val="0F4964"/>
                </a:solidFill>
              </a:rPr>
              <a:t> at </a:t>
            </a:r>
            <a:r>
              <a:rPr lang="en-PH" sz="900" dirty="0" err="1">
                <a:solidFill>
                  <a:srgbClr val="0F4964"/>
                </a:solidFill>
              </a:rPr>
              <a:t>balanse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sa</a:t>
            </a:r>
            <a:r>
              <a:rPr lang="en-PH" sz="900" dirty="0">
                <a:solidFill>
                  <a:srgbClr val="0F4964"/>
                </a:solidFill>
              </a:rPr>
              <a:t> EBT, at </a:t>
            </a:r>
            <a:r>
              <a:rPr lang="en-PH" sz="900" dirty="0" err="1">
                <a:solidFill>
                  <a:srgbClr val="0F4964"/>
                </a:solidFill>
              </a:rPr>
              <a:t>kumpletuhin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ang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mga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pagpapanibago</a:t>
            </a:r>
            <a:r>
              <a:rPr lang="en-PH" sz="900" dirty="0">
                <a:solidFill>
                  <a:srgbClr val="0F4964"/>
                </a:solidFill>
              </a:rPr>
              <a:t> o </a:t>
            </a:r>
            <a:r>
              <a:rPr lang="en-PH" sz="900" dirty="0" err="1">
                <a:solidFill>
                  <a:srgbClr val="0F4964"/>
                </a:solidFill>
              </a:rPr>
              <a:t>pana-panahong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mga</a:t>
            </a:r>
            <a:r>
              <a:rPr lang="en-PH" sz="900" dirty="0">
                <a:solidFill>
                  <a:srgbClr val="0F4964"/>
                </a:solidFill>
              </a:rPr>
              <a:t> </a:t>
            </a:r>
            <a:r>
              <a:rPr lang="en-PH" sz="900" dirty="0" err="1">
                <a:solidFill>
                  <a:srgbClr val="0F4964"/>
                </a:solidFill>
              </a:rPr>
              <a:t>ulat</a:t>
            </a:r>
            <a:r>
              <a:rPr lang="en-PH" sz="900" dirty="0">
                <a:solidFill>
                  <a:srgbClr val="0F4964"/>
                </a:solidFill>
              </a:rPr>
              <a:t>, </a:t>
            </a:r>
            <a:r>
              <a:rPr lang="en-PH" sz="900" dirty="0" err="1">
                <a:solidFill>
                  <a:srgbClr val="0F4964"/>
                </a:solidFill>
              </a:rPr>
              <a:t>lahat</a:t>
            </a:r>
            <a:r>
              <a:rPr lang="en-PH" sz="900" dirty="0">
                <a:solidFill>
                  <a:srgbClr val="0F4964"/>
                </a:solidFill>
              </a:rPr>
              <a:t> online.</a:t>
            </a:r>
            <a:endParaRPr lang="en-PH" sz="900" dirty="0">
              <a:solidFill>
                <a:srgbClr val="0F4964"/>
              </a:solidFill>
              <a:highlight>
                <a:srgbClr val="FFFF00"/>
              </a:highlight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60325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endParaRPr lang="en-PH" sz="700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60325" marR="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endParaRPr lang="en-PH" sz="7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97839C87-BE95-8EA8-A8CD-A546029FD770}"/>
              </a:ext>
            </a:extLst>
          </p:cNvPr>
          <p:cNvSpPr txBox="1"/>
          <p:nvPr/>
        </p:nvSpPr>
        <p:spPr>
          <a:xfrm>
            <a:off x="1295587" y="9051129"/>
            <a:ext cx="5181227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algn="ctr">
              <a:spcAft>
                <a:spcPts val="600"/>
              </a:spcAft>
            </a:pPr>
            <a:r>
              <a:rPr lang="en-PH" sz="11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Tanungin</a:t>
            </a:r>
            <a:r>
              <a:rPr lang="en-PH" sz="11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1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si</a:t>
            </a:r>
            <a:r>
              <a:rPr lang="en-PH" sz="11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1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Robin</a:t>
            </a:r>
            <a:r>
              <a:rPr lang="en-PH" sz="11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endParaRPr lang="en-PH" sz="7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Open Sans Semibold" panose="020B0606030504020204" pitchFamily="34" charset="0"/>
            </a:endParaRPr>
          </a:p>
          <a:p>
            <a:pPr marL="0" marR="0" algn="ctr">
              <a:spcAft>
                <a:spcPts val="600"/>
              </a:spcAft>
            </a:pP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Ang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BenefitsCal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ay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isang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bago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, simple,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madali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at 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ligtas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na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paraan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para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mga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Taga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-California </a:t>
            </a:r>
            <a:b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</a:b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na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mag-apply para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at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pangasiwaan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ang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mga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benepisyo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na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kanilang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kailangan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. </a:t>
            </a:r>
          </a:p>
          <a:p>
            <a:pPr marL="0" marR="0" algn="ctr">
              <a:spcAft>
                <a:spcPts val="600"/>
              </a:spcAft>
            </a:pP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Bumisita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BenefitsCal.com</a:t>
            </a:r>
          </a:p>
        </p:txBody>
      </p:sp>
    </p:spTree>
    <p:extLst>
      <p:ext uri="{BB962C8B-B14F-4D97-AF65-F5344CB8AC3E}">
        <p14:creationId xmlns:p14="http://schemas.microsoft.com/office/powerpoint/2010/main" val="7885428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CF05F544-D787-6E3F-85A4-D85C9B664B64}"/>
              </a:ext>
            </a:extLst>
          </p:cNvPr>
          <p:cNvSpPr/>
          <p:nvPr/>
        </p:nvSpPr>
        <p:spPr>
          <a:xfrm>
            <a:off x="228600" y="237744"/>
            <a:ext cx="7315200" cy="8714232"/>
          </a:xfrm>
          <a:prstGeom prst="rect">
            <a:avLst/>
          </a:prstGeom>
          <a:solidFill>
            <a:srgbClr val="E9F4FC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Source Sans Pro" panose="020B0503030403020204" pitchFamily="34" charset="0"/>
            </a:endParaRPr>
          </a:p>
        </p:txBody>
      </p:sp>
      <p:pic>
        <p:nvPicPr>
          <p:cNvPr id="3" name="Picture 2" descr="BenefitsCal logo">
            <a:extLst>
              <a:ext uri="{FF2B5EF4-FFF2-40B4-BE49-F238E27FC236}">
                <a16:creationId xmlns:a16="http://schemas.microsoft.com/office/drawing/2014/main" id="{E2C9239A-E9E3-7D24-F526-6F9CB41DA9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679" y="417637"/>
            <a:ext cx="2084865" cy="438919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A8B6616A-D306-96BB-793C-8676E113AE3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5421" y="417637"/>
            <a:ext cx="1003300" cy="279400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:a16="http://schemas.microsoft.com/office/drawing/2014/main" id="{020D2225-6F1F-63F3-1FD5-C38C67475A6F}"/>
              </a:ext>
            </a:extLst>
          </p:cNvPr>
          <p:cNvSpPr txBox="1"/>
          <p:nvPr/>
        </p:nvSpPr>
        <p:spPr>
          <a:xfrm>
            <a:off x="6231181" y="692354"/>
            <a:ext cx="99578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/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@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BenefitsCal</a:t>
            </a:r>
            <a:endParaRPr lang="en-PH" sz="1000" dirty="0">
              <a:solidFill>
                <a:srgbClr val="049DA2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</p:txBody>
      </p:sp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4D123E4E-18B7-3406-2770-3926E7F90AB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369056"/>
              </p:ext>
            </p:extLst>
          </p:nvPr>
        </p:nvGraphicFramePr>
        <p:xfrm>
          <a:off x="4947260" y="955038"/>
          <a:ext cx="2479344" cy="102876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68139">
                  <a:extLst>
                    <a:ext uri="{9D8B030D-6E8A-4147-A177-3AD203B41FA5}">
                      <a16:colId xmlns:a16="http://schemas.microsoft.com/office/drawing/2014/main" val="88658869"/>
                    </a:ext>
                  </a:extLst>
                </a:gridCol>
                <a:gridCol w="1111205">
                  <a:extLst>
                    <a:ext uri="{9D8B030D-6E8A-4147-A177-3AD203B41FA5}">
                      <a16:colId xmlns:a16="http://schemas.microsoft.com/office/drawing/2014/main" val="1245046191"/>
                    </a:ext>
                  </a:extLst>
                </a:gridCol>
              </a:tblGrid>
              <a:tr h="173370">
                <a:tc gridSpan="2">
                  <a:txBody>
                    <a:bodyPr/>
                    <a:lstStyle/>
                    <a:p>
                      <a:pPr>
                        <a:lnSpc>
                          <a:spcPct val="47630"/>
                        </a:lnSpc>
                      </a:pPr>
                      <a:r>
                        <a:rPr lang="en-PH" sz="14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#-###-###-####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31563158"/>
                  </a:ext>
                </a:extLst>
              </a:tr>
              <a:tr h="155112">
                <a:tc gridSpan="2"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(Lugar para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sa</a:t>
                      </a: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Pangalan</a:t>
                      </a: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)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Mga</a:t>
                      </a: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Oras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56764618"/>
                  </a:ext>
                </a:extLst>
              </a:tr>
              <a:tr h="155112">
                <a:tc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Lunes – </a:t>
                      </a: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Biyernes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00:00 – 00:00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7716588"/>
                  </a:ext>
                </a:extLst>
              </a:tr>
              <a:tr h="155112">
                <a:tc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Sabado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00:00 – 00:00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11231533"/>
                  </a:ext>
                </a:extLst>
              </a:tr>
              <a:tr h="155112">
                <a:tc>
                  <a:txBody>
                    <a:bodyPr/>
                    <a:lstStyle/>
                    <a:p>
                      <a:pPr>
                        <a:lnSpc>
                          <a:spcPct val="74091"/>
                        </a:lnSpc>
                      </a:pPr>
                      <a:r>
                        <a:rPr lang="en-PH" sz="900" dirty="0" err="1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Linggo</a:t>
                      </a:r>
                      <a:endParaRPr lang="en-PH" sz="900" dirty="0">
                        <a:solidFill>
                          <a:srgbClr val="0F4964"/>
                        </a:solidFill>
                        <a:latin typeface="Source Sans Pro" panose="020B0503030403020204" pitchFamily="34" charset="0"/>
                        <a:ea typeface="Source Sans Pro" panose="020B0503030403020204" pitchFamily="34" charset="0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74091"/>
                        </a:lnSpc>
                      </a:pPr>
                      <a:r>
                        <a:rPr lang="en-PH" sz="900" dirty="0">
                          <a:solidFill>
                            <a:srgbClr val="0F4964"/>
                          </a:solidFill>
                          <a:latin typeface="Source Sans Pro" panose="020B0503030403020204" pitchFamily="34" charset="0"/>
                          <a:ea typeface="Source Sans Pro" panose="020B0503030403020204" pitchFamily="34" charset="0"/>
                        </a:rPr>
                        <a:t>00:00 – 00:00</a:t>
                      </a: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4523140"/>
                  </a:ext>
                </a:extLst>
              </a:tr>
            </a:tbl>
          </a:graphicData>
        </a:graphic>
      </p:graphicFrame>
      <p:sp>
        <p:nvSpPr>
          <p:cNvPr id="48" name="Rectangle 47">
            <a:extLst>
              <a:ext uri="{FF2B5EF4-FFF2-40B4-BE49-F238E27FC236}">
                <a16:creationId xmlns:a16="http://schemas.microsoft.com/office/drawing/2014/main" id="{05E7D1C7-2EBA-6D65-130C-DBF7B4CE07D6}"/>
              </a:ext>
            </a:extLst>
          </p:cNvPr>
          <p:cNvSpPr/>
          <p:nvPr/>
        </p:nvSpPr>
        <p:spPr>
          <a:xfrm>
            <a:off x="228600" y="2002536"/>
            <a:ext cx="7315200" cy="217530"/>
          </a:xfrm>
          <a:prstGeom prst="rect">
            <a:avLst/>
          </a:prstGeom>
          <a:solidFill>
            <a:srgbClr val="049DA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C6CC6BA-552B-D3D8-6D25-FDBF5D00D60D}"/>
              </a:ext>
            </a:extLst>
          </p:cNvPr>
          <p:cNvSpPr txBox="1"/>
          <p:nvPr/>
        </p:nvSpPr>
        <p:spPr>
          <a:xfrm>
            <a:off x="345796" y="1010762"/>
            <a:ext cx="3540404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Pinapalakas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ng </a:t>
            </a:r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BenefitsCal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ang</a:t>
            </a:r>
            <a:br>
              <a:rPr lang="en-PH" sz="2000" dirty="0">
                <a:latin typeface="Source Sans Pro" panose="020B0503030403020204" pitchFamily="34" charset="0"/>
                <a:ea typeface="Source Sans Pro" panose="020B0503030403020204" pitchFamily="34" charset="0"/>
                <a:cs typeface="Open Sans Light" panose="020B0306030504020204" pitchFamily="34" charset="0"/>
              </a:rPr>
            </a:br>
            <a:r>
              <a:rPr lang="en-PH" sz="2000" b="1" dirty="0" err="1">
                <a:solidFill>
                  <a:srgbClr val="049DA2"/>
                </a:solidFill>
                <a:latin typeface="Source Sans Pro"/>
                <a:ea typeface="Source Sans Pro"/>
                <a:cs typeface="Open Sans Light"/>
              </a:rPr>
              <a:t>kaligtasan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</a:t>
            </a:r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upang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</a:t>
            </a:r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protektahan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</a:t>
            </a:r>
          </a:p>
          <a:p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ang </a:t>
            </a:r>
            <a:r>
              <a:rPr lang="en-PH" sz="2000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iyong</a:t>
            </a:r>
            <a:r>
              <a:rPr lang="en-PH" sz="2000" dirty="0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 </a:t>
            </a:r>
            <a:r>
              <a:rPr lang="en-PH" sz="2000" b="1" dirty="0" err="1">
                <a:solidFill>
                  <a:srgbClr val="0F4964"/>
                </a:solidFill>
                <a:latin typeface="Source Sans Pro"/>
                <a:ea typeface="Source Sans Pro"/>
                <a:cs typeface="Open Sans Light"/>
              </a:rPr>
              <a:t>kaso</a:t>
            </a:r>
            <a:endParaRPr lang="en-PH" sz="1400" b="1" dirty="0">
              <a:latin typeface="Source Sans Pro"/>
              <a:ea typeface="Source Sans Pro"/>
              <a:cs typeface="Open Sans Light"/>
            </a:endParaRPr>
          </a:p>
        </p:txBody>
      </p:sp>
      <p:pic>
        <p:nvPicPr>
          <p:cNvPr id="8" name="Picture 7" descr="Robin, BenefitsCal mascot">
            <a:extLst>
              <a:ext uri="{FF2B5EF4-FFF2-40B4-BE49-F238E27FC236}">
                <a16:creationId xmlns:a16="http://schemas.microsoft.com/office/drawing/2014/main" id="{88054510-31FD-7EFB-5ACB-16481D813C4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8600" y="9052268"/>
            <a:ext cx="1016000" cy="965200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8D55C6C4-E510-9226-B83B-004E46DBA1CF}"/>
              </a:ext>
            </a:extLst>
          </p:cNvPr>
          <p:cNvSpPr txBox="1"/>
          <p:nvPr/>
        </p:nvSpPr>
        <p:spPr>
          <a:xfrm>
            <a:off x="361426" y="1975104"/>
            <a:ext cx="3657348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Pag-aayos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ng </a:t>
            </a:r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Problema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sa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Pag-uugnay</a:t>
            </a:r>
            <a:r>
              <a:rPr lang="en-PH" sz="1200" dirty="0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ng </a:t>
            </a:r>
            <a:r>
              <a:rPr lang="en-PH" sz="1200" dirty="0" err="1">
                <a:solidFill>
                  <a:schemeClr val="bg1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Kaso</a:t>
            </a:r>
            <a:endParaRPr lang="en-PH" sz="1200" dirty="0">
              <a:solidFill>
                <a:schemeClr val="bg1"/>
              </a:solidFill>
              <a:latin typeface="Source Sans Pro" panose="020B0503030403020204" pitchFamily="34" charset="0"/>
              <a:ea typeface="Source Sans Pro" panose="020B0503030403020204" pitchFamily="34" charset="0"/>
              <a:cs typeface="Open Sans" panose="020B0606030504020204" pitchFamily="34" charset="0"/>
            </a:endParaRPr>
          </a:p>
        </p:txBody>
      </p:sp>
      <p:pic>
        <p:nvPicPr>
          <p:cNvPr id="32" name="Picture 31" descr="QR code to BenefitsCal homepage">
            <a:extLst>
              <a:ext uri="{FF2B5EF4-FFF2-40B4-BE49-F238E27FC236}">
                <a16:creationId xmlns:a16="http://schemas.microsoft.com/office/drawing/2014/main" id="{914BEE54-775F-F7A8-7527-FE8163506116}"/>
              </a:ext>
            </a:extLst>
          </p:cNvPr>
          <p:cNvPicPr>
            <a:picLocks noChangeAspect="1"/>
          </p:cNvPicPr>
          <p:nvPr/>
        </p:nvPicPr>
        <p:blipFill>
          <a:blip r:embed="rId6">
            <a:lum bright="-12000" contrast="-19000"/>
          </a:blip>
          <a:stretch>
            <a:fillRect/>
          </a:stretch>
        </p:blipFill>
        <p:spPr>
          <a:xfrm>
            <a:off x="6845300" y="9208070"/>
            <a:ext cx="698500" cy="698500"/>
          </a:xfrm>
          <a:prstGeom prst="rect">
            <a:avLst/>
          </a:prstGeom>
        </p:spPr>
      </p:pic>
      <p:sp>
        <p:nvSpPr>
          <p:cNvPr id="41" name="TextBox 40">
            <a:extLst>
              <a:ext uri="{FF2B5EF4-FFF2-40B4-BE49-F238E27FC236}">
                <a16:creationId xmlns:a16="http://schemas.microsoft.com/office/drawing/2014/main" id="{97839C87-BE95-8EA8-A8CD-A546029FD770}"/>
              </a:ext>
            </a:extLst>
          </p:cNvPr>
          <p:cNvSpPr txBox="1"/>
          <p:nvPr/>
        </p:nvSpPr>
        <p:spPr>
          <a:xfrm>
            <a:off x="1295587" y="9051129"/>
            <a:ext cx="5181227" cy="87716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algn="ctr">
              <a:spcAft>
                <a:spcPts val="600"/>
              </a:spcAft>
            </a:pPr>
            <a:r>
              <a:rPr lang="en-PH" sz="11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Tanungin</a:t>
            </a:r>
            <a:r>
              <a:rPr lang="en-PH" sz="11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1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si</a:t>
            </a:r>
            <a:r>
              <a:rPr lang="en-PH" sz="11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Robin</a:t>
            </a:r>
            <a:r>
              <a:rPr lang="en-PH" sz="11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: </a:t>
            </a:r>
            <a:endParaRPr lang="en-PH" sz="7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  <a:cs typeface="Open Sans Semibold" panose="020B0606030504020204" pitchFamily="34" charset="0"/>
            </a:endParaRPr>
          </a:p>
          <a:p>
            <a:pPr marL="0" marR="0" algn="ctr">
              <a:spcAft>
                <a:spcPts val="600"/>
              </a:spcAft>
            </a:pP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Ang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BenefitsCal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ay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isang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bago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, simple,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madali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at 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ligtas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na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000" dirty="0" err="1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paraan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" panose="020B0606030504020204" pitchFamily="34" charset="0"/>
              </a:rPr>
              <a:t> 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para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mga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Taga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-California </a:t>
            </a:r>
            <a:b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</a:b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na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mag-apply para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at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pangasiwaan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ang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mga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benepisyo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na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kanilang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kailangan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. </a:t>
            </a:r>
          </a:p>
          <a:p>
            <a:pPr marL="0" marR="0" algn="ctr">
              <a:spcAft>
                <a:spcPts val="600"/>
              </a:spcAft>
            </a:pP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Bumisita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sa</a:t>
            </a:r>
            <a:r>
              <a:rPr lang="en-PH" sz="10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 </a:t>
            </a:r>
            <a:r>
              <a:rPr lang="en-PH" sz="1000" dirty="0">
                <a:solidFill>
                  <a:srgbClr val="049DA2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  <a:cs typeface="Open Sans Semibold" panose="020B0606030504020204" pitchFamily="34" charset="0"/>
              </a:rPr>
              <a:t>BenefitsCal.com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118F25F-2DD7-F8AE-E951-E78A420827C7}"/>
              </a:ext>
            </a:extLst>
          </p:cNvPr>
          <p:cNvSpPr txBox="1"/>
          <p:nvPr/>
        </p:nvSpPr>
        <p:spPr>
          <a:xfrm>
            <a:off x="365760" y="2322576"/>
            <a:ext cx="3364992" cy="49346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R="0" defTabSz="182880">
              <a:spcBef>
                <a:spcPts val="1200"/>
              </a:spcBef>
              <a:spcAft>
                <a:spcPts val="400"/>
              </a:spcAft>
            </a:pP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Paano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kung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hindi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ko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alam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aking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email address,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hindi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ma-access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aking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email, o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kailangan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ng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ibang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numero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mobile phone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aking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kern="1000" spc="-20" dirty="0" err="1">
                <a:solidFill>
                  <a:srgbClr val="0F4964"/>
                </a:solidFill>
                <a:latin typeface="Source Sans Pro"/>
                <a:ea typeface="Source Sans Pro"/>
              </a:rPr>
              <a:t>kaso</a:t>
            </a:r>
            <a:r>
              <a:rPr lang="en-PH" sz="1000" b="1" kern="1000" spc="-20" dirty="0">
                <a:solidFill>
                  <a:srgbClr val="0F4964"/>
                </a:solidFill>
                <a:latin typeface="Source Sans Pro"/>
                <a:ea typeface="Source Sans Pro"/>
              </a:rPr>
              <a:t>?</a:t>
            </a:r>
          </a:p>
          <a:p>
            <a:pPr marR="0" defTabSz="182880">
              <a:spcBef>
                <a:spcPts val="200"/>
              </a:spcBef>
              <a:spcAft>
                <a:spcPts val="400"/>
              </a:spcAft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Makipag-ugnayan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tanggapan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county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baguhin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 at/o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mobile phone.</a:t>
            </a:r>
          </a:p>
          <a:p>
            <a:pPr marR="0" defTabSz="182880">
              <a:spcBef>
                <a:spcPts val="1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Paano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kung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hindi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ko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makuha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10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? </a:t>
            </a:r>
            <a:endParaRPr lang="en-PH" sz="1000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Maghintay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15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minuto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tingnan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muli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Tiyakin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tinitingnan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email/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mobile phone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file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mayroon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Tingnan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spam/junk folder.</a:t>
            </a: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Ulitin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hakbang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itaas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upang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muling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subukan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at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iugnay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Kung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hindi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nakatanggap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email o kung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nawalan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bisa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maaari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humiling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bagong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  <a:endParaRPr lang="en-PH" sz="9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defTabSz="182880">
              <a:spcBef>
                <a:spcPts val="1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Akala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ko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naiugnay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ko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aking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,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ngunit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nakikita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ko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isang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mensahe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aking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dashboard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ay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nakabinbin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pa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rin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email/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telepono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Ano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gagawin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ko</a:t>
            </a:r>
            <a:r>
              <a:rPr lang="en-PH" sz="10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Tiyakin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tinitingnan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email/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mobile phone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file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mayroon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Subukang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-click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muli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link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pinadala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email.</a:t>
            </a: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Subukang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iugnay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uli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.</a:t>
            </a: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endParaRPr lang="en-PH" sz="900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320040" indent="-171450" defTabSz="2743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endParaRPr lang="en-PH" sz="900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1E321EB-85A2-EFB9-5B00-28DB18A36FCB}"/>
              </a:ext>
            </a:extLst>
          </p:cNvPr>
          <p:cNvSpPr txBox="1"/>
          <p:nvPr/>
        </p:nvSpPr>
        <p:spPr>
          <a:xfrm>
            <a:off x="4041648" y="2322576"/>
            <a:ext cx="3355848" cy="578619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defTabSz="182880">
              <a:spcBef>
                <a:spcPts val="1200"/>
              </a:spcBef>
              <a:spcAft>
                <a:spcPts val="400"/>
              </a:spcAft>
            </a:pPr>
            <a:r>
              <a:rPr lang="en-PH" sz="1000" b="1" dirty="0">
                <a:solidFill>
                  <a:srgbClr val="0F4964"/>
                </a:solidFill>
                <a:latin typeface="Source Sans Pro"/>
                <a:ea typeface="Source Sans Pro"/>
              </a:rPr>
              <a:t>Kung </a:t>
            </a:r>
            <a:r>
              <a:rPr lang="en-PH" sz="10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hindi</a:t>
            </a:r>
            <a:r>
              <a:rPr lang="en-PH" sz="1000" b="1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ko</a:t>
            </a:r>
            <a:r>
              <a:rPr lang="en-PH" sz="1000" b="1" dirty="0">
                <a:solidFill>
                  <a:srgbClr val="0F4964"/>
                </a:solidFill>
                <a:latin typeface="Source Sans Pro"/>
                <a:ea typeface="Source Sans Pro"/>
              </a:rPr>
              <a:t> ma-</a:t>
            </a:r>
            <a:r>
              <a:rPr lang="en-PH" sz="10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ugnay</a:t>
            </a:r>
            <a:r>
              <a:rPr lang="en-PH" sz="1000" b="1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1000" b="1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aking</a:t>
            </a:r>
            <a:r>
              <a:rPr lang="en-PH" sz="1000" b="1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Kaso</a:t>
            </a:r>
            <a:r>
              <a:rPr lang="en-PH" sz="1000" b="1" dirty="0">
                <a:solidFill>
                  <a:srgbClr val="0F4964"/>
                </a:solidFill>
                <a:latin typeface="Source Sans Pro"/>
                <a:ea typeface="Source Sans Pro"/>
              </a:rPr>
              <a:t>, </a:t>
            </a:r>
            <a:r>
              <a:rPr lang="en-PH" sz="10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paano</a:t>
            </a:r>
            <a:r>
              <a:rPr lang="en-PH" sz="1000" b="1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10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ko</a:t>
            </a:r>
            <a:r>
              <a:rPr lang="en-PH" sz="1000" b="1" dirty="0">
                <a:solidFill>
                  <a:srgbClr val="0F4964"/>
                </a:solidFill>
                <a:latin typeface="Source Sans Pro"/>
                <a:ea typeface="Source Sans Pro"/>
              </a:rPr>
              <a:t>…?</a:t>
            </a:r>
          </a:p>
          <a:p>
            <a:pPr marL="460375" marR="0" indent="-287020" defTabSz="182880">
              <a:spcBef>
                <a:spcPts val="200"/>
              </a:spcBef>
              <a:spcAft>
                <a:spcPts val="400"/>
              </a:spcAft>
            </a:pP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Mag-a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pply para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Benepisyo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? </a:t>
            </a:r>
          </a:p>
          <a:p>
            <a:pPr marL="403225" lvl="1" indent="-1727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Maaari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kang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magsimula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bagong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aplikasyon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pamamagitan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pagpili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ng “Mag-apply para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Benepisyo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”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mula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homepage o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habang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naka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-log in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  <a:t> account. </a:t>
            </a:r>
          </a:p>
          <a:p>
            <a:pPr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Tingnan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aking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Katayuan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Kumuha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Pagpapatunay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Benepisyo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</a:p>
          <a:p>
            <a:pPr marL="403225" lvl="1" indent="-1727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Makipag-ugnayan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tanggapan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county.</a:t>
            </a:r>
            <a:endParaRPr lang="en-PH" sz="900" b="1" dirty="0">
              <a:solidFill>
                <a:srgbClr val="0F4964"/>
              </a:solidFill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60375" indent="-287020">
              <a:spcBef>
                <a:spcPts val="200"/>
              </a:spcBef>
              <a:spcAft>
                <a:spcPts val="400"/>
              </a:spcAft>
            </a:pP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Tingnan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aking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Balanse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EBT?</a:t>
            </a:r>
          </a:p>
          <a:p>
            <a:pPr marL="403225" lvl="1" indent="-1727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Pumunta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website ng EBT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Estado ng California (EBT.ca.gov),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gamitin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ebtEDGE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na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mobile app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 o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tumawag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telepono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ng EBT.</a:t>
            </a:r>
          </a:p>
          <a:p>
            <a:pPr marL="230505" lvl="1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</a:pPr>
            <a:r>
              <a:rPr lang="en-PH" sz="900" b="1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Tingnan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ang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aking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Mga</a:t>
            </a:r>
            <a:r>
              <a:rPr lang="en-PH" sz="900" b="1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/>
                <a:ea typeface="Source Sans Pro"/>
              </a:rPr>
              <a:t>Abiso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ng </a:t>
            </a:r>
            <a:r>
              <a:rPr lang="en-PH" sz="900" b="1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Aksyon</a:t>
            </a:r>
            <a:r>
              <a:rPr lang="en-PH" sz="900" b="1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(NOA, Notice of Action)?</a:t>
            </a:r>
          </a:p>
          <a:p>
            <a:pPr marL="403225" lvl="1" indent="-1727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mga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abiso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ay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ipinadala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iyo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pamamagitan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koreo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.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 </a:t>
            </a:r>
            <a:endParaRPr lang="en-PH" sz="9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  <a:p>
            <a:pPr marL="403225" lvl="1" indent="-1727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Kung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wala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ka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abiso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at gusto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kopya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, </a:t>
            </a:r>
            <a:br>
              <a:rPr lang="en-PH" sz="900" dirty="0">
                <a:effectLst/>
                <a:latin typeface="Source Sans Pro" panose="020B0503030403020204" pitchFamily="34" charset="0"/>
                <a:ea typeface="Source Sans Pro" panose="020B0503030403020204" pitchFamily="34" charset="0"/>
              </a:rPr>
            </a:b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makipag-ugnayan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tanggapan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effectLst/>
                <a:latin typeface="Source Sans Pro"/>
                <a:ea typeface="Source Sans Pro"/>
              </a:rPr>
              <a:t> county.</a:t>
            </a:r>
          </a:p>
          <a:p>
            <a:pPr marL="403225" lvl="1" indent="-1727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Maaari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mo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ring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tingnan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ang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iyong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NOA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/>
                <a:ea typeface="Source Sans Pro"/>
              </a:rPr>
              <a:t>BenefitsCal</a:t>
            </a:r>
            <a:r>
              <a:rPr lang="en-PH" sz="900" dirty="0">
                <a:solidFill>
                  <a:srgbClr val="0F4964"/>
                </a:solidFill>
                <a:latin typeface="Source Sans Pro"/>
                <a:ea typeface="Source Sans Pro"/>
              </a:rPr>
              <a:t>. </a:t>
            </a:r>
          </a:p>
          <a:p>
            <a:pPr marL="460375" indent="-287020">
              <a:spcBef>
                <a:spcPts val="200"/>
              </a:spcBef>
              <a:spcAft>
                <a:spcPts val="400"/>
              </a:spcAft>
            </a:pP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Mag-upload ng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mga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b="1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dokumento</a:t>
            </a:r>
            <a:r>
              <a:rPr lang="en-PH" sz="900" b="1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?</a:t>
            </a:r>
          </a:p>
          <a:p>
            <a:pPr marL="403225" lvl="1" indent="-172720">
              <a:spcBef>
                <a:spcPts val="200"/>
              </a:spcBef>
              <a:spcAft>
                <a:spcPts val="400"/>
              </a:spcAft>
              <a:buClr>
                <a:srgbClr val="049DA2"/>
              </a:buClr>
              <a:buSzPct val="110000"/>
              <a:buFont typeface="Arial" panose="020B0604020202020204" pitchFamily="34" charset="0"/>
              <a:buChar char="•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Pumunta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pahina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pag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-upload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dokumento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https://benefitscal.com/ApplyForBenefits/ABADD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at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ilagay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ang:</a:t>
            </a:r>
          </a:p>
          <a:p>
            <a:pPr marL="574675" lvl="2" indent="-171450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85000"/>
              <a:buFont typeface="Courier New" panose="02070309020205020404" pitchFamily="49" charset="0"/>
              <a:buChar char="o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Uri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Dokumento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kinakailangan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574675" lvl="2" indent="-171450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85000"/>
              <a:buFont typeface="Courier New" panose="02070309020205020404" pitchFamily="49" charset="0"/>
              <a:buChar char="o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Aplikasyon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o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numero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kaso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kinakailangan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574675" lvl="2" indent="-171450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85000"/>
              <a:buFont typeface="Courier New" panose="02070309020205020404" pitchFamily="49" charset="0"/>
              <a:buChar char="o"/>
            </a:pP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County (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kinakailangan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574675" lvl="2" indent="-171450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85000"/>
              <a:buFont typeface="Courier New" panose="02070309020205020404" pitchFamily="49" charset="0"/>
              <a:buChar char="o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Petsa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ng 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Kapanganakan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(DOB, Date of Birth) (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kinakailangan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574675" lvl="2" indent="-171450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85000"/>
              <a:buFont typeface="Courier New" panose="02070309020205020404" pitchFamily="49" charset="0"/>
              <a:buChar char="o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Pangalan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opsyonal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</a:p>
          <a:p>
            <a:pPr marL="574675" lvl="2" indent="-171450" defTabSz="274320">
              <a:spcBef>
                <a:spcPts val="200"/>
              </a:spcBef>
              <a:spcAft>
                <a:spcPts val="200"/>
              </a:spcAft>
              <a:buClr>
                <a:srgbClr val="049DA2"/>
              </a:buClr>
              <a:buSzPct val="85000"/>
              <a:buFont typeface="Courier New" panose="02070309020205020404" pitchFamily="49" charset="0"/>
              <a:buChar char="o"/>
            </a:pP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Apelyido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 (</a:t>
            </a:r>
            <a:r>
              <a:rPr lang="en-PH" sz="900" dirty="0" err="1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opsyonal</a:t>
            </a:r>
            <a:r>
              <a:rPr lang="en-PH" sz="900" dirty="0">
                <a:solidFill>
                  <a:srgbClr val="0F4964"/>
                </a:solidFill>
                <a:latin typeface="Source Sans Pro" panose="020B0503030403020204" pitchFamily="34" charset="0"/>
                <a:ea typeface="Source Sans Pro" panose="020B0503030403020204" pitchFamily="34" charset="0"/>
              </a:rPr>
              <a:t>)</a:t>
            </a:r>
            <a:endParaRPr lang="en-PH" sz="900" dirty="0">
              <a:solidFill>
                <a:srgbClr val="0F4964"/>
              </a:solidFill>
              <a:effectLst/>
              <a:latin typeface="Source Sans Pro" panose="020B0503030403020204" pitchFamily="34" charset="0"/>
              <a:ea typeface="Source Sans Pro" panose="020B05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8313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282896A5DCF44BB4E27E937DEBD61F" ma:contentTypeVersion="20" ma:contentTypeDescription="Create a new document." ma:contentTypeScope="" ma:versionID="c744bf621409691cd298fa682c9bda22">
  <xsd:schema xmlns:xsd="http://www.w3.org/2001/XMLSchema" xmlns:xs="http://www.w3.org/2001/XMLSchema" xmlns:p="http://schemas.microsoft.com/office/2006/metadata/properties" xmlns:ns2="6f42a4de-dc14-48ac-aaf7-8516801bfbca" xmlns:ns3="c71bc280-77be-4226-9682-3896b2a5d823" targetNamespace="http://schemas.microsoft.com/office/2006/metadata/properties" ma:root="true" ma:fieldsID="18f0d008cbd890b095ebae5e13c1ce4a" ns2:_="" ns3:_="">
    <xsd:import namespace="6f42a4de-dc14-48ac-aaf7-8516801bfbca"/>
    <xsd:import namespace="c71bc280-77be-4226-9682-3896b2a5d82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42a4de-dc14-48ac-aaf7-8516801bfbc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18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2ef47989-784c-489a-9429-d0794a7077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71bc280-77be-4226-9682-3896b2a5d823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12fd11a7-2fc9-4a05-a60b-36ef088c0424}" ma:internalName="TaxCatchAll" ma:showField="CatchAllData" ma:web="c71bc280-77be-4226-9682-3896b2a5d82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6f42a4de-dc14-48ac-aaf7-8516801bfbca">
      <Terms xmlns="http://schemas.microsoft.com/office/infopath/2007/PartnerControls"/>
    </lcf76f155ced4ddcb4097134ff3c332f>
    <TaxCatchAll xmlns="c71bc280-77be-4226-9682-3896b2a5d823" xsi:nil="true"/>
    <SharedWithUsers xmlns="c71bc280-77be-4226-9682-3896b2a5d823">
      <UserInfo>
        <DisplayName>Renee Gustafson</DisplayName>
        <AccountId>633</AccountId>
        <AccountType/>
      </UserInfo>
      <UserInfo>
        <DisplayName>Maria Kincaid</DisplayName>
        <AccountId>1044</AccountId>
        <AccountType/>
      </UserInfo>
      <UserInfo>
        <DisplayName>Leah Weston</DisplayName>
        <AccountId>4790</AccountId>
        <AccountType/>
      </UserInfo>
    </SharedWithUsers>
    <MediaLengthInSeconds xmlns="6f42a4de-dc14-48ac-aaf7-8516801bfbca" xsi:nil="true"/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FB714D3-5B7C-413F-8DDC-028A438C8AD1}"/>
</file>

<file path=customXml/itemProps2.xml><?xml version="1.0" encoding="utf-8"?>
<ds:datastoreItem xmlns:ds="http://schemas.openxmlformats.org/officeDocument/2006/customXml" ds:itemID="{9D796769-C93E-4B98-A90C-B5F4FF7AFDA3}">
  <ds:schemaRefs>
    <ds:schemaRef ds:uri="http://schemas.microsoft.com/office/2006/metadata/properties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office/infopath/2007/PartnerControls"/>
    <ds:schemaRef ds:uri="http://purl.org/dc/terms/"/>
    <ds:schemaRef ds:uri="http://purl.org/dc/dcmitype/"/>
    <ds:schemaRef ds:uri="http://schemas.openxmlformats.org/package/2006/metadata/core-properties"/>
    <ds:schemaRef ds:uri="07cce206-b2fb-4d12-b592-df392702b636"/>
    <ds:schemaRef ds:uri="93742323-0fdd-4dca-be21-a7cce58bba94"/>
  </ds:schemaRefs>
</ds:datastoreItem>
</file>

<file path=customXml/itemProps3.xml><?xml version="1.0" encoding="utf-8"?>
<ds:datastoreItem xmlns:ds="http://schemas.openxmlformats.org/officeDocument/2006/customXml" ds:itemID="{93BACA2C-3769-47E2-9DAA-003878E548BA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330</TotalTime>
  <Words>1816</Words>
  <Application>Microsoft Office PowerPoint</Application>
  <PresentationFormat>Personalizado</PresentationFormat>
  <Paragraphs>127</Paragraphs>
  <Slides>3</Slides>
  <Notes>3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7" baseType="lpstr">
      <vt:lpstr>Arial</vt:lpstr>
      <vt:lpstr>Courier New</vt:lpstr>
      <vt:lpstr>Source Sans Pro</vt:lpstr>
      <vt:lpstr>Office Theme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Argueta, Luis</dc:creator>
  <cp:lastModifiedBy>Arcie Fernandez</cp:lastModifiedBy>
  <cp:revision>27</cp:revision>
  <dcterms:created xsi:type="dcterms:W3CDTF">2024-03-04T16:39:43Z</dcterms:created>
  <dcterms:modified xsi:type="dcterms:W3CDTF">2024-05-23T15:31:28Z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ea60d57e-af5b-4752-ac57-3e4f28ca11dc_Enabled">
    <vt:lpwstr>true</vt:lpwstr>
  </property>
  <property fmtid="{D5CDD505-2E9C-101B-9397-08002B2CF9AE}" pid="3" name="MSIP_Label_ea60d57e-af5b-4752-ac57-3e4f28ca11dc_SetDate">
    <vt:lpwstr>2024-03-07T01:54:54Z</vt:lpwstr>
  </property>
  <property fmtid="{D5CDD505-2E9C-101B-9397-08002B2CF9AE}" pid="4" name="MSIP_Label_ea60d57e-af5b-4752-ac57-3e4f28ca11dc_Method">
    <vt:lpwstr>Standard</vt:lpwstr>
  </property>
  <property fmtid="{D5CDD505-2E9C-101B-9397-08002B2CF9AE}" pid="5" name="MSIP_Label_ea60d57e-af5b-4752-ac57-3e4f28ca11dc_Name">
    <vt:lpwstr>ea60d57e-af5b-4752-ac57-3e4f28ca11dc</vt:lpwstr>
  </property>
  <property fmtid="{D5CDD505-2E9C-101B-9397-08002B2CF9AE}" pid="6" name="MSIP_Label_ea60d57e-af5b-4752-ac57-3e4f28ca11dc_SiteId">
    <vt:lpwstr>36da45f1-dd2c-4d1f-af13-5abe46b99921</vt:lpwstr>
  </property>
  <property fmtid="{D5CDD505-2E9C-101B-9397-08002B2CF9AE}" pid="7" name="MSIP_Label_ea60d57e-af5b-4752-ac57-3e4f28ca11dc_ActionId">
    <vt:lpwstr>a3de24a4-9ba3-4103-a473-daaca6508d2d</vt:lpwstr>
  </property>
  <property fmtid="{D5CDD505-2E9C-101B-9397-08002B2CF9AE}" pid="8" name="MSIP_Label_ea60d57e-af5b-4752-ac57-3e4f28ca11dc_ContentBits">
    <vt:lpwstr>0</vt:lpwstr>
  </property>
  <property fmtid="{D5CDD505-2E9C-101B-9397-08002B2CF9AE}" pid="9" name="ContentTypeId">
    <vt:lpwstr>0x0101001C282896A5DCF44BB4E27E937DEBD61F</vt:lpwstr>
  </property>
  <property fmtid="{D5CDD505-2E9C-101B-9397-08002B2CF9AE}" pid="10" name="MediaServiceImageTags">
    <vt:lpwstr/>
  </property>
  <property fmtid="{D5CDD505-2E9C-101B-9397-08002B2CF9AE}" pid="11" name="Order">
    <vt:r8>688100</vt:r8>
  </property>
  <property fmtid="{D5CDD505-2E9C-101B-9397-08002B2CF9AE}" pid="12" name="xd_Signature">
    <vt:bool>false</vt:bool>
  </property>
  <property fmtid="{D5CDD505-2E9C-101B-9397-08002B2CF9AE}" pid="13" name="xd_ProgID">
    <vt:lpwstr/>
  </property>
  <property fmtid="{D5CDD505-2E9C-101B-9397-08002B2CF9AE}" pid="14" name="ComplianceAssetId">
    <vt:lpwstr/>
  </property>
  <property fmtid="{D5CDD505-2E9C-101B-9397-08002B2CF9AE}" pid="15" name="TemplateUrl">
    <vt:lpwstr/>
  </property>
  <property fmtid="{D5CDD505-2E9C-101B-9397-08002B2CF9AE}" pid="16" name="_ExtendedDescription">
    <vt:lpwstr/>
  </property>
  <property fmtid="{D5CDD505-2E9C-101B-9397-08002B2CF9AE}" pid="17" name="TriggerFlowInfo">
    <vt:lpwstr/>
  </property>
  <property fmtid="{D5CDD505-2E9C-101B-9397-08002B2CF9AE}" pid="18" name="_SourceUrl">
    <vt:lpwstr/>
  </property>
  <property fmtid="{D5CDD505-2E9C-101B-9397-08002B2CF9AE}" pid="19" name="_SharedFileIndex">
    <vt:lpwstr/>
  </property>
</Properties>
</file>