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8"/>
  </p:notesMasterIdLst>
  <p:sldIdLst>
    <p:sldId id="257" r:id="rId5"/>
    <p:sldId id="256" r:id="rId6"/>
    <p:sldId id="258" r:id="rId7"/>
  </p:sldIdLst>
  <p:sldSz cx="7772400" cy="10058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6" orient="horz" pos="6336" userDrawn="1">
          <p15:clr>
            <a:srgbClr val="A4A3A4"/>
          </p15:clr>
        </p15:guide>
        <p15:guide id="7" orient="horz" pos="1512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EA51537-20FB-CA6F-0A1F-DA3913FE9D03}" name="Jennifer Hobbs" initials="JH" userId="S::HobbsJ@CalACES.org::d8c6b139-6877-42de-a9b6-94aff2310fb8" providerId="AD"/>
  <p188:author id="{4CB82439-81B3-F6B3-A41B-C4ADC64CFFCB}" name="Jasrotia, Palak" initials="JP" userId="S::pjasrotia@deloitte.com::ff03e157-2e89-4313-818a-46d1d3d62c59" providerId="AD"/>
  <p188:author id="{3540645D-06BD-1547-57CD-1D75780F038A}" name="Lynn Bridwell" initials="LB" userId="S::BridwellL@CalACES.org::f493453a-2c95-4f19-a9f2-97cd2e192283" providerId="AD"/>
  <p188:author id="{ACBCC86C-4C55-CC12-821D-6D89A134FE01}" name="Elizabeth Palm" initials="EP" userId="S::PalmE@CalACES.org::fd1aa5b2-94a5-42b1-a796-103534593afd" providerId="AD"/>
  <p188:author id="{D8939C75-02B7-D2E3-3D95-7CCA8BDA6533}" name="Matthew Vandereyck" initials="MV" userId="S::VandereyckM@CalACES.org::f04246c0-7427-4d40-9382-fde7e6271c5c" providerId="AD"/>
  <p188:author id="{F2644286-D4A4-07D9-D618-CF76131E2FB4}" name="Abernethy, Jessica@DSS" initials="AJ" userId="S::Jessica.Abernethy@dss.ca.gov::e023498e-452c-4705-9296-3c4cbcb4d930" providerId="AD"/>
  <p188:author id="{A1D8998C-EA90-8B35-D73C-3549A0555D5C}" name="Peggy Macias" initials="PM" userId="S::maciasp@calaces.org::6d5f42cf-be01-4828-a9cf-e344f1bb964d" providerId="AD"/>
  <p188:author id="{FE1C5D93-01B5-1531-3103-8B85E8963403}" name="Jayna Longstreet" initials="JL" userId="S::LongstreetJ@CalACES.org::54dffcd2-d452-4f11-90fa-702048e0edf4" providerId="AD"/>
  <p188:author id="{27DB089C-B88B-E7B3-6DB1-BC05C476BB37}" name="Kumar, Surranjan" initials="KS" userId="S::surranjankumar@deloitte.com::2245a8a8-c3eb-410e-8c18-0cc83a9fa0e0" providerId="AD"/>
  <p188:author id="{A3BA59B6-5F57-04D3-EF6A-E3C4AD5B6342}" name="Sheppard, Susan" initials="SS" userId="S::susheppard@deloitte.com::54b6578d-3135-4211-9722-a142c3218440" providerId="AD"/>
  <p188:author id="{E70A3ECF-5FB3-FABA-CFA7-9DF8722C28E6}" name="Daisy Villasenor" initials="DV" userId="S::VillasenorD@CalACES.org::1136f0b5-294a-43ec-a781-fdf24045beec" providerId="AD"/>
  <p188:author id="{20AE98EF-1716-8421-E5FF-85D0683EDA29}" name="Gregory Postulka" initials="GP" userId="S::postulkag@calaces.org::806a4e80-65be-42ae-966d-59a5057c234a" providerId="AD"/>
  <p188:author id="{95EB62F7-A37E-F873-0870-75CAE5BA13DF}" name="Raghunathan, Ramya" initials="RR" userId="S::ramraghunathan@deloitte.com::fe0bbf4d-e001-4ee3-888d-4a8e46da65b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4964"/>
    <a:srgbClr val="049DA2"/>
    <a:srgbClr val="E9F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48" y="72"/>
      </p:cViewPr>
      <p:guideLst>
        <p:guide orient="horz" pos="3168"/>
        <p:guide pos="2448"/>
        <p:guide orient="horz" pos="6336"/>
        <p:guide orient="horz" pos="15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 b="0" i="0">
                <a:latin typeface="Source Sans Pro" panose="020B0503030403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b="0" i="0">
                <a:latin typeface="Source Sans Pro" panose="020B0503030403020204" pitchFamily="34" charset="0"/>
              </a:defRPr>
            </a:lvl1pPr>
          </a:lstStyle>
          <a:p>
            <a:fld id="{5F40B951-CB8A-B740-A93B-A2D378FF6542}" type="datetimeFigureOut">
              <a:rPr lang="en-US" smtClean="0"/>
              <a:pPr/>
              <a:t>5/23/2024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5063" y="1200150"/>
            <a:ext cx="25050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 b="0" i="0">
                <a:latin typeface="Source Sans Pro" panose="020B0503030403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b="0" i="0">
                <a:latin typeface="Source Sans Pro" panose="020B0503030403020204" pitchFamily="34" charset="0"/>
              </a:defRPr>
            </a:lvl1pPr>
          </a:lstStyle>
          <a:p>
            <a:fld id="{6CB1FBC3-7A7E-DC41-B596-DA7E624399D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26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B1FBC3-7A7E-DC41-B596-DA7E624399D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165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B1FBC3-7A7E-DC41-B596-DA7E624399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19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B1FBC3-7A7E-DC41-B596-DA7E624399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98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92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8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5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70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18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19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65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12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3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 b="0" i="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</a:defRPr>
            </a:lvl1pPr>
          </a:lstStyle>
          <a:p>
            <a:fld id="{1F61D730-005E-2540-BE62-ADEF06E68604}" type="datetimeFigureOut">
              <a:rPr lang="en-US" smtClean="0"/>
              <a:pPr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 b="0" i="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 b="0" i="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</a:defRPr>
            </a:lvl1pPr>
          </a:lstStyle>
          <a:p>
            <a:fld id="{EE661BE6-BCFE-4142-9F44-3053581D749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9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b="0" i="0" kern="1200">
          <a:solidFill>
            <a:schemeClr val="tx1"/>
          </a:solidFill>
          <a:latin typeface="Source Sans Pro" panose="020B0503030403020204" pitchFamily="34" charset="0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b="0" i="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b="0" i="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b="0" i="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b="0" i="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b="0" i="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hyperlink" Target="mailto:Verify.NoReply@App.CalSAWS.or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hyperlink" Target="https://benefitscal.com/ApplyForBenefits/ABAD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47D5E2C-BF47-1057-338F-69418FB2AE02}"/>
              </a:ext>
            </a:extLst>
          </p:cNvPr>
          <p:cNvSpPr/>
          <p:nvPr/>
        </p:nvSpPr>
        <p:spPr>
          <a:xfrm>
            <a:off x="228600" y="237744"/>
            <a:ext cx="7315200" cy="8714232"/>
          </a:xfrm>
          <a:prstGeom prst="rect">
            <a:avLst/>
          </a:prstGeom>
          <a:solidFill>
            <a:srgbClr val="E9F4F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" panose="020B0503030403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4084FCE-65B0-71CD-E118-5B39BC51C5D4}"/>
              </a:ext>
            </a:extLst>
          </p:cNvPr>
          <p:cNvSpPr/>
          <p:nvPr/>
        </p:nvSpPr>
        <p:spPr>
          <a:xfrm>
            <a:off x="228600" y="2000904"/>
            <a:ext cx="7315200" cy="252000"/>
          </a:xfrm>
          <a:prstGeom prst="rect">
            <a:avLst/>
          </a:prstGeom>
          <a:solidFill>
            <a:srgbClr val="049DA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BenefitsCal logo">
            <a:extLst>
              <a:ext uri="{FF2B5EF4-FFF2-40B4-BE49-F238E27FC236}">
                <a16:creationId xmlns:a16="http://schemas.microsoft.com/office/drawing/2014/main" id="{50B3C738-D77C-C1AF-0576-30176A4159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679" y="417637"/>
            <a:ext cx="2084865" cy="4389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763650C-9590-D421-9A1E-7842AC0EB5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5421" y="417637"/>
            <a:ext cx="1003300" cy="2794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2C9CDA-A778-3FE7-8770-6E166BD6A24A}"/>
              </a:ext>
            </a:extLst>
          </p:cNvPr>
          <p:cNvSpPr txBox="1"/>
          <p:nvPr/>
        </p:nvSpPr>
        <p:spPr>
          <a:xfrm>
            <a:off x="6231181" y="692354"/>
            <a:ext cx="9957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/>
            <a:r>
              <a:rPr lang="th-TH" sz="1000" dirty="0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@BenefitsCal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B2E3E0B-7472-22CF-7262-63CEC91EC3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011669"/>
              </p:ext>
            </p:extLst>
          </p:nvPr>
        </p:nvGraphicFramePr>
        <p:xfrm>
          <a:off x="4931630" y="941248"/>
          <a:ext cx="2479344" cy="1096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39">
                  <a:extLst>
                    <a:ext uri="{9D8B030D-6E8A-4147-A177-3AD203B41FA5}">
                      <a16:colId xmlns:a16="http://schemas.microsoft.com/office/drawing/2014/main" val="88658869"/>
                    </a:ext>
                  </a:extLst>
                </a:gridCol>
                <a:gridCol w="1111205">
                  <a:extLst>
                    <a:ext uri="{9D8B030D-6E8A-4147-A177-3AD203B41FA5}">
                      <a16:colId xmlns:a16="http://schemas.microsoft.com/office/drawing/2014/main" val="1245046191"/>
                    </a:ext>
                  </a:extLst>
                </a:gridCol>
              </a:tblGrid>
              <a:tr h="173370">
                <a:tc gridSpan="2">
                  <a:txBody>
                    <a:bodyPr/>
                    <a:lstStyle/>
                    <a:p>
                      <a:pPr>
                        <a:lnSpc>
                          <a:spcPct val="47630"/>
                        </a:lnSpc>
                      </a:pPr>
                      <a:r>
                        <a:rPr lang="th-TH" sz="1600" dirty="0">
                          <a:solidFill>
                            <a:srgbClr val="0F4964"/>
                          </a:solidFill>
                          <a:latin typeface="Browallia New" panose="020B0604020202020204" pitchFamily="34" charset="-34"/>
                          <a:ea typeface="Source Sans Pro" panose="020B0503030403020204" pitchFamily="34" charset="0"/>
                          <a:cs typeface="Browallia New" panose="020B0604020202020204" pitchFamily="34" charset="-34"/>
                        </a:rPr>
                        <a:t>#-###-###-####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563158"/>
                  </a:ext>
                </a:extLst>
              </a:tr>
              <a:tr h="155112">
                <a:tc gridSpan="2"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th-TH" sz="1000" dirty="0">
                          <a:solidFill>
                            <a:srgbClr val="0F4964"/>
                          </a:solidFill>
                          <a:latin typeface="Browallia New" panose="020B0604020202020204" pitchFamily="34" charset="-34"/>
                          <a:ea typeface="Source Sans Pro" panose="020B0503030403020204" pitchFamily="34" charset="0"/>
                          <a:cs typeface="Browallia New" panose="020B0604020202020204" pitchFamily="34" charset="-34"/>
                        </a:rPr>
                        <a:t>(ตัวจัดวางข้อความสำหรับชื่อ) ชั่วโมง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764618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th-TH" sz="1000" dirty="0">
                          <a:solidFill>
                            <a:srgbClr val="0F4964"/>
                          </a:solidFill>
                          <a:latin typeface="Browallia New" panose="020B0604020202020204" pitchFamily="34" charset="-34"/>
                          <a:ea typeface="Source Sans Pro" panose="020B0503030403020204" pitchFamily="34" charset="0"/>
                          <a:cs typeface="Browallia New" panose="020B0604020202020204" pitchFamily="34" charset="-34"/>
                        </a:rPr>
                        <a:t>วันจันทร์ – วันศุกร์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th-TH" sz="1000" dirty="0">
                          <a:solidFill>
                            <a:srgbClr val="0F4964"/>
                          </a:solidFill>
                          <a:latin typeface="Browallia New" panose="020B0604020202020204" pitchFamily="34" charset="-34"/>
                          <a:ea typeface="Source Sans Pro" panose="020B0503030403020204" pitchFamily="34" charset="0"/>
                          <a:cs typeface="Browallia New" panose="020B0604020202020204" pitchFamily="34" charset="-34"/>
                        </a:rPr>
                        <a:t>00:00 –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7716588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th-TH" sz="1000" dirty="0">
                          <a:solidFill>
                            <a:srgbClr val="0F4964"/>
                          </a:solidFill>
                          <a:latin typeface="Browallia New" panose="020B0604020202020204" pitchFamily="34" charset="-34"/>
                          <a:ea typeface="Source Sans Pro" panose="020B0503030403020204" pitchFamily="34" charset="0"/>
                          <a:cs typeface="Browallia New" panose="020B0604020202020204" pitchFamily="34" charset="-34"/>
                        </a:rPr>
                        <a:t>วันเสาร์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th-TH" sz="1000" dirty="0">
                          <a:solidFill>
                            <a:srgbClr val="0F4964"/>
                          </a:solidFill>
                          <a:latin typeface="Browallia New" panose="020B0604020202020204" pitchFamily="34" charset="-34"/>
                          <a:ea typeface="Source Sans Pro" panose="020B0503030403020204" pitchFamily="34" charset="0"/>
                          <a:cs typeface="Browallia New" panose="020B0604020202020204" pitchFamily="34" charset="-34"/>
                        </a:rPr>
                        <a:t>00:00 –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231533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th-TH" sz="1000" dirty="0">
                          <a:solidFill>
                            <a:srgbClr val="0F4964"/>
                          </a:solidFill>
                          <a:latin typeface="Browallia New" panose="020B0604020202020204" pitchFamily="34" charset="-34"/>
                          <a:ea typeface="Source Sans Pro" panose="020B0503030403020204" pitchFamily="34" charset="0"/>
                          <a:cs typeface="Browallia New" panose="020B0604020202020204" pitchFamily="34" charset="-34"/>
                        </a:rPr>
                        <a:t>วันอาทิตย์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th-TH" sz="1000" kern="1200" dirty="0">
                          <a:solidFill>
                            <a:srgbClr val="0F4964"/>
                          </a:solidFill>
                          <a:latin typeface="Browallia New" panose="020B0604020202020204" pitchFamily="34" charset="-34"/>
                          <a:ea typeface="Source Sans Pro" panose="020B0503030403020204" pitchFamily="34" charset="0"/>
                          <a:cs typeface="Browallia New" panose="020B0604020202020204" pitchFamily="34" charset="-34"/>
                        </a:rPr>
                        <a:t>00:00</a:t>
                      </a:r>
                      <a:r>
                        <a:rPr lang="th-TH" sz="1000" dirty="0">
                          <a:solidFill>
                            <a:srgbClr val="0F4964"/>
                          </a:solidFill>
                          <a:latin typeface="Browallia New" panose="020B0604020202020204" pitchFamily="34" charset="-34"/>
                          <a:ea typeface="Source Sans Pro" panose="020B0503030403020204" pitchFamily="34" charset="0"/>
                          <a:cs typeface="Browallia New" panose="020B0604020202020204" pitchFamily="34" charset="-34"/>
                        </a:rPr>
                        <a:t> – </a:t>
                      </a:r>
                      <a:r>
                        <a:rPr lang="th-TH" sz="1000" kern="1200" dirty="0">
                          <a:solidFill>
                            <a:srgbClr val="0F4964"/>
                          </a:solidFill>
                          <a:latin typeface="Browallia New" panose="020B0604020202020204" pitchFamily="34" charset="-34"/>
                          <a:ea typeface="Source Sans Pro" panose="020B0503030403020204" pitchFamily="34" charset="0"/>
                          <a:cs typeface="Browallia New" panose="020B0604020202020204" pitchFamily="34" charset="-34"/>
                        </a:rPr>
                        <a:t>00:00</a:t>
                      </a:r>
                      <a:endParaRPr lang="th-TH" sz="1000" dirty="0">
                        <a:solidFill>
                          <a:srgbClr val="0F4964"/>
                        </a:solidFill>
                        <a:latin typeface="Browallia New" panose="020B0604020202020204" pitchFamily="34" charset="-34"/>
                        <a:ea typeface="Source Sans Pro" panose="020B0503030403020204" pitchFamily="34" charset="0"/>
                        <a:cs typeface="Browallia New" panose="020B0604020202020204" pitchFamily="34" charset="-34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452314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C6CC6BA-552B-D3D8-6D25-FDBF5D00D60D}"/>
              </a:ext>
            </a:extLst>
          </p:cNvPr>
          <p:cNvSpPr txBox="1"/>
          <p:nvPr/>
        </p:nvSpPr>
        <p:spPr>
          <a:xfrm>
            <a:off x="345796" y="1011300"/>
            <a:ext cx="4733350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th-TH" sz="20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ประสิทธิภาพของ BenefitsCal</a:t>
            </a:r>
            <a:br>
              <a:rPr lang="th-TH" sz="20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</a:br>
            <a:r>
              <a:rPr lang="th-TH" sz="2000" b="1" dirty="0">
                <a:solidFill>
                  <a:srgbClr val="049DA2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การรักษาความปลอดภัย</a:t>
            </a:r>
            <a:endParaRPr lang="en-US" sz="2000" b="1" dirty="0">
              <a:solidFill>
                <a:srgbClr val="049DA2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Open Sans Light" panose="020B0306030504020204" pitchFamily="34" charset="0"/>
            </a:endParaRPr>
          </a:p>
          <a:p>
            <a:r>
              <a:rPr lang="th-TH" sz="20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เพื่อปกป้อง</a:t>
            </a:r>
            <a:r>
              <a:rPr lang="th-TH" sz="2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ข้อมูลของคุณ</a:t>
            </a:r>
            <a:endParaRPr lang="th-TH" sz="1400" b="1" dirty="0"/>
          </a:p>
        </p:txBody>
      </p:sp>
      <p:pic>
        <p:nvPicPr>
          <p:cNvPr id="8" name="Picture 7" descr="Robin, BenefitsCal mascot">
            <a:extLst>
              <a:ext uri="{FF2B5EF4-FFF2-40B4-BE49-F238E27FC236}">
                <a16:creationId xmlns:a16="http://schemas.microsoft.com/office/drawing/2014/main" id="{88054510-31FD-7EFB-5ACB-16481D813C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9052268"/>
            <a:ext cx="1016000" cy="9652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D55C6C4-E510-9226-B83B-004E46DBA1CF}"/>
              </a:ext>
            </a:extLst>
          </p:cNvPr>
          <p:cNvSpPr txBox="1"/>
          <p:nvPr/>
        </p:nvSpPr>
        <p:spPr>
          <a:xfrm>
            <a:off x="361426" y="1983212"/>
            <a:ext cx="3414717" cy="30777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th-TH" sz="1400" dirty="0">
                <a:solidFill>
                  <a:schemeClr val="bg1"/>
                </a:solidFill>
                <a:effectLst/>
                <a:latin typeface="Browallia New" panose="020B0604020202020204" pitchFamily="34" charset="-34"/>
                <a:ea typeface="Source Sans Pro"/>
                <a:cs typeface="Browallia New" panose="020B0604020202020204" pitchFamily="34" charset="-34"/>
              </a:rPr>
              <a:t>การเข้าสู่ระบบ</a:t>
            </a:r>
            <a:r>
              <a:rPr lang="th-TH" sz="1400" dirty="0">
                <a:solidFill>
                  <a:schemeClr val="bg1"/>
                </a:solidFill>
                <a:latin typeface="Browallia New" panose="020B0604020202020204" pitchFamily="34" charset="-34"/>
                <a:ea typeface="Source Sans Pro"/>
                <a:cs typeface="Browallia New" panose="020B0604020202020204" pitchFamily="34" charset="-34"/>
              </a:rPr>
              <a:t> BenefitsCal ด้วย</a:t>
            </a:r>
            <a:r>
              <a:rPr lang="th-TH" sz="1400" dirty="0">
                <a:solidFill>
                  <a:schemeClr val="bg1"/>
                </a:solidFill>
                <a:effectLst/>
                <a:latin typeface="Browallia New" panose="020B0604020202020204" pitchFamily="34" charset="-34"/>
                <a:ea typeface="Source Sans Pro"/>
                <a:cs typeface="Browallia New" panose="020B0604020202020204" pitchFamily="34" charset="-34"/>
              </a:rPr>
              <a:t>การยืนยันตัวตนแบบสองขั้นตอน</a:t>
            </a:r>
            <a:endParaRPr lang="th-TH" sz="1400" dirty="0">
              <a:solidFill>
                <a:schemeClr val="bg1"/>
              </a:solidFill>
              <a:latin typeface="Browallia New" panose="020B0604020202020204" pitchFamily="34" charset="-34"/>
              <a:ea typeface="Source Sans Pro"/>
              <a:cs typeface="Browallia New" panose="020B0604020202020204" pitchFamily="34" charset="-34"/>
            </a:endParaRPr>
          </a:p>
        </p:txBody>
      </p:sp>
      <p:pic>
        <p:nvPicPr>
          <p:cNvPr id="32" name="Picture 31" descr="QR code to BenefitsCal homepage">
            <a:extLst>
              <a:ext uri="{FF2B5EF4-FFF2-40B4-BE49-F238E27FC236}">
                <a16:creationId xmlns:a16="http://schemas.microsoft.com/office/drawing/2014/main" id="{914BEE54-775F-F7A8-7527-FE8163506116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bright="-12000" contrast="-19000"/>
          </a:blip>
          <a:stretch>
            <a:fillRect/>
          </a:stretch>
        </p:blipFill>
        <p:spPr>
          <a:xfrm>
            <a:off x="6845300" y="9208070"/>
            <a:ext cx="698500" cy="69850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CCAC4840-FC60-6D93-3880-8A589DF1EC4F}"/>
              </a:ext>
            </a:extLst>
          </p:cNvPr>
          <p:cNvSpPr txBox="1"/>
          <p:nvPr/>
        </p:nvSpPr>
        <p:spPr>
          <a:xfrm>
            <a:off x="407553" y="2407788"/>
            <a:ext cx="3364992" cy="40626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Bef>
                <a:spcPts val="600"/>
              </a:spcBef>
              <a:spcAft>
                <a:spcPts val="200"/>
              </a:spcAft>
            </a:pPr>
            <a:r>
              <a:rPr lang="th-TH" sz="1100" b="1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การยืนยันตัวตนแบบสองขั้นตอนคืออะไร</a:t>
            </a:r>
          </a:p>
          <a:p>
            <a:pPr>
              <a:spcBef>
                <a:spcPts val="600"/>
              </a:spcBef>
              <a:spcAft>
                <a:spcPts val="200"/>
              </a:spcAft>
            </a:pPr>
            <a:r>
              <a:rPr lang="th-TH" sz="110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ตอนนี้ BenefitsCal กำหนดให้คุณต้องใช้การยืนยันตัวตนแบบสองขั้นตอนเพื่อเข้าสู่ระบบบัญชีของคุณ </a:t>
            </a:r>
          </a:p>
          <a:p>
            <a:pPr>
              <a:spcBef>
                <a:spcPts val="600"/>
              </a:spcBef>
              <a:spcAft>
                <a:spcPts val="200"/>
              </a:spcAft>
            </a:pPr>
            <a:r>
              <a:rPr lang="th-TH" sz="110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/>
                <a:cs typeface="Browallia New" panose="020B0604020202020204" pitchFamily="34" charset="-34"/>
              </a:rPr>
              <a:t>การยืนยันตัวตนแบบสองขั้นตอนเป็นกระบวนการเข้าสู่ระบบพิเศษที่ปกป้องบัญชีและรักษาความปลอดภัยข้อมูลของคุณ</a:t>
            </a: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/>
                <a:cs typeface="Browallia New" panose="020B0604020202020204" pitchFamily="34" charset="-34"/>
              </a:rPr>
              <a:t> เมื่อคุณเข้าสู่ระบบ คุณจะได้รับรหัสในอีเมลของคุณหรือในข้อความทางโทรศัพท์/SMS เพื่อให้มั่นใจว่าคุณเป็นผู้ที่พยายามเข้าสู่ระบบ </a:t>
            </a:r>
          </a:p>
          <a:p>
            <a:pPr>
              <a:spcBef>
                <a:spcPts val="600"/>
              </a:spcBef>
              <a:spcAft>
                <a:spcPts val="200"/>
              </a:spcAft>
            </a:pPr>
            <a:r>
              <a:rPr lang="th-TH" sz="1100" b="1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ฉันจะ</a:t>
            </a:r>
            <a:r>
              <a:rPr lang="th-TH" sz="1100" b="1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เข้าสู่ระบบ BenefitsCal ด้วยการยืนยันตัวตนแบบสองขั้นตอนได้อย่างไร</a:t>
            </a:r>
          </a:p>
          <a:p>
            <a:pPr marL="320040" indent="-228600" defTabSz="274320">
              <a:spcBef>
                <a:spcPts val="600"/>
              </a:spcBef>
              <a:spcAft>
                <a:spcPts val="2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/>
                <a:cs typeface="Browallia New" panose="020B0604020202020204" pitchFamily="34" charset="-34"/>
              </a:rPr>
              <a:t>ในหน้าแรกของ BenefitsCal ที่มุมขวาบน </a:t>
            </a:r>
            <a:r>
              <a:rPr lang="en-US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 </a:t>
            </a: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/>
                <a:cs typeface="Browallia New" panose="020B0604020202020204" pitchFamily="34" charset="-34"/>
              </a:rPr>
              <a:t>ให้คลิก </a:t>
            </a:r>
            <a:r>
              <a:rPr lang="th-TH" sz="1100" b="1" dirty="0">
                <a:solidFill>
                  <a:srgbClr val="0F4964"/>
                </a:solidFill>
                <a:latin typeface="Browallia New" panose="020B0604020202020204" pitchFamily="34" charset="-34"/>
                <a:ea typeface="Source Sans Pro"/>
                <a:cs typeface="Browallia New" panose="020B0604020202020204" pitchFamily="34" charset="-34"/>
              </a:rPr>
              <a:t>เข้าสู่ระบบ</a:t>
            </a: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/>
                <a:cs typeface="Browallia New" panose="020B0604020202020204" pitchFamily="34" charset="-34"/>
              </a:rPr>
              <a:t> </a:t>
            </a:r>
          </a:p>
          <a:p>
            <a:pPr marL="320040" marR="0" indent="-228600" defTabSz="274320">
              <a:spcBef>
                <a:spcPts val="600"/>
              </a:spcBef>
              <a:spcAft>
                <a:spcPts val="2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th-TH" sz="110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กรอกอีเมลและรหัสผ่านของคุณ</a:t>
            </a:r>
          </a:p>
          <a:p>
            <a:pPr marL="320040" marR="0" indent="-228600" defTabSz="274320">
              <a:spcBef>
                <a:spcPts val="600"/>
              </a:spcBef>
              <a:spcAft>
                <a:spcPts val="2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th-TH" sz="110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/>
                <a:cs typeface="Browallia New" panose="020B0604020202020204" pitchFamily="34" charset="-34"/>
              </a:rPr>
              <a:t>คลิก </a:t>
            </a:r>
            <a:r>
              <a:rPr lang="th-TH" sz="1100" b="1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/>
                <a:cs typeface="Browallia New" panose="020B0604020202020204" pitchFamily="34" charset="-34"/>
              </a:rPr>
              <a:t>เข้าสู่ระบบ</a:t>
            </a:r>
            <a:endParaRPr lang="th-TH" sz="1100" dirty="0">
              <a:solidFill>
                <a:srgbClr val="0F4964"/>
              </a:solidFill>
              <a:effectLst/>
              <a:latin typeface="Browallia New" panose="020B0604020202020204" pitchFamily="34" charset="-34"/>
              <a:ea typeface="Source Sans Pro"/>
              <a:cs typeface="Browallia New" panose="020B0604020202020204" pitchFamily="34" charset="-34"/>
            </a:endParaRPr>
          </a:p>
          <a:p>
            <a:pPr marL="320040" indent="-228600" defTabSz="274320">
              <a:spcBef>
                <a:spcPts val="600"/>
              </a:spcBef>
              <a:spcAft>
                <a:spcPts val="2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th-TH" sz="110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/>
                <a:cs typeface="Browallia New" panose="020B0604020202020204" pitchFamily="34" charset="-34"/>
              </a:rPr>
              <a:t>ตรวจสอบรหัสยืนยันตัวตนหกหลักที่ส่งไปยังอีเมลของคุณหรือในข้อความทางโทรศัพท์/SMS ที่ส่งไปยังหมายเลขโทรศัพท์มือถือ</a:t>
            </a: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/>
                <a:cs typeface="Browallia New" panose="020B0604020202020204" pitchFamily="34" charset="-34"/>
              </a:rPr>
              <a:t> </a:t>
            </a:r>
            <a:r>
              <a:rPr lang="th-TH" sz="110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/>
                <a:cs typeface="Browallia New" panose="020B0604020202020204" pitchFamily="34" charset="-34"/>
              </a:rPr>
              <a:t>ที่เชื่อมโยงกับเคสของคุณ</a:t>
            </a:r>
          </a:p>
          <a:p>
            <a:pPr marL="320040" indent="-228600" defTabSz="274320">
              <a:spcBef>
                <a:spcPts val="600"/>
              </a:spcBef>
              <a:spcAft>
                <a:spcPts val="2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th-TH" sz="110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/>
                <a:cs typeface="Browallia New" panose="020B0604020202020204" pitchFamily="34" charset="-34"/>
              </a:rPr>
              <a:t>กรอกรหัสหกหลักในช่องที่กำหนดบนหน้าจอและคลิก</a:t>
            </a: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/>
                <a:cs typeface="Browallia New" panose="020B0604020202020204" pitchFamily="34" charset="-34"/>
              </a:rPr>
              <a:t> </a:t>
            </a:r>
            <a:r>
              <a:rPr lang="th-TH" sz="1100" b="1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/>
                <a:cs typeface="Browallia New" panose="020B0604020202020204" pitchFamily="34" charset="-34"/>
              </a:rPr>
              <a:t>ถัดไป</a:t>
            </a:r>
            <a:endParaRPr lang="th-TH" sz="1100" dirty="0">
              <a:solidFill>
                <a:srgbClr val="0F4964"/>
              </a:solidFill>
              <a:effectLst/>
              <a:latin typeface="Browallia New" panose="020B0604020202020204" pitchFamily="34" charset="-34"/>
              <a:ea typeface="Source Sans Pro"/>
              <a:cs typeface="Browallia New" panose="020B0604020202020204" pitchFamily="34" charset="-34"/>
            </a:endParaRPr>
          </a:p>
          <a:p>
            <a:pPr marL="320040" indent="-228600" defTabSz="274320">
              <a:spcBef>
                <a:spcPts val="600"/>
              </a:spcBef>
              <a:spcAft>
                <a:spcPts val="2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th-TH" sz="110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/>
                <a:cs typeface="Browallia New" panose="020B0604020202020204" pitchFamily="34" charset="-34"/>
              </a:rPr>
              <a:t>คุณจะเห็นหน้าจอข้อกำหนดการใช้งานของ BenefitsCal หลังจากพิจารณาทบทวนแล้ว ให้คลิก </a:t>
            </a:r>
            <a:r>
              <a:rPr lang="th-TH" sz="1100" b="1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/>
                <a:cs typeface="Browallia New" panose="020B0604020202020204" pitchFamily="34" charset="-34"/>
              </a:rPr>
              <a:t>ฉันยอมรับ</a:t>
            </a:r>
            <a:r>
              <a:rPr lang="th-TH" sz="1100" b="1" dirty="0">
                <a:solidFill>
                  <a:srgbClr val="0F4964"/>
                </a:solidFill>
                <a:latin typeface="Browallia New" panose="020B0604020202020204" pitchFamily="34" charset="-34"/>
                <a:ea typeface="Source Sans Pro"/>
                <a:cs typeface="Browallia New" panose="020B0604020202020204" pitchFamily="34" charset="-34"/>
              </a:rPr>
              <a:t> </a:t>
            </a: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/>
                <a:cs typeface="Browallia New" panose="020B0604020202020204" pitchFamily="34" charset="-34"/>
              </a:rPr>
              <a:t>เพื่อยอมรับข้อกำหนด </a:t>
            </a:r>
            <a:endParaRPr lang="th-TH" sz="1100" b="1" dirty="0">
              <a:solidFill>
                <a:srgbClr val="0F4964"/>
              </a:solidFill>
              <a:latin typeface="Browallia New" panose="020B0604020202020204" pitchFamily="34" charset="-34"/>
              <a:ea typeface="Source Sans Pro"/>
              <a:cs typeface="Browallia New" panose="020B0604020202020204" pitchFamily="34" charset="-34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7839C87-BE95-8EA8-A8CD-A546029FD770}"/>
              </a:ext>
            </a:extLst>
          </p:cNvPr>
          <p:cNvSpPr txBox="1"/>
          <p:nvPr/>
        </p:nvSpPr>
        <p:spPr>
          <a:xfrm>
            <a:off x="2415286" y="9051129"/>
            <a:ext cx="2941832" cy="10002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spcAft>
                <a:spcPts val="600"/>
              </a:spcAft>
            </a:pPr>
            <a:r>
              <a:rPr lang="th-TH" sz="160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ถาม</a:t>
            </a:r>
            <a:r>
              <a:rPr lang="th-TH" sz="1600" dirty="0">
                <a:solidFill>
                  <a:srgbClr val="049DA2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โรบิน</a:t>
            </a:r>
            <a:r>
              <a:rPr lang="th-TH" sz="160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 </a:t>
            </a:r>
            <a:endParaRPr lang="th-TH" sz="1000" dirty="0">
              <a:solidFill>
                <a:srgbClr val="0F4964"/>
              </a:solidFill>
              <a:effectLst/>
              <a:latin typeface="Browallia New" panose="020B0604020202020204" pitchFamily="34" charset="-34"/>
              <a:ea typeface="Source Sans Pro" panose="020B0503030403020204" pitchFamily="34" charset="0"/>
              <a:cs typeface="Browallia New" panose="020B0604020202020204" pitchFamily="34" charset="-34"/>
            </a:endParaRPr>
          </a:p>
          <a:p>
            <a:pPr marL="0" marR="0" algn="ctr">
              <a:spcAft>
                <a:spcPts val="600"/>
              </a:spcAft>
            </a:pPr>
            <a:r>
              <a:rPr lang="th-TH" sz="110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BenefitsCal เป็นวิธีใหม่ ง่าย สะดวก </a:t>
            </a: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Open Sans SemiBold" panose="020B0706030804020204" pitchFamily="34" charset="0"/>
                <a:cs typeface="Browallia New" panose="020B0604020202020204" pitchFamily="34" charset="-34"/>
              </a:rPr>
              <a:t>และ</a:t>
            </a:r>
            <a:r>
              <a:rPr lang="th-TH" sz="1100" dirty="0">
                <a:solidFill>
                  <a:srgbClr val="049DA2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ปลอดภัย </a:t>
            </a:r>
            <a:br>
              <a:rPr lang="th-TH" sz="110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</a:br>
            <a:r>
              <a:rPr lang="th-TH" sz="110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เพื่อให้ชาวแคลิฟอร์เนียสามารถสมัครและจัดการสวัสดิการที่ต้องการได้ </a:t>
            </a:r>
          </a:p>
          <a:p>
            <a:pPr marL="0" marR="0" algn="ctr">
              <a:spcAft>
                <a:spcPts val="600"/>
              </a:spcAft>
            </a:pPr>
            <a:r>
              <a:rPr lang="th-TH" sz="110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ไปที่ </a:t>
            </a:r>
            <a:r>
              <a:rPr lang="th-TH" sz="1100" dirty="0">
                <a:solidFill>
                  <a:srgbClr val="049DA2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BenefitsCal.com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FF5A31-4339-FA79-17BA-DA3A2EBCDE28}"/>
              </a:ext>
            </a:extLst>
          </p:cNvPr>
          <p:cNvSpPr txBox="1"/>
          <p:nvPr/>
        </p:nvSpPr>
        <p:spPr>
          <a:xfrm>
            <a:off x="4256955" y="2789304"/>
            <a:ext cx="3061766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325" marR="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th-TH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  <a:r>
              <a:rPr lang="th-TH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</a:p>
          <a:p>
            <a:pPr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endParaRPr lang="th-TH" sz="900" dirty="0">
              <a:solidFill>
                <a:srgbClr val="0F4964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endParaRPr lang="th-TH" sz="900" dirty="0">
              <a:solidFill>
                <a:srgbClr val="0F4964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95C833-18BC-3A03-B61C-749CD94105C1}"/>
              </a:ext>
            </a:extLst>
          </p:cNvPr>
          <p:cNvSpPr txBox="1"/>
          <p:nvPr/>
        </p:nvSpPr>
        <p:spPr>
          <a:xfrm>
            <a:off x="4210828" y="2413553"/>
            <a:ext cx="3154019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400"/>
              </a:spcAft>
            </a:pPr>
            <a:r>
              <a:rPr lang="th-TH" sz="1100" b="1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ฉันจะเปลี่ยนการตั้งค่าการยืนยันตัวตนแบบสองขั้นตอนของฉันได้อย่างไร</a:t>
            </a:r>
          </a:p>
          <a:p>
            <a:pPr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หากคุณมีหมายเลขโทรศัพท์ที่เชื่อมโยงกับบัญชี BenefitsCal ของคุณ คุณสามารถเปลี่ยนการตั้งค่าการเข้าสู่ระบบด้วยการยืนยันตัวตนแบบสองขั้นตอนเพื่อรับรหัสที่ส่งไปยังโทรศัพท์มือถือได้ </a:t>
            </a:r>
          </a:p>
          <a:p>
            <a:pPr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คุณสามารถเปลี่ยนหรือตั้งการตั้งค่าของคุณสำหรับข้อความทางโทรศัพท์/SMS </a:t>
            </a:r>
            <a:r>
              <a:rPr lang="th-TH" sz="1100" b="1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หรือ</a:t>
            </a: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อีเมล</a:t>
            </a:r>
            <a:r>
              <a:rPr lang="th-TH" sz="1100" b="1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หลังจาก</a:t>
            </a: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ที่คุณได้เข้าสู่ระบบเป็นครั้งแรก </a:t>
            </a:r>
          </a:p>
          <a:p>
            <a:pPr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หากคุณเลือกรับรหัสเป็นข้อความทางโทรศัพท์/SMS คุณยังคงต้องใช้อีเมลของคุณเป็นชื่อผู้ใช้ในการเข้าสู่ระบบ </a:t>
            </a:r>
          </a:p>
          <a:p>
            <a:pPr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โปรดทราบว่าข้อความทางโทรศัพท์/SMS สามารถส่งไปยังโทรศัพท์มือถือเท่านั้น และอาจมีค่าธรรมเนียมของข้อมูลและข้อความ </a:t>
            </a:r>
          </a:p>
        </p:txBody>
      </p:sp>
    </p:spTree>
    <p:extLst>
      <p:ext uri="{BB962C8B-B14F-4D97-AF65-F5344CB8AC3E}">
        <p14:creationId xmlns:p14="http://schemas.microsoft.com/office/powerpoint/2010/main" val="518186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F05F544-D787-6E3F-85A4-D85C9B664B64}"/>
              </a:ext>
            </a:extLst>
          </p:cNvPr>
          <p:cNvSpPr/>
          <p:nvPr/>
        </p:nvSpPr>
        <p:spPr>
          <a:xfrm>
            <a:off x="228600" y="237744"/>
            <a:ext cx="7315200" cy="8714232"/>
          </a:xfrm>
          <a:prstGeom prst="rect">
            <a:avLst/>
          </a:prstGeom>
          <a:solidFill>
            <a:srgbClr val="E9F4F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" panose="020B0503030403020204" pitchFamily="34" charset="0"/>
            </a:endParaRPr>
          </a:p>
        </p:txBody>
      </p:sp>
      <p:pic>
        <p:nvPicPr>
          <p:cNvPr id="3" name="Picture 2" descr="BenefitsCal logo">
            <a:extLst>
              <a:ext uri="{FF2B5EF4-FFF2-40B4-BE49-F238E27FC236}">
                <a16:creationId xmlns:a16="http://schemas.microsoft.com/office/drawing/2014/main" id="{E2C9239A-E9E3-7D24-F526-6F9CB41DA9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679" y="417637"/>
            <a:ext cx="2084865" cy="4389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B6616A-D306-96BB-793C-8676E113AE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5421" y="417637"/>
            <a:ext cx="1003300" cy="2794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20D2225-6F1F-63F3-1FD5-C38C67475A6F}"/>
              </a:ext>
            </a:extLst>
          </p:cNvPr>
          <p:cNvSpPr txBox="1"/>
          <p:nvPr/>
        </p:nvSpPr>
        <p:spPr>
          <a:xfrm>
            <a:off x="6231181" y="692354"/>
            <a:ext cx="9957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/>
            <a:r>
              <a:rPr lang="th-TH" sz="1000" dirty="0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@BenefitsCal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D123E4E-18B7-3406-2770-3926E7F90A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676801"/>
              </p:ext>
            </p:extLst>
          </p:nvPr>
        </p:nvGraphicFramePr>
        <p:xfrm>
          <a:off x="4918152" y="945130"/>
          <a:ext cx="2479344" cy="1096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39">
                  <a:extLst>
                    <a:ext uri="{9D8B030D-6E8A-4147-A177-3AD203B41FA5}">
                      <a16:colId xmlns:a16="http://schemas.microsoft.com/office/drawing/2014/main" val="88658869"/>
                    </a:ext>
                  </a:extLst>
                </a:gridCol>
                <a:gridCol w="1111205">
                  <a:extLst>
                    <a:ext uri="{9D8B030D-6E8A-4147-A177-3AD203B41FA5}">
                      <a16:colId xmlns:a16="http://schemas.microsoft.com/office/drawing/2014/main" val="1245046191"/>
                    </a:ext>
                  </a:extLst>
                </a:gridCol>
              </a:tblGrid>
              <a:tr h="173370">
                <a:tc gridSpan="2">
                  <a:txBody>
                    <a:bodyPr/>
                    <a:lstStyle/>
                    <a:p>
                      <a:pPr>
                        <a:lnSpc>
                          <a:spcPct val="47630"/>
                        </a:lnSpc>
                      </a:pPr>
                      <a:r>
                        <a:rPr lang="th-TH" sz="1600" dirty="0">
                          <a:solidFill>
                            <a:srgbClr val="0F4964"/>
                          </a:solidFill>
                          <a:latin typeface="Browallia New" panose="020B0604020202020204" pitchFamily="34" charset="-34"/>
                          <a:ea typeface="Source Sans Pro" panose="020B0503030403020204" pitchFamily="34" charset="0"/>
                          <a:cs typeface="Browallia New" panose="020B0604020202020204" pitchFamily="34" charset="-34"/>
                        </a:rPr>
                        <a:t>#-###-###-####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563158"/>
                  </a:ext>
                </a:extLst>
              </a:tr>
              <a:tr h="155112">
                <a:tc gridSpan="2"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th-TH" sz="1000" dirty="0">
                          <a:solidFill>
                            <a:srgbClr val="0F4964"/>
                          </a:solidFill>
                          <a:latin typeface="Browallia New" panose="020B0604020202020204" pitchFamily="34" charset="-34"/>
                          <a:ea typeface="Source Sans Pro" panose="020B0503030403020204" pitchFamily="34" charset="0"/>
                          <a:cs typeface="Browallia New" panose="020B0604020202020204" pitchFamily="34" charset="-34"/>
                        </a:rPr>
                        <a:t>(ตัวจัดวางข้อความสำหรับชื่อ) ชั่วโมง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764618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th-TH" sz="1000" dirty="0">
                          <a:solidFill>
                            <a:srgbClr val="0F4964"/>
                          </a:solidFill>
                          <a:latin typeface="Browallia New" panose="020B0604020202020204" pitchFamily="34" charset="-34"/>
                          <a:ea typeface="Source Sans Pro" panose="020B0503030403020204" pitchFamily="34" charset="0"/>
                          <a:cs typeface="Browallia New" panose="020B0604020202020204" pitchFamily="34" charset="-34"/>
                        </a:rPr>
                        <a:t>วันจันทร์ – วันศุกร์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th-TH" sz="1000" dirty="0">
                          <a:solidFill>
                            <a:srgbClr val="0F4964"/>
                          </a:solidFill>
                          <a:latin typeface="Browallia New" panose="020B0604020202020204" pitchFamily="34" charset="-34"/>
                          <a:ea typeface="Source Sans Pro" panose="020B0503030403020204" pitchFamily="34" charset="0"/>
                          <a:cs typeface="Browallia New" panose="020B0604020202020204" pitchFamily="34" charset="-34"/>
                        </a:rPr>
                        <a:t>00:00 –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7716588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th-TH" sz="1000" dirty="0">
                          <a:solidFill>
                            <a:srgbClr val="0F4964"/>
                          </a:solidFill>
                          <a:latin typeface="Browallia New" panose="020B0604020202020204" pitchFamily="34" charset="-34"/>
                          <a:ea typeface="Source Sans Pro" panose="020B0503030403020204" pitchFamily="34" charset="0"/>
                          <a:cs typeface="Browallia New" panose="020B0604020202020204" pitchFamily="34" charset="-34"/>
                        </a:rPr>
                        <a:t>วันเสาร์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th-TH" sz="1000" dirty="0">
                          <a:solidFill>
                            <a:srgbClr val="0F4964"/>
                          </a:solidFill>
                          <a:latin typeface="Browallia New" panose="020B0604020202020204" pitchFamily="34" charset="-34"/>
                          <a:ea typeface="Source Sans Pro" panose="020B0503030403020204" pitchFamily="34" charset="0"/>
                          <a:cs typeface="Browallia New" panose="020B0604020202020204" pitchFamily="34" charset="-34"/>
                        </a:rPr>
                        <a:t>00:00 –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231533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th-TH" sz="1000" dirty="0">
                          <a:solidFill>
                            <a:srgbClr val="0F4964"/>
                          </a:solidFill>
                          <a:latin typeface="Browallia New" panose="020B0604020202020204" pitchFamily="34" charset="-34"/>
                          <a:ea typeface="Source Sans Pro" panose="020B0503030403020204" pitchFamily="34" charset="0"/>
                          <a:cs typeface="Browallia New" panose="020B0604020202020204" pitchFamily="34" charset="-34"/>
                        </a:rPr>
                        <a:t>วันอาทิตย์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th-TH" sz="1000" dirty="0">
                          <a:solidFill>
                            <a:srgbClr val="0F4964"/>
                          </a:solidFill>
                          <a:latin typeface="Browallia New" panose="020B0604020202020204" pitchFamily="34" charset="-34"/>
                          <a:ea typeface="Source Sans Pro" panose="020B0503030403020204" pitchFamily="34" charset="0"/>
                          <a:cs typeface="Browallia New" panose="020B0604020202020204" pitchFamily="34" charset="-34"/>
                        </a:rPr>
                        <a:t>00:00 –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4523140"/>
                  </a:ext>
                </a:extLst>
              </a:tr>
            </a:tbl>
          </a:graphicData>
        </a:graphic>
      </p:graphicFrame>
      <p:sp>
        <p:nvSpPr>
          <p:cNvPr id="48" name="Rectangle 47">
            <a:extLst>
              <a:ext uri="{FF2B5EF4-FFF2-40B4-BE49-F238E27FC236}">
                <a16:creationId xmlns:a16="http://schemas.microsoft.com/office/drawing/2014/main" id="{05E7D1C7-2EBA-6D65-130C-DBF7B4CE07D6}"/>
              </a:ext>
            </a:extLst>
          </p:cNvPr>
          <p:cNvSpPr/>
          <p:nvPr/>
        </p:nvSpPr>
        <p:spPr>
          <a:xfrm>
            <a:off x="228599" y="2000904"/>
            <a:ext cx="7315199" cy="252000"/>
          </a:xfrm>
          <a:prstGeom prst="rect">
            <a:avLst/>
          </a:prstGeom>
          <a:solidFill>
            <a:srgbClr val="049DA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6CC6BA-552B-D3D8-6D25-FDBF5D00D60D}"/>
              </a:ext>
            </a:extLst>
          </p:cNvPr>
          <p:cNvSpPr txBox="1"/>
          <p:nvPr/>
        </p:nvSpPr>
        <p:spPr>
          <a:xfrm>
            <a:off x="228599" y="1024099"/>
            <a:ext cx="7032466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th-TH" sz="2000" dirty="0">
                <a:solidFill>
                  <a:srgbClr val="0F4964"/>
                </a:solidFill>
                <a:latin typeface="Source Sans Pro"/>
                <a:ea typeface="Source Sans Pro"/>
                <a:cs typeface="Open Sans Light"/>
              </a:rPr>
              <a:t>ประสิทธิภาพของ BenefitsCal</a:t>
            </a:r>
            <a:br>
              <a:rPr lang="th-TH" sz="2000" dirty="0"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</a:br>
            <a:r>
              <a:rPr lang="th-TH" sz="2000" b="1" dirty="0">
                <a:solidFill>
                  <a:srgbClr val="049DA2"/>
                </a:solidFill>
                <a:latin typeface="Source Sans Pro"/>
                <a:ea typeface="Source Sans Pro"/>
                <a:cs typeface="Open Sans Light"/>
              </a:rPr>
              <a:t>การรักษาความปลอดภัย</a:t>
            </a:r>
            <a:endParaRPr lang="en-US" sz="2000" b="1" dirty="0">
              <a:solidFill>
                <a:srgbClr val="049DA2"/>
              </a:solidFill>
              <a:latin typeface="Source Sans Pro"/>
              <a:ea typeface="Source Sans Pro"/>
              <a:cs typeface="Open Sans Light"/>
            </a:endParaRPr>
          </a:p>
          <a:p>
            <a:r>
              <a:rPr lang="th-TH" sz="2000" dirty="0">
                <a:solidFill>
                  <a:srgbClr val="0F4964"/>
                </a:solidFill>
                <a:latin typeface="Source Sans Pro"/>
                <a:ea typeface="Source Sans Pro"/>
                <a:cs typeface="Open Sans Light"/>
              </a:rPr>
              <a:t>เพื่อปกป้อง</a:t>
            </a:r>
            <a:r>
              <a:rPr lang="th-TH" sz="2000" b="1" dirty="0">
                <a:solidFill>
                  <a:srgbClr val="0F4964"/>
                </a:solidFill>
                <a:latin typeface="Source Sans Pro"/>
                <a:ea typeface="Source Sans Pro"/>
                <a:cs typeface="Open Sans Light"/>
              </a:rPr>
              <a:t>เคส</a:t>
            </a:r>
            <a:r>
              <a:rPr lang="th-TH" sz="2000" dirty="0">
                <a:solidFill>
                  <a:srgbClr val="0F4964"/>
                </a:solidFill>
                <a:latin typeface="Source Sans Pro"/>
                <a:ea typeface="Source Sans Pro"/>
                <a:cs typeface="Open Sans Light"/>
              </a:rPr>
              <a:t>ของคุณ</a:t>
            </a:r>
            <a:endParaRPr lang="th-TH" sz="1400" dirty="0">
              <a:latin typeface="Source Sans Pro"/>
              <a:ea typeface="Source Sans Pro"/>
              <a:cs typeface="Open Sans Light"/>
            </a:endParaRPr>
          </a:p>
        </p:txBody>
      </p:sp>
      <p:pic>
        <p:nvPicPr>
          <p:cNvPr id="8" name="Picture 7" descr="Robin, BenefitsCal mascot">
            <a:extLst>
              <a:ext uri="{FF2B5EF4-FFF2-40B4-BE49-F238E27FC236}">
                <a16:creationId xmlns:a16="http://schemas.microsoft.com/office/drawing/2014/main" id="{88054510-31FD-7EFB-5ACB-16481D813C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9052268"/>
            <a:ext cx="1016000" cy="9652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D55C6C4-E510-9226-B83B-004E46DBA1CF}"/>
              </a:ext>
            </a:extLst>
          </p:cNvPr>
          <p:cNvSpPr txBox="1"/>
          <p:nvPr/>
        </p:nvSpPr>
        <p:spPr>
          <a:xfrm>
            <a:off x="247126" y="1984629"/>
            <a:ext cx="31390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400" dirty="0">
                <a:solidFill>
                  <a:schemeClr val="bg1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การยืนยันตัวตนทำให้การเชื่อมโยงเคส</a:t>
            </a:r>
            <a:r>
              <a:rPr lang="th-TH" sz="1400" dirty="0">
                <a:solidFill>
                  <a:schemeClr val="bg1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ปลอดภัยมากกว่าเดิม</a:t>
            </a:r>
            <a:endParaRPr lang="th-TH" sz="1400" dirty="0">
              <a:solidFill>
                <a:schemeClr val="bg1"/>
              </a:solidFill>
              <a:latin typeface="Browallia New" panose="020B0604020202020204" pitchFamily="34" charset="-34"/>
              <a:ea typeface="Source Sans Pro" panose="020B050303040302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D73CA0-84A7-1BF8-F1D5-C5A10517180E}"/>
              </a:ext>
            </a:extLst>
          </p:cNvPr>
          <p:cNvSpPr txBox="1"/>
          <p:nvPr/>
        </p:nvSpPr>
        <p:spPr>
          <a:xfrm>
            <a:off x="251461" y="2347353"/>
            <a:ext cx="3479292" cy="60067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>
              <a:spcBef>
                <a:spcPts val="200"/>
              </a:spcBef>
              <a:spcAft>
                <a:spcPts val="200"/>
              </a:spcAft>
            </a:pPr>
            <a:r>
              <a:rPr lang="th-TH" sz="1100" b="1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การเชื่อมโยงเคสคืออะไร</a:t>
            </a:r>
            <a:endParaRPr lang="th-TH" sz="1100" b="1" dirty="0">
              <a:solidFill>
                <a:srgbClr val="0F4964"/>
              </a:solidFill>
              <a:latin typeface="Browallia New" panose="020B0604020202020204" pitchFamily="34" charset="-34"/>
              <a:ea typeface="Source Sans Pro" panose="020B0503030403020204" pitchFamily="34" charset="0"/>
              <a:cs typeface="Browallia New" panose="020B0604020202020204" pitchFamily="34" charset="-34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th-TH" sz="110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การเชื่อมโยงเคสเป็น</a:t>
            </a: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วิธีที่ลูกค้าบัญชี </a:t>
            </a:r>
            <a:r>
              <a:rPr lang="th-TH" sz="110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BenefitsCal จะสามารถดูเคสได้</a:t>
            </a:r>
          </a:p>
          <a:p>
            <a:pPr marL="0" marR="0">
              <a:spcBef>
                <a:spcPts val="200"/>
              </a:spcBef>
              <a:spcAft>
                <a:spcPts val="200"/>
              </a:spcAft>
            </a:pPr>
            <a:r>
              <a:rPr lang="th-TH" sz="1100" b="1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การยืนยันตัวตนสำหรับการเชื่อมโยงเคสคืออะไร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th-TH" sz="110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เพื่อรักษาให้ข้อมูลเกี่ยวกับเคสของลูกค้าปลอดภัย เราได้เพิ่มวิธีใหม่ในการยืนยันตัวตนว่า</a:t>
            </a:r>
            <a:r>
              <a:rPr lang="th-TH" sz="1100" b="1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คุณ</a:t>
            </a:r>
            <a:r>
              <a:rPr lang="th-TH" sz="110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เป็นผู้เชื่อมโยงเคสของคุณทางออนไลน์ และ</a:t>
            </a:r>
            <a:r>
              <a:rPr lang="th-TH" sz="1100" b="1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ไม่ใช่</a:t>
            </a:r>
            <a:r>
              <a:rPr lang="th-TH" sz="110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 </a:t>
            </a:r>
            <a:r>
              <a:rPr lang="th-TH" sz="1100" i="1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บุคคลที่แอบอ้างเป็นคุณ 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th-TH" sz="1100" b="1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การยืนยันตัวตนแบบสองขั้นตอนสำหรับการเชื่อมโยงเคสเหมือนกับการยืนยันตัวตนแบบสองขั้นตอนสำหรับการเข้าสู่ระบบหรือไม่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ไม่ คุณยืนยันตัวตนเพียงครั้งเดียวสำหรับการเชื่อมโยงเคส การยืนยันตัวตนแบบสองขั้นตอนสำหรับการเข้าสู่ระบบจะถูกดำเนินการทุกครั้งที่คุณเข้าสู่ระบบ BenefitsCal 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th-TH" sz="1100" b="1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การยืนยันตัวตนสำหรับการเชื่อมโยงเคสทำงานอย่างไร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/>
                <a:cs typeface="Browallia New" panose="020B0604020202020204" pitchFamily="34" charset="-34"/>
              </a:rPr>
              <a:t>หลังจากกรอกข้อมูลเกี่ยวกับเคสของผู้สมัครหลัก BenefitsCal จะสอบถามวิธีที่คุณต้องการรับลิงก์เพื่อยืนยันตัวตนว่าคุณเป็นผู้เชื่อมโยงเคส CalSAWS ของคุณ คุณสามารถเลือกรับลิงก์ยืนยันตัวตนทางอีเมลหรือทางข้อความทางโทรศัพท์/SMS ไปยังโทรศัพท์มือถือของคุณได้ ตัวเลือกเหล่านี้มาจากข้อมูลที่เรามีในไฟล์ หากข้อมูลนี้ไม่อยู่ในรายการหรือไม่ถูกต้อง คุณสามารถติดต่อเทศมณฑลของคุณเพื่อขอความช่วยเหลือได้ </a:t>
            </a:r>
            <a:endParaRPr lang="th-TH" sz="1100" dirty="0">
              <a:solidFill>
                <a:srgbClr val="0F4964"/>
              </a:solidFill>
              <a:latin typeface="Browallia New" panose="020B0604020202020204" pitchFamily="34" charset="-34"/>
              <a:ea typeface="Source Sans Pro" panose="020B0503030403020204" pitchFamily="34" charset="0"/>
              <a:cs typeface="Browallia New" panose="020B0604020202020204" pitchFamily="34" charset="-34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th-TH" sz="1100" b="1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หากฉันต้องการให้ส่งลิงก์ไปที่อีเมล จะส่งไปที่ที่อยู่อีเมลใด 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ลิงก์ยืนยันตัวตนจะถูกส่งไปยังที่อยู่อีเมลที่มีอยู่ในไฟล์เคสของคุณ อีเมลนี้อาจแตกต่างจากที่อยู่อีเมลที่คุณใช้เข้าสู่ระบบ BenefitsCal ผู้สมัครหลักเท่านั้นที่สามารถเชื่อมโยงเคสได้ หากคุณต้องการใช้อีเมลอื่น ให้ติดต่อเทศมณฑลของคุณเพื่ออัปเดตอีเมล 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th-TH" sz="1100" b="1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หากคุณต้องการให้ส่งลิงก์ไปที่หมายเลขโทรศัพท์ จะส่งไปที่หมายเลขโทรศัพท์ใด 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ลิงก์ยืนยันตัวตนจะถูกส่งไปทางข้อความทางโทรศัพท์/SMS ไปยังหมายเลขโทรศัพท์ที่มีอยู่ในไฟล์เคสของคุณ หลังจากที่คุณยอมรับข้อกำหนดและเงื่อนไข หมายเลขโทรศัพท์นี้อาจแตกต่างจากหมายเลขโทรศัพท์ที่คุณใช้สร้างบัญชี BenefitsCal ของคุณ 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/>
                <a:cs typeface="Browallia New" panose="020B0604020202020204" pitchFamily="34" charset="-34"/>
              </a:rPr>
              <a:t>หากคุณมีหมายเลขโทรศัพท์มากกว่าหนึ่งหมายเลขแสดงไว้ BenefitsCal จะแสดงหมายเลขโทรศัพท์ในไฟล์เคสของคุณ และคุณจะเลือกหมายเลขโทรศัพท์ที่อยากให้ส่งลิงก์ไปได้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+mn-lt"/>
                <a:cs typeface="Browallia New" panose="020B0604020202020204" pitchFamily="34" charset="-34"/>
              </a:rPr>
              <a:t>หากคุณเลือกรับข้อความทางโทรศัพท์/SMS จะขอให้คุณทำเครื่องหมายเพื่อยอมรับการรับข้อความทางโทรศัพท์/SMS แบบครั้งเดียวพร้อมลิงก์ยืนยันตัวตน</a:t>
            </a:r>
            <a:endParaRPr lang="th-TH" sz="11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pic>
        <p:nvPicPr>
          <p:cNvPr id="32" name="Picture 31" descr="QR code to BenefitsCal homepage">
            <a:extLst>
              <a:ext uri="{FF2B5EF4-FFF2-40B4-BE49-F238E27FC236}">
                <a16:creationId xmlns:a16="http://schemas.microsoft.com/office/drawing/2014/main" id="{914BEE54-775F-F7A8-7527-FE8163506116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bright="-12000" contrast="-19000"/>
          </a:blip>
          <a:stretch>
            <a:fillRect/>
          </a:stretch>
        </p:blipFill>
        <p:spPr>
          <a:xfrm>
            <a:off x="6845300" y="9208070"/>
            <a:ext cx="698500" cy="698500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6C4D3384-B3F9-06E8-B8A6-B6D0E9C3EBF2}"/>
              </a:ext>
            </a:extLst>
          </p:cNvPr>
          <p:cNvSpPr txBox="1"/>
          <p:nvPr/>
        </p:nvSpPr>
        <p:spPr>
          <a:xfrm>
            <a:off x="4041647" y="2332101"/>
            <a:ext cx="3479291" cy="663258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th-TH" sz="1100" b="1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การยืนยันตัวตนสำหรับการเชื่อมโยงเคสเป็นเรื่องง่าย!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2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th-TH" sz="110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เมื่อคุณได้เข้าสู่ระบบ BenefitsCal คุณจะเห็นหน้าจอต้อนรับ</a:t>
            </a: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 - </a:t>
            </a:r>
            <a:r>
              <a:rPr lang="th-TH" sz="110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วางไฮเปอร์ลิงก์ </a:t>
            </a:r>
            <a:r>
              <a:rPr lang="th-TH" sz="1100" i="1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เชื่อมโยงเคส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2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​</a:t>
            </a:r>
            <a:r>
              <a:rPr lang="th-TH" sz="1100" b="1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คลิก</a:t>
            </a: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 </a:t>
            </a:r>
            <a:r>
              <a:rPr lang="th-TH" sz="1100" i="1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หากต้องการเริ่มต้น เชื่อมโยงเคสกับบัญชีของคุณ</a:t>
            </a:r>
            <a:endParaRPr lang="th-TH" sz="1100" i="1" dirty="0">
              <a:solidFill>
                <a:srgbClr val="0F4964"/>
              </a:solidFill>
              <a:effectLst/>
              <a:latin typeface="Browallia New" panose="020B0604020202020204" pitchFamily="34" charset="-34"/>
              <a:ea typeface="Source Sans Pro" panose="020B0503030403020204" pitchFamily="34" charset="0"/>
              <a:cs typeface="Browallia New" panose="020B0604020202020204" pitchFamily="34" charset="-34"/>
            </a:endParaRPr>
          </a:p>
          <a:p>
            <a:pPr marL="319088" marR="0" indent="-258763" defTabSz="274320">
              <a:spcBef>
                <a:spcPts val="200"/>
              </a:spcBef>
              <a:spcAft>
                <a:spcPts val="200"/>
              </a:spcAft>
              <a:buClr>
                <a:srgbClr val="049DA2"/>
              </a:buClr>
              <a:buSzPct val="110000"/>
              <a:buFont typeface="+mj-lt"/>
              <a:buAutoNum type="arabicPeriod" startAt="3"/>
            </a:pP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ในหน้าจอถัดไป ให้กรอกวันเกิด รหัสไปรษณีย์ เทศมณฑล และหมายเลขเคสของคุณ (กรอกข้อมูลสำหรับเคสของคุณ)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200"/>
              </a:spcAft>
              <a:buClr>
                <a:srgbClr val="049DA2"/>
              </a:buClr>
              <a:buSzPct val="110000"/>
              <a:buFont typeface="+mj-lt"/>
              <a:buAutoNum type="arabicPeriod" startAt="3"/>
            </a:pPr>
            <a:r>
              <a:rPr lang="th-TH" sz="110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ถัดไป จะขอให้คุณ</a:t>
            </a: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ยืนยันตัวตนว่าคุณเป็นผู้เชื่อมโยงเคสของคุณ 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200"/>
              </a:spcAft>
              <a:buClr>
                <a:srgbClr val="049DA2"/>
              </a:buClr>
              <a:buSzPct val="110000"/>
              <a:buFont typeface="+mj-lt"/>
              <a:buAutoNum type="arabicPeriod" startAt="3"/>
            </a:pP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ที่อยู่อีเมลและหมายเลขโทรศัพท์จากรายละเอียดเคสของคุณจะปรากฏขึ้น</a:t>
            </a:r>
            <a:endParaRPr lang="th-TH" sz="1100" dirty="0">
              <a:solidFill>
                <a:srgbClr val="0F4964"/>
              </a:solidFill>
              <a:effectLst/>
              <a:latin typeface="Browallia New" panose="020B0604020202020204" pitchFamily="34" charset="-34"/>
              <a:ea typeface="Source Sans Pro" panose="020B0503030403020204" pitchFamily="34" charset="0"/>
              <a:cs typeface="Browallia New" panose="020B0604020202020204" pitchFamily="34" charset="-34"/>
            </a:endParaRPr>
          </a:p>
          <a:p>
            <a:pPr marL="319088" marR="0" indent="-258763" defTabSz="274320">
              <a:spcBef>
                <a:spcPts val="200"/>
              </a:spcBef>
              <a:spcAft>
                <a:spcPts val="200"/>
              </a:spcAft>
              <a:buClr>
                <a:srgbClr val="049DA2"/>
              </a:buClr>
              <a:buSzPct val="110000"/>
              <a:buFont typeface="+mj-lt"/>
              <a:buAutoNum type="arabicPeriod" startAt="6"/>
            </a:pP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​</a:t>
            </a:r>
            <a:r>
              <a:rPr lang="th-TH" sz="1100" b="1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คลิก</a:t>
            </a:r>
            <a:r>
              <a:rPr lang="en-US" sz="1100" b="1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 </a:t>
            </a: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ที่ปุ่มตัวเลือกถัดจากที่อยู่อีเมลหรือหมายเลขโทรศัพท์มือถือที่คุณต้องการให้ส่งลิงก์ยืนยันตัวตนไป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200"/>
              </a:spcAft>
              <a:buClr>
                <a:srgbClr val="049DA2"/>
              </a:buClr>
              <a:buSzPct val="110000"/>
              <a:buFont typeface="+mj-lt"/>
              <a:buAutoNum type="arabicPeriod" startAt="6"/>
            </a:pP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ทำตามคำแนะนำด้านล่างเพื่อส่งอีเมลหรือข้อความทางโทรศัพท์/SMS ไปยังโทรศัพท์มือถือ</a:t>
            </a:r>
            <a:endParaRPr lang="th-TH" sz="1100" b="1" dirty="0">
              <a:solidFill>
                <a:srgbClr val="0F4964"/>
              </a:solidFill>
              <a:latin typeface="Browallia New" panose="020B0604020202020204" pitchFamily="34" charset="-34"/>
              <a:ea typeface="Source Sans Pro" panose="020B0503030403020204" pitchFamily="34" charset="0"/>
              <a:cs typeface="Browallia New" panose="020B0604020202020204" pitchFamily="34" charset="-34"/>
            </a:endParaRP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49DA2"/>
              </a:buClr>
              <a:buSzPct val="110000"/>
            </a:pPr>
            <a:r>
              <a:rPr lang="th-TH" sz="1100" b="1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การยืนยันตัวตนทางอีเมล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2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th-TH" sz="1100" kern="900" spc="-1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ตรวจสอบกล่องรับเข้า</a:t>
            </a:r>
            <a:r>
              <a:rPr lang="th-TH" sz="1100" kern="900" spc="-1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อีเมล</a:t>
            </a:r>
            <a:r>
              <a:rPr lang="th-TH" sz="1100" kern="900" spc="-2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สำหรับลิงก์ยืนยันตัวตน</a:t>
            </a:r>
            <a:r>
              <a:rPr lang="th-TH" sz="1100" kern="900" spc="-2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 </a:t>
            </a:r>
            <a:r>
              <a:rPr lang="th-TH" sz="1100" kern="900" spc="-2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จาก </a:t>
            </a:r>
            <a:r>
              <a:rPr lang="th-TH" sz="1100" kern="900" spc="-2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  <a:hlinkClick r:id="rId7" tooltip="BenefitsCal Verification Email Addres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Verify.NoReply@App.CalSAWS.org</a:t>
            </a:r>
            <a:r>
              <a:rPr lang="th-TH" sz="1100" kern="900" spc="-2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 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2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th-TH" sz="1100" kern="900" spc="-2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หากไม่พบอีเมล ตรวจสอบโฟลเดอร์สแปม/ขยะ</a:t>
            </a:r>
          </a:p>
          <a:p>
            <a:pPr marL="319088" indent="-258763" defTabSz="274320">
              <a:spcBef>
                <a:spcPts val="200"/>
              </a:spcBef>
              <a:spcAft>
                <a:spcPts val="2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​</a:t>
            </a:r>
            <a:r>
              <a:rPr lang="th-TH" sz="1100" b="1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คลิก</a:t>
            </a: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 </a:t>
            </a:r>
            <a:r>
              <a:rPr lang="th-TH" sz="1100" kern="900" spc="-2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ลิงก์เพื่อยืนยันตัวตนว่าเป็นคุณ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2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th-TH" sz="110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ไปที่แดชบอร์ดของคุณเพื่อดูเคสของคุณที่เชื่อมโยงอยู่</a:t>
            </a:r>
            <a:endParaRPr lang="th-TH" sz="1100" dirty="0">
              <a:solidFill>
                <a:srgbClr val="0F4964"/>
              </a:solidFill>
              <a:effectLst/>
              <a:highlight>
                <a:srgbClr val="FFFF00"/>
              </a:highlight>
              <a:latin typeface="Browallia New" panose="020B0604020202020204" pitchFamily="34" charset="-34"/>
              <a:ea typeface="Source Sans Pro" panose="020B0503030403020204" pitchFamily="34" charset="0"/>
              <a:cs typeface="Browallia New" panose="020B0604020202020204" pitchFamily="34" charset="-34"/>
            </a:endParaRP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49DA2"/>
              </a:buClr>
              <a:buSzPct val="110000"/>
            </a:pPr>
            <a:r>
              <a:rPr lang="th-TH" sz="1100" b="1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การยืนยันตัวตนทางข้อความทางโทรศัพท์/SMS (โทรศัพท์มือถือ)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2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th-TH" sz="1100" kern="900" spc="-1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ตรวจสอบ</a:t>
            </a:r>
            <a:r>
              <a:rPr lang="th-TH" sz="1100" kern="900" spc="-1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โทรศัพท์</a:t>
            </a:r>
            <a:r>
              <a:rPr lang="th-TH" sz="1100" kern="900" spc="-2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ของคุณสำหรับลิงก์ยืนยันตัวตนจาก </a:t>
            </a:r>
            <a:r>
              <a:rPr lang="th-TH" sz="1100" kern="900" spc="-2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72422</a:t>
            </a:r>
          </a:p>
          <a:p>
            <a:pPr marL="319088" indent="-258763" defTabSz="274320">
              <a:spcBef>
                <a:spcPts val="200"/>
              </a:spcBef>
              <a:spcAft>
                <a:spcPts val="2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​</a:t>
            </a:r>
            <a:r>
              <a:rPr lang="th-TH" sz="1100" b="1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คลิก</a:t>
            </a: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 </a:t>
            </a:r>
            <a:r>
              <a:rPr lang="th-TH" sz="1100" kern="900" spc="-2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ลิงก์เพื่อยืนยันตัวตนว่าเป็นคุณ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2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th-TH" sz="110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ไปที่แดชบอร์ดของคุณเพื่อดูเคสของคุณที่เชื่อมโยงอยู่ 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2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endParaRPr lang="th-TH" sz="1100" dirty="0">
              <a:solidFill>
                <a:srgbClr val="0F4964"/>
              </a:solidFill>
              <a:latin typeface="Browallia New" panose="020B0604020202020204" pitchFamily="34" charset="-34"/>
              <a:ea typeface="Source Sans Pro" panose="020B0503030403020204" pitchFamily="34" charset="0"/>
              <a:cs typeface="Browallia New" panose="020B0604020202020204" pitchFamily="34" charset="-34"/>
            </a:endParaRPr>
          </a:p>
          <a:p>
            <a:pPr marL="60325" marR="0" defTabSz="274320">
              <a:spcBef>
                <a:spcPts val="200"/>
              </a:spcBef>
              <a:spcAft>
                <a:spcPts val="200"/>
              </a:spcAft>
              <a:buClr>
                <a:srgbClr val="049DA2"/>
              </a:buClr>
              <a:buSzPct val="110000"/>
            </a:pP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โปรดทราบว่าข้อความทางโทรศัพท์/SMS สามารถส่งไปยังโทรศัพท์มือถือเท่านั้น และอาจมีค่าธรรมเนียมของข้อมูลและข้อความ </a:t>
            </a:r>
            <a:r>
              <a:rPr lang="th-TH" sz="110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 </a:t>
            </a:r>
          </a:p>
          <a:p>
            <a:pPr marL="60325" defTabSz="274320">
              <a:spcBef>
                <a:spcPts val="200"/>
              </a:spcBef>
              <a:spcAft>
                <a:spcPts val="200"/>
              </a:spcAft>
              <a:buClr>
                <a:srgbClr val="049DA2"/>
              </a:buClr>
              <a:buSzPct val="110000"/>
            </a:pP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หากไม่มีโทรศัพท์มือถือแสดงไว้ โปรดเลือกตัวเลือกอีเมล หรือติดต่อเทศมณฑลของคุณและให้หมายเลขโทรศัพท์มือถือ</a:t>
            </a:r>
          </a:p>
          <a:p>
            <a:pPr marL="60325" defTabSz="274320">
              <a:spcBef>
                <a:spcPts val="200"/>
              </a:spcBef>
              <a:spcAft>
                <a:spcPts val="200"/>
              </a:spcAft>
              <a:buClr>
                <a:srgbClr val="049DA2"/>
              </a:buClr>
              <a:buSzPct val="110000"/>
            </a:pP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หลังจากที่คุณได้เชื่อมโยงเคสของคุณแล้ว </a:t>
            </a: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คุณสามารถรายงานการเปลี่ยนแปลง พิจารณาหนังสือแจ้ง ข้อมูลเกี่ยวกับเคส และยอดคงเหลือ EBT และทำการต่ออายุหรือรายงานเป็นระยะแบบออนไลน์ทั้งหมด</a:t>
            </a:r>
            <a:endParaRPr lang="th-TH" sz="1100" dirty="0">
              <a:solidFill>
                <a:srgbClr val="0F4964"/>
              </a:solidFill>
              <a:highlight>
                <a:srgbClr val="FFFF00"/>
              </a:highlight>
              <a:latin typeface="Browallia New" panose="020B0604020202020204" pitchFamily="34" charset="-34"/>
              <a:ea typeface="Source Sans Pro" panose="020B0503030403020204" pitchFamily="34" charset="0"/>
              <a:cs typeface="Browallia New" panose="020B0604020202020204" pitchFamily="34" charset="-34"/>
            </a:endParaRPr>
          </a:p>
          <a:p>
            <a:pPr marL="60325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endParaRPr lang="th-TH" sz="1000" dirty="0">
              <a:solidFill>
                <a:srgbClr val="0F4964"/>
              </a:solidFill>
              <a:latin typeface="Browallia New" panose="020B0604020202020204" pitchFamily="34" charset="-34"/>
              <a:ea typeface="Source Sans Pro" panose="020B0503030403020204" pitchFamily="34" charset="0"/>
              <a:cs typeface="Browallia New" panose="020B0604020202020204" pitchFamily="34" charset="-34"/>
            </a:endParaRPr>
          </a:p>
          <a:p>
            <a:pPr marL="60325" marR="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endParaRPr lang="th-TH" sz="1000" dirty="0">
              <a:solidFill>
                <a:srgbClr val="0F4964"/>
              </a:solidFill>
              <a:effectLst/>
              <a:latin typeface="Browallia New" panose="020B0604020202020204" pitchFamily="34" charset="-34"/>
              <a:ea typeface="Source Sans Pro" panose="020B0503030403020204" pitchFamily="34" charset="0"/>
              <a:cs typeface="Browallia New" panose="020B0604020202020204" pitchFamily="34" charset="-34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7839C87-BE95-8EA8-A8CD-A546029FD770}"/>
              </a:ext>
            </a:extLst>
          </p:cNvPr>
          <p:cNvSpPr txBox="1"/>
          <p:nvPr/>
        </p:nvSpPr>
        <p:spPr>
          <a:xfrm>
            <a:off x="2415286" y="9051129"/>
            <a:ext cx="2941832" cy="9925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spcAft>
                <a:spcPts val="600"/>
              </a:spcAft>
            </a:pPr>
            <a:r>
              <a:rPr lang="th-TH" sz="160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ถาม</a:t>
            </a:r>
            <a:r>
              <a:rPr lang="th-TH" sz="1600" dirty="0">
                <a:solidFill>
                  <a:srgbClr val="049DA2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โรบิน</a:t>
            </a:r>
            <a:r>
              <a:rPr lang="th-TH" sz="160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 </a:t>
            </a:r>
            <a:endParaRPr lang="th-TH" sz="1000" dirty="0">
              <a:solidFill>
                <a:srgbClr val="0F4964"/>
              </a:solidFill>
              <a:effectLst/>
              <a:latin typeface="Browallia New" panose="020B0604020202020204" pitchFamily="34" charset="-34"/>
              <a:ea typeface="Source Sans Pro" panose="020B0503030403020204" pitchFamily="34" charset="0"/>
              <a:cs typeface="Browallia New" panose="020B0604020202020204" pitchFamily="34" charset="-34"/>
            </a:endParaRPr>
          </a:p>
          <a:p>
            <a:pPr marL="0" marR="0" algn="ctr">
              <a:spcAft>
                <a:spcPts val="600"/>
              </a:spcAft>
            </a:pPr>
            <a:r>
              <a:rPr lang="th-TH" sz="110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BenefitsCal เป็นวิธีใหม่ ง่าย สะดวก </a:t>
            </a: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และ</a:t>
            </a:r>
            <a:r>
              <a:rPr lang="th-TH" sz="1100" dirty="0">
                <a:solidFill>
                  <a:srgbClr val="049DA2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ปลอดภัย </a:t>
            </a:r>
            <a:br>
              <a:rPr lang="th-TH" sz="110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</a:br>
            <a:r>
              <a:rPr lang="th-TH" sz="110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เพื่อให้ชาวแคลิฟอร์เนียสามารถสมัครและจัดการสวัสดิการที่ต้องการได้ </a:t>
            </a:r>
          </a:p>
          <a:p>
            <a:pPr marL="0" marR="0" algn="ctr">
              <a:spcAft>
                <a:spcPts val="600"/>
              </a:spcAft>
            </a:pPr>
            <a:r>
              <a:rPr lang="th-TH" sz="105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ไปที่ </a:t>
            </a:r>
            <a:r>
              <a:rPr lang="th-TH" sz="1050" dirty="0">
                <a:solidFill>
                  <a:srgbClr val="049DA2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BenefitsCal.com</a:t>
            </a:r>
          </a:p>
        </p:txBody>
      </p:sp>
    </p:spTree>
    <p:extLst>
      <p:ext uri="{BB962C8B-B14F-4D97-AF65-F5344CB8AC3E}">
        <p14:creationId xmlns:p14="http://schemas.microsoft.com/office/powerpoint/2010/main" val="78854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F05F544-D787-6E3F-85A4-D85C9B664B64}"/>
              </a:ext>
            </a:extLst>
          </p:cNvPr>
          <p:cNvSpPr/>
          <p:nvPr/>
        </p:nvSpPr>
        <p:spPr>
          <a:xfrm>
            <a:off x="228600" y="237744"/>
            <a:ext cx="7315200" cy="8714232"/>
          </a:xfrm>
          <a:prstGeom prst="rect">
            <a:avLst/>
          </a:prstGeom>
          <a:solidFill>
            <a:srgbClr val="E9F4F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" panose="020B0503030403020204" pitchFamily="34" charset="0"/>
            </a:endParaRPr>
          </a:p>
        </p:txBody>
      </p:sp>
      <p:pic>
        <p:nvPicPr>
          <p:cNvPr id="3" name="Picture 2" descr="BenefitsCal logo">
            <a:extLst>
              <a:ext uri="{FF2B5EF4-FFF2-40B4-BE49-F238E27FC236}">
                <a16:creationId xmlns:a16="http://schemas.microsoft.com/office/drawing/2014/main" id="{E2C9239A-E9E3-7D24-F526-6F9CB41DA9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679" y="417637"/>
            <a:ext cx="2084865" cy="4389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B6616A-D306-96BB-793C-8676E113AE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5421" y="417637"/>
            <a:ext cx="1003300" cy="2794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20D2225-6F1F-63F3-1FD5-C38C67475A6F}"/>
              </a:ext>
            </a:extLst>
          </p:cNvPr>
          <p:cNvSpPr txBox="1"/>
          <p:nvPr/>
        </p:nvSpPr>
        <p:spPr>
          <a:xfrm>
            <a:off x="6231181" y="692354"/>
            <a:ext cx="9957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/>
            <a:r>
              <a:rPr lang="th-TH" sz="1000" dirty="0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@BenefitsCal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D123E4E-18B7-3406-2770-3926E7F90A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963958"/>
              </p:ext>
            </p:extLst>
          </p:nvPr>
        </p:nvGraphicFramePr>
        <p:xfrm>
          <a:off x="4947260" y="955038"/>
          <a:ext cx="2479344" cy="1096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39">
                  <a:extLst>
                    <a:ext uri="{9D8B030D-6E8A-4147-A177-3AD203B41FA5}">
                      <a16:colId xmlns:a16="http://schemas.microsoft.com/office/drawing/2014/main" val="88658869"/>
                    </a:ext>
                  </a:extLst>
                </a:gridCol>
                <a:gridCol w="1111205">
                  <a:extLst>
                    <a:ext uri="{9D8B030D-6E8A-4147-A177-3AD203B41FA5}">
                      <a16:colId xmlns:a16="http://schemas.microsoft.com/office/drawing/2014/main" val="1245046191"/>
                    </a:ext>
                  </a:extLst>
                </a:gridCol>
              </a:tblGrid>
              <a:tr h="173370">
                <a:tc gridSpan="2">
                  <a:txBody>
                    <a:bodyPr/>
                    <a:lstStyle/>
                    <a:p>
                      <a:pPr>
                        <a:lnSpc>
                          <a:spcPct val="47630"/>
                        </a:lnSpc>
                      </a:pPr>
                      <a:r>
                        <a:rPr lang="th-TH" sz="1600" dirty="0">
                          <a:solidFill>
                            <a:srgbClr val="0F4964"/>
                          </a:solidFill>
                          <a:latin typeface="Browallia New" panose="020B0604020202020204" pitchFamily="34" charset="-34"/>
                          <a:ea typeface="Source Sans Pro" panose="020B0503030403020204" pitchFamily="34" charset="0"/>
                          <a:cs typeface="Browallia New" panose="020B0604020202020204" pitchFamily="34" charset="-34"/>
                        </a:rPr>
                        <a:t>#-###-###-####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563158"/>
                  </a:ext>
                </a:extLst>
              </a:tr>
              <a:tr h="155112">
                <a:tc gridSpan="2"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th-TH" sz="1000" dirty="0">
                          <a:solidFill>
                            <a:srgbClr val="0F4964"/>
                          </a:solidFill>
                          <a:latin typeface="Browallia New" panose="020B0604020202020204" pitchFamily="34" charset="-34"/>
                          <a:ea typeface="Source Sans Pro" panose="020B0503030403020204" pitchFamily="34" charset="0"/>
                          <a:cs typeface="Browallia New" panose="020B0604020202020204" pitchFamily="34" charset="-34"/>
                        </a:rPr>
                        <a:t>(ตัวจัดวางข้อความสำหรับชื่อ) ชั่วโมง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764618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th-TH" sz="1000" dirty="0">
                          <a:solidFill>
                            <a:srgbClr val="0F4964"/>
                          </a:solidFill>
                          <a:latin typeface="Browallia New" panose="020B0604020202020204" pitchFamily="34" charset="-34"/>
                          <a:ea typeface="Source Sans Pro" panose="020B0503030403020204" pitchFamily="34" charset="0"/>
                          <a:cs typeface="Browallia New" panose="020B0604020202020204" pitchFamily="34" charset="-34"/>
                        </a:rPr>
                        <a:t>วันจันทร์ – วันศุกร์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th-TH" sz="1000" dirty="0">
                          <a:solidFill>
                            <a:srgbClr val="0F4964"/>
                          </a:solidFill>
                          <a:latin typeface="Browallia New" panose="020B0604020202020204" pitchFamily="34" charset="-34"/>
                          <a:ea typeface="Source Sans Pro" panose="020B0503030403020204" pitchFamily="34" charset="0"/>
                          <a:cs typeface="Browallia New" panose="020B0604020202020204" pitchFamily="34" charset="-34"/>
                        </a:rPr>
                        <a:t>00:00 –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7716588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th-TH" sz="1000" dirty="0">
                          <a:solidFill>
                            <a:srgbClr val="0F4964"/>
                          </a:solidFill>
                          <a:latin typeface="Browallia New" panose="020B0604020202020204" pitchFamily="34" charset="-34"/>
                          <a:ea typeface="Source Sans Pro" panose="020B0503030403020204" pitchFamily="34" charset="0"/>
                          <a:cs typeface="Browallia New" panose="020B0604020202020204" pitchFamily="34" charset="-34"/>
                        </a:rPr>
                        <a:t>วันเสาร์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th-TH" sz="1000" dirty="0">
                          <a:solidFill>
                            <a:srgbClr val="0F4964"/>
                          </a:solidFill>
                          <a:latin typeface="Browallia New" panose="020B0604020202020204" pitchFamily="34" charset="-34"/>
                          <a:ea typeface="Source Sans Pro" panose="020B0503030403020204" pitchFamily="34" charset="0"/>
                          <a:cs typeface="Browallia New" panose="020B0604020202020204" pitchFamily="34" charset="-34"/>
                        </a:rPr>
                        <a:t>00:00 –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231533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th-TH" sz="1000" dirty="0">
                          <a:solidFill>
                            <a:srgbClr val="0F4964"/>
                          </a:solidFill>
                          <a:latin typeface="Browallia New" panose="020B0604020202020204" pitchFamily="34" charset="-34"/>
                          <a:ea typeface="Source Sans Pro" panose="020B0503030403020204" pitchFamily="34" charset="0"/>
                          <a:cs typeface="Browallia New" panose="020B0604020202020204" pitchFamily="34" charset="-34"/>
                        </a:rPr>
                        <a:t>วันอาทิตย์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th-TH" sz="1000" dirty="0">
                          <a:solidFill>
                            <a:srgbClr val="0F4964"/>
                          </a:solidFill>
                          <a:latin typeface="Browallia New" panose="020B0604020202020204" pitchFamily="34" charset="-34"/>
                          <a:ea typeface="Source Sans Pro" panose="020B0503030403020204" pitchFamily="34" charset="0"/>
                          <a:cs typeface="Browallia New" panose="020B0604020202020204" pitchFamily="34" charset="-34"/>
                        </a:rPr>
                        <a:t>00:00 –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4523140"/>
                  </a:ext>
                </a:extLst>
              </a:tr>
            </a:tbl>
          </a:graphicData>
        </a:graphic>
      </p:graphicFrame>
      <p:sp>
        <p:nvSpPr>
          <p:cNvPr id="48" name="Rectangle 47">
            <a:extLst>
              <a:ext uri="{FF2B5EF4-FFF2-40B4-BE49-F238E27FC236}">
                <a16:creationId xmlns:a16="http://schemas.microsoft.com/office/drawing/2014/main" id="{05E7D1C7-2EBA-6D65-130C-DBF7B4CE07D6}"/>
              </a:ext>
            </a:extLst>
          </p:cNvPr>
          <p:cNvSpPr/>
          <p:nvPr/>
        </p:nvSpPr>
        <p:spPr>
          <a:xfrm>
            <a:off x="228600" y="2021586"/>
            <a:ext cx="7315200" cy="252000"/>
          </a:xfrm>
          <a:prstGeom prst="rect">
            <a:avLst/>
          </a:prstGeom>
          <a:solidFill>
            <a:srgbClr val="049DA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6CC6BA-552B-D3D8-6D25-FDBF5D00D60D}"/>
              </a:ext>
            </a:extLst>
          </p:cNvPr>
          <p:cNvSpPr txBox="1"/>
          <p:nvPr/>
        </p:nvSpPr>
        <p:spPr>
          <a:xfrm>
            <a:off x="345796" y="1010762"/>
            <a:ext cx="7032466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th-TH" sz="2000" dirty="0">
                <a:solidFill>
                  <a:srgbClr val="0F4964"/>
                </a:solidFill>
                <a:latin typeface="Source Sans Pro"/>
                <a:ea typeface="Source Sans Pro"/>
                <a:cs typeface="Open Sans Light"/>
              </a:rPr>
              <a:t>ประสิทธิภาพของ BenefitsCal</a:t>
            </a:r>
            <a:br>
              <a:rPr lang="th-TH" sz="2000" dirty="0"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</a:br>
            <a:r>
              <a:rPr lang="th-TH" sz="2000" b="1" dirty="0">
                <a:solidFill>
                  <a:srgbClr val="049DA2"/>
                </a:solidFill>
                <a:latin typeface="Source Sans Pro"/>
                <a:ea typeface="Source Sans Pro"/>
                <a:cs typeface="Open Sans Light"/>
              </a:rPr>
              <a:t>การรักษาความปลอดภัย</a:t>
            </a:r>
            <a:endParaRPr lang="en-US" sz="2000" b="1" dirty="0">
              <a:solidFill>
                <a:srgbClr val="049DA2"/>
              </a:solidFill>
              <a:latin typeface="Source Sans Pro"/>
              <a:ea typeface="Source Sans Pro"/>
              <a:cs typeface="Open Sans Light"/>
            </a:endParaRPr>
          </a:p>
          <a:p>
            <a:r>
              <a:rPr lang="th-TH" sz="2000" dirty="0">
                <a:solidFill>
                  <a:srgbClr val="0F4964"/>
                </a:solidFill>
                <a:latin typeface="Source Sans Pro"/>
                <a:ea typeface="Source Sans Pro"/>
                <a:cs typeface="Open Sans Light"/>
              </a:rPr>
              <a:t>เพื่อปกป้อง</a:t>
            </a:r>
            <a:r>
              <a:rPr lang="th-TH" sz="2000" b="1" dirty="0">
                <a:solidFill>
                  <a:srgbClr val="0F4964"/>
                </a:solidFill>
                <a:latin typeface="Source Sans Pro"/>
                <a:ea typeface="Source Sans Pro"/>
                <a:cs typeface="Open Sans Light"/>
              </a:rPr>
              <a:t>เคส</a:t>
            </a:r>
            <a:r>
              <a:rPr lang="th-TH" sz="2000" dirty="0">
                <a:solidFill>
                  <a:srgbClr val="0F4964"/>
                </a:solidFill>
                <a:latin typeface="Source Sans Pro"/>
                <a:ea typeface="Source Sans Pro"/>
                <a:cs typeface="Open Sans Light"/>
              </a:rPr>
              <a:t>ของคุณ</a:t>
            </a:r>
            <a:endParaRPr lang="th-TH" sz="1400" dirty="0">
              <a:latin typeface="Source Sans Pro"/>
              <a:ea typeface="Source Sans Pro"/>
              <a:cs typeface="Open Sans Light"/>
            </a:endParaRPr>
          </a:p>
        </p:txBody>
      </p:sp>
      <p:pic>
        <p:nvPicPr>
          <p:cNvPr id="8" name="Picture 7" descr="Robin, BenefitsCal mascot">
            <a:extLst>
              <a:ext uri="{FF2B5EF4-FFF2-40B4-BE49-F238E27FC236}">
                <a16:creationId xmlns:a16="http://schemas.microsoft.com/office/drawing/2014/main" id="{88054510-31FD-7EFB-5ACB-16481D813C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9052268"/>
            <a:ext cx="1016000" cy="9652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D55C6C4-E510-9226-B83B-004E46DBA1CF}"/>
              </a:ext>
            </a:extLst>
          </p:cNvPr>
          <p:cNvSpPr txBox="1"/>
          <p:nvPr/>
        </p:nvSpPr>
        <p:spPr>
          <a:xfrm>
            <a:off x="361426" y="1994154"/>
            <a:ext cx="17988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400" dirty="0">
                <a:solidFill>
                  <a:schemeClr val="bg1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การแก้ไขปัญหาการเชื่อมโยงเคส</a:t>
            </a:r>
          </a:p>
        </p:txBody>
      </p:sp>
      <p:pic>
        <p:nvPicPr>
          <p:cNvPr id="32" name="Picture 31" descr="QR code to BenefitsCal homepage">
            <a:extLst>
              <a:ext uri="{FF2B5EF4-FFF2-40B4-BE49-F238E27FC236}">
                <a16:creationId xmlns:a16="http://schemas.microsoft.com/office/drawing/2014/main" id="{914BEE54-775F-F7A8-7527-FE8163506116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bright="-12000" contrast="-19000"/>
          </a:blip>
          <a:stretch>
            <a:fillRect/>
          </a:stretch>
        </p:blipFill>
        <p:spPr>
          <a:xfrm>
            <a:off x="6845300" y="9208070"/>
            <a:ext cx="698500" cy="698500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97839C87-BE95-8EA8-A8CD-A546029FD770}"/>
              </a:ext>
            </a:extLst>
          </p:cNvPr>
          <p:cNvSpPr txBox="1"/>
          <p:nvPr/>
        </p:nvSpPr>
        <p:spPr>
          <a:xfrm>
            <a:off x="2482612" y="9051129"/>
            <a:ext cx="2807179" cy="9771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spcAft>
                <a:spcPts val="600"/>
              </a:spcAft>
            </a:pPr>
            <a:r>
              <a:rPr lang="th-TH" sz="16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ถาม</a:t>
            </a:r>
            <a:r>
              <a:rPr lang="th-TH" sz="1600" dirty="0">
                <a:solidFill>
                  <a:srgbClr val="049DA2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โรบิน</a:t>
            </a:r>
            <a:r>
              <a:rPr lang="th-TH" sz="160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: </a:t>
            </a:r>
            <a:endParaRPr lang="th-TH" sz="1000" dirty="0">
              <a:solidFill>
                <a:srgbClr val="0F4964"/>
              </a:solidFill>
              <a:effectLst/>
              <a:latin typeface="Browallia New" panose="020B0604020202020204" pitchFamily="34" charset="-34"/>
              <a:ea typeface="Source Sans Pro" panose="020B0503030403020204" pitchFamily="34" charset="0"/>
              <a:cs typeface="Browallia New" panose="020B0604020202020204" pitchFamily="34" charset="-34"/>
            </a:endParaRPr>
          </a:p>
          <a:p>
            <a:pPr marL="0" marR="0" algn="ctr">
              <a:spcAft>
                <a:spcPts val="600"/>
              </a:spcAft>
            </a:pPr>
            <a:r>
              <a:rPr lang="th-TH" sz="105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BenefitsCal เป็นวิธีใหม่ ง่าย สะดวก </a:t>
            </a:r>
            <a:r>
              <a:rPr lang="th-TH" sz="105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และ</a:t>
            </a:r>
            <a:r>
              <a:rPr lang="th-TH" sz="1050" dirty="0">
                <a:solidFill>
                  <a:srgbClr val="049DA2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ปลอดภัย </a:t>
            </a:r>
            <a:br>
              <a:rPr lang="th-TH" sz="105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</a:br>
            <a:r>
              <a:rPr lang="th-TH" sz="105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เพื่อให้ชาวแคลิฟอร์เนียสามารถสมัครและจัดการสวัสดิการที่ต้องการได้ </a:t>
            </a:r>
          </a:p>
          <a:p>
            <a:pPr marL="0" marR="0" algn="ctr">
              <a:spcAft>
                <a:spcPts val="600"/>
              </a:spcAft>
            </a:pPr>
            <a:r>
              <a:rPr lang="th-TH" sz="105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ไปที่ </a:t>
            </a:r>
            <a:r>
              <a:rPr lang="th-TH" sz="1050" dirty="0">
                <a:solidFill>
                  <a:srgbClr val="049DA2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BenefitsCal.com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18F25F-2DD7-F8AE-E951-E78A420827C7}"/>
              </a:ext>
            </a:extLst>
          </p:cNvPr>
          <p:cNvSpPr txBox="1"/>
          <p:nvPr/>
        </p:nvSpPr>
        <p:spPr>
          <a:xfrm>
            <a:off x="365760" y="2360676"/>
            <a:ext cx="3364992" cy="4873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defTabSz="182880">
              <a:spcBef>
                <a:spcPts val="1200"/>
              </a:spcBef>
              <a:spcAft>
                <a:spcPts val="400"/>
              </a:spcAft>
            </a:pPr>
            <a:r>
              <a:rPr lang="th-TH" sz="1100" b="1" kern="1000" spc="-2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/>
                <a:cs typeface="Browallia New" panose="020B0604020202020204" pitchFamily="34" charset="-34"/>
              </a:rPr>
              <a:t>จะทำอย่างไรหากฉันไม่ทราบที่อยู่อีเมลของฉัน ไม่สามารถเข้าถึงอีเมลได้ หรือต้องการหมายเลขโทรศัพท์มือถืออื่นในเคสของฉัน</a:t>
            </a:r>
          </a:p>
          <a:p>
            <a:pPr marR="0" defTabSz="182880">
              <a:spcBef>
                <a:spcPts val="200"/>
              </a:spcBef>
              <a:spcAft>
                <a:spcPts val="400"/>
              </a:spcAft>
            </a:pP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ติดต่อสำนักงานเทศมณฑลของคุณเพื่ออัปเดตอีเมลและ/หรือหมายเลขโทรศัพท์มือถือของคุณ</a:t>
            </a:r>
          </a:p>
          <a:p>
            <a:pPr marR="0" defTabSz="182880">
              <a:spcBef>
                <a:spcPts val="1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th-TH" sz="1100" b="1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จะเป็นอย่างไรหากฉันไม่ได้รับลิงก์ยืนยันตัวตน </a:t>
            </a:r>
            <a:endParaRPr lang="th-TH" sz="1100" dirty="0">
              <a:solidFill>
                <a:srgbClr val="0F4964"/>
              </a:solidFill>
              <a:latin typeface="Browallia New" panose="020B0604020202020204" pitchFamily="34" charset="-34"/>
              <a:ea typeface="Source Sans Pro" panose="020B0503030403020204" pitchFamily="34" charset="0"/>
              <a:cs typeface="Browallia New" panose="020B0604020202020204" pitchFamily="34" charset="-34"/>
            </a:endParaRP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รอ 15 นาที แล้วตรวจสอบอีกครั้ง 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th-TH" sz="110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ตรวจสอบให้แน่ใจว่าคุณกำลังตรวจสอบอีเมล/หมายเลขโทรศัพท์มือถือที่อยู่ในไฟล์</a:t>
            </a: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ที่มีเคสของคุณ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th-TH" sz="110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ตรวจสอบโฟลเดอร์สแปม/ขยะของคุณ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th-TH" sz="110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ทำขั้นตอนข้างต้นซ้ำเพื่อลองและเชื่อมโยงเคสของคุณอีกครั้ง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หากคุณไม่ได้รับข้อความทางโทรศัพท์/SMS หรือข้อความทางอีเมล หรือหากลิงก์ยืนยันตัวตนหมดอายุ คุณสามารถขอลิงก์ยืนยันตัวตนใหม่ได้</a:t>
            </a:r>
            <a:endParaRPr lang="th-TH" sz="1100" dirty="0">
              <a:solidFill>
                <a:srgbClr val="0F4964"/>
              </a:solidFill>
              <a:effectLst/>
              <a:latin typeface="Browallia New" panose="020B0604020202020204" pitchFamily="34" charset="-34"/>
              <a:ea typeface="Source Sans Pro" panose="020B0503030403020204" pitchFamily="34" charset="0"/>
              <a:cs typeface="Browallia New" panose="020B0604020202020204" pitchFamily="34" charset="-34"/>
            </a:endParaRPr>
          </a:p>
          <a:p>
            <a:pPr defTabSz="182880">
              <a:spcBef>
                <a:spcPts val="1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th-TH" sz="1100" b="1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ฉันคิดว่าฉันได้เชื่อมโยงเคสของฉันแล้ว แต่ฉันพบข้อความบนแดชบอร์ดของฉันว่าการยืนยันตัวตนยังคงรอดำเนินการอยู่ในอีเมล/โทรศัพท์ ฉันควรทำอย่างไร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th-TH" sz="110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ตรวจสอบให้แน่ใจว่าคุณกำลังตรวจสอบอีเมล/หมายเลขโทรศัพท์มือถือที่อยู่ในไฟล์</a:t>
            </a: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ที่มีเคสของคุณ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ลองคลิกลิงก์ที่ส่งไปยังอีเมล/หมายเลขโทรศัพท์ของคุณอีกครั้ง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ลองเชื่อมโยงเคสของคุณอีกครั้ง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endParaRPr lang="th-TH" sz="1000" dirty="0">
              <a:solidFill>
                <a:srgbClr val="0F4964"/>
              </a:solidFill>
              <a:latin typeface="Browallia New" panose="020B0604020202020204" pitchFamily="34" charset="-34"/>
              <a:ea typeface="Source Sans Pro" panose="020B0503030403020204" pitchFamily="34" charset="0"/>
              <a:cs typeface="Browallia New" panose="020B0604020202020204" pitchFamily="34" charset="-34"/>
            </a:endParaRP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endParaRPr lang="th-TH" sz="1000" dirty="0">
              <a:solidFill>
                <a:srgbClr val="0F4964"/>
              </a:solidFill>
              <a:latin typeface="Browallia New" panose="020B0604020202020204" pitchFamily="34" charset="-34"/>
              <a:ea typeface="Source Sans Pro" panose="020B050303040302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E321EB-85A2-EFB9-5B00-28DB18A36FCB}"/>
              </a:ext>
            </a:extLst>
          </p:cNvPr>
          <p:cNvSpPr txBox="1"/>
          <p:nvPr/>
        </p:nvSpPr>
        <p:spPr>
          <a:xfrm>
            <a:off x="4041648" y="2351151"/>
            <a:ext cx="3355848" cy="537070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182880">
              <a:spcBef>
                <a:spcPts val="1200"/>
              </a:spcBef>
              <a:spcAft>
                <a:spcPts val="400"/>
              </a:spcAft>
            </a:pPr>
            <a:r>
              <a:rPr lang="th-TH" sz="1100" b="1" dirty="0">
                <a:solidFill>
                  <a:srgbClr val="0F4964"/>
                </a:solidFill>
                <a:latin typeface="Browallia New" panose="020B0604020202020204" pitchFamily="34" charset="-34"/>
                <a:ea typeface="Source Sans Pro"/>
                <a:cs typeface="Browallia New" panose="020B0604020202020204" pitchFamily="34" charset="-34"/>
              </a:rPr>
              <a:t>หากฉันไม่สามารถเชื่อมโยงเคสของฉันได้ ฉันจะ...ได้อย่างไร</a:t>
            </a:r>
          </a:p>
          <a:p>
            <a:pPr marL="460375" marR="0" indent="-287020" defTabSz="182880">
              <a:spcBef>
                <a:spcPts val="200"/>
              </a:spcBef>
              <a:spcAft>
                <a:spcPts val="400"/>
              </a:spcAft>
            </a:pPr>
            <a:r>
              <a:rPr lang="th-TH" sz="1100" b="1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สมัคร Benefits</a:t>
            </a:r>
          </a:p>
          <a:p>
            <a:pPr marL="403225" lvl="1" indent="-1727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th-TH" sz="110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คุณสามารถเริ่มการสมัครใหม่โดยเลือก "สมัครขอสวัสดิการ" จากหน้าแรกหรือในขณะที่เข้าสู่ระบบบัญชีของคุณ</a:t>
            </a:r>
          </a:p>
          <a:p>
            <a:pPr indent="174625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th-TH" sz="1100" b="1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 ตรวจสอบสถานะเคสของฉันหรือรับการยืนยันตัวตนของสวัสดิการ</a:t>
            </a:r>
          </a:p>
          <a:p>
            <a:pPr marL="403225" lvl="1" indent="-1727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ติดต่อสำนักงานเทศมณฑลของคุณ</a:t>
            </a:r>
            <a:endParaRPr lang="th-TH" sz="1100" b="1" dirty="0">
              <a:solidFill>
                <a:srgbClr val="0F4964"/>
              </a:solidFill>
              <a:latin typeface="Browallia New" panose="020B0604020202020204" pitchFamily="34" charset="-34"/>
              <a:ea typeface="Source Sans Pro" panose="020B0503030403020204" pitchFamily="34" charset="0"/>
              <a:cs typeface="Browallia New" panose="020B0604020202020204" pitchFamily="34" charset="-34"/>
            </a:endParaRPr>
          </a:p>
          <a:p>
            <a:pPr marL="460375" indent="-287020">
              <a:spcBef>
                <a:spcPts val="200"/>
              </a:spcBef>
              <a:spcAft>
                <a:spcPts val="400"/>
              </a:spcAft>
            </a:pPr>
            <a:r>
              <a:rPr lang="th-TH" sz="1100" b="1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ตรวจสอบยอดคงเหลือ EBT ของฉัน</a:t>
            </a:r>
          </a:p>
          <a:p>
            <a:pPr marL="403225" lvl="1" indent="-1727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th-TH" sz="110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/>
                <a:cs typeface="Browallia New" panose="020B0604020202020204" pitchFamily="34" charset="-34"/>
              </a:rPr>
              <a:t>ไปที่เว็บไซต์ EBT ของรัฐแคลิฟอร์เนีย (EBT.ca.gov) ใช้แอปมือถือ ebtEDGE</a:t>
            </a: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/>
                <a:cs typeface="Browallia New" panose="020B0604020202020204" pitchFamily="34" charset="-34"/>
              </a:rPr>
              <a:t> หรือโทรติดต่อหมายเลขโทรศัพท์ของ EBT</a:t>
            </a:r>
          </a:p>
          <a:p>
            <a:pPr marL="230505" lvl="1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th-TH" sz="1100" b="1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/>
                <a:cs typeface="Browallia New" panose="020B0604020202020204" pitchFamily="34" charset="-34"/>
              </a:rPr>
              <a:t>ดู</a:t>
            </a:r>
            <a:r>
              <a:rPr lang="th-TH" sz="1100" b="1" dirty="0">
                <a:solidFill>
                  <a:srgbClr val="0F4964"/>
                </a:solidFill>
                <a:latin typeface="Browallia New" panose="020B0604020202020204" pitchFamily="34" charset="-34"/>
                <a:ea typeface="Source Sans Pro"/>
                <a:cs typeface="Browallia New" panose="020B0604020202020204" pitchFamily="34" charset="-34"/>
              </a:rPr>
              <a:t>หนังสือแจ้ง</a:t>
            </a:r>
            <a:r>
              <a:rPr lang="th-TH" sz="1100" b="1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/>
                <a:cs typeface="Browallia New" panose="020B0604020202020204" pitchFamily="34" charset="-34"/>
              </a:rPr>
              <a:t>การดำเนินการ (NOA) ของฉัน</a:t>
            </a:r>
          </a:p>
          <a:p>
            <a:pPr marL="403225" lvl="1" indent="-1727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th-TH" sz="110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/>
                <a:cs typeface="Browallia New" panose="020B0604020202020204" pitchFamily="34" charset="-34"/>
              </a:rPr>
              <a:t>หนังสือแจ้งของคุณจะถูกส่งถึงคุณทางไปรษณีย์</a:t>
            </a: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/>
                <a:cs typeface="Browallia New" panose="020B0604020202020204" pitchFamily="34" charset="-34"/>
              </a:rPr>
              <a:t> </a:t>
            </a:r>
            <a:endParaRPr lang="th-TH" sz="1100" dirty="0">
              <a:solidFill>
                <a:srgbClr val="0F4964"/>
              </a:solidFill>
              <a:effectLst/>
              <a:latin typeface="Browallia New" panose="020B0604020202020204" pitchFamily="34" charset="-34"/>
              <a:ea typeface="Source Sans Pro" panose="020B0503030403020204" pitchFamily="34" charset="0"/>
              <a:cs typeface="Browallia New" panose="020B0604020202020204" pitchFamily="34" charset="-34"/>
            </a:endParaRPr>
          </a:p>
          <a:p>
            <a:pPr marL="403225" lvl="1" indent="-1727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th-TH" sz="110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/>
                <a:cs typeface="Browallia New" panose="020B0604020202020204" pitchFamily="34" charset="-34"/>
              </a:rPr>
              <a:t>หากคุณไม่มีหนังสือแจ้งและต้องการสำเนา </a:t>
            </a:r>
            <a:br>
              <a:rPr lang="th-TH" sz="1100" dirty="0">
                <a:effectLst/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</a:br>
            <a:r>
              <a:rPr lang="th-TH" sz="1100" dirty="0">
                <a:solidFill>
                  <a:srgbClr val="0F4964"/>
                </a:solidFill>
                <a:effectLst/>
                <a:latin typeface="Browallia New" panose="020B0604020202020204" pitchFamily="34" charset="-34"/>
                <a:ea typeface="Source Sans Pro"/>
                <a:cs typeface="Browallia New" panose="020B0604020202020204" pitchFamily="34" charset="-34"/>
              </a:rPr>
              <a:t>ติดต่อสำนักงานเทศมณฑลของคุณ</a:t>
            </a:r>
          </a:p>
          <a:p>
            <a:pPr marL="403225" lvl="1" indent="-1727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/>
                <a:cs typeface="Browallia New" panose="020B0604020202020204" pitchFamily="34" charset="-34"/>
              </a:rPr>
              <a:t>คุณยังสามารถดู NOA ได้บน BenefitsCal </a:t>
            </a:r>
          </a:p>
          <a:p>
            <a:pPr marL="460375" indent="-287020">
              <a:spcBef>
                <a:spcPts val="200"/>
              </a:spcBef>
              <a:spcAft>
                <a:spcPts val="400"/>
              </a:spcAft>
            </a:pPr>
            <a:r>
              <a:rPr lang="th-TH" sz="1100" b="1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อัปโหลดเอกสาร</a:t>
            </a:r>
          </a:p>
          <a:p>
            <a:pPr marL="403225" lvl="1" indent="-1727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เข้าสู่หน้าอัปโหลดเอกสารที่ </a:t>
            </a: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https://benefitscal.com/ApplyForBenefits/ABADD</a:t>
            </a: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 และกรอก:</a:t>
            </a:r>
          </a:p>
          <a:p>
            <a:pPr marL="574675" lvl="2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85000"/>
              <a:buFont typeface="Courier New" panose="02070309020205020404" pitchFamily="49" charset="0"/>
              <a:buChar char="o"/>
            </a:pP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ประเภทเอกสาร (บังคับ)</a:t>
            </a:r>
          </a:p>
          <a:p>
            <a:pPr marL="574675" lvl="2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85000"/>
              <a:buFont typeface="Courier New" panose="02070309020205020404" pitchFamily="49" charset="0"/>
              <a:buChar char="o"/>
            </a:pP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หมายเลขใบสมัครหรือเคส (จำเป็น)</a:t>
            </a:r>
          </a:p>
          <a:p>
            <a:pPr marL="574675" lvl="2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85000"/>
              <a:buFont typeface="Courier New" panose="02070309020205020404" pitchFamily="49" charset="0"/>
              <a:buChar char="o"/>
            </a:pP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เทศมณฑล (บังคับ)</a:t>
            </a:r>
          </a:p>
          <a:p>
            <a:pPr marL="574675" lvl="2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85000"/>
              <a:buFont typeface="Courier New" panose="02070309020205020404" pitchFamily="49" charset="0"/>
              <a:buChar char="o"/>
            </a:pP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วันเกิด (DOB) (บังคับ)</a:t>
            </a:r>
          </a:p>
          <a:p>
            <a:pPr marL="574675" lvl="2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85000"/>
              <a:buFont typeface="Courier New" panose="02070309020205020404" pitchFamily="49" charset="0"/>
              <a:buChar char="o"/>
            </a:pP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ชื่อ (ไม่บังคับ)</a:t>
            </a:r>
          </a:p>
          <a:p>
            <a:pPr marL="574675" lvl="2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85000"/>
              <a:buFont typeface="Courier New" panose="02070309020205020404" pitchFamily="49" charset="0"/>
              <a:buChar char="o"/>
            </a:pPr>
            <a:r>
              <a:rPr lang="th-TH" sz="1100" dirty="0">
                <a:solidFill>
                  <a:srgbClr val="0F4964"/>
                </a:solidFill>
                <a:latin typeface="Browallia New" panose="020B0604020202020204" pitchFamily="34" charset="-34"/>
                <a:ea typeface="Source Sans Pro" panose="020B0503030403020204" pitchFamily="34" charset="0"/>
                <a:cs typeface="Browallia New" panose="020B0604020202020204" pitchFamily="34" charset="-34"/>
              </a:rPr>
              <a:t>นามสกุล (ไม่บังคับ)</a:t>
            </a:r>
            <a:endParaRPr lang="th-TH" sz="1100" dirty="0">
              <a:solidFill>
                <a:srgbClr val="0F4964"/>
              </a:solidFill>
              <a:effectLst/>
              <a:latin typeface="Browallia New" panose="020B0604020202020204" pitchFamily="34" charset="-34"/>
              <a:ea typeface="Source Sans Pro" panose="020B050303040302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88313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282896A5DCF44BB4E27E937DEBD61F" ma:contentTypeVersion="20" ma:contentTypeDescription="Create a new document." ma:contentTypeScope="" ma:versionID="c744bf621409691cd298fa682c9bda22">
  <xsd:schema xmlns:xsd="http://www.w3.org/2001/XMLSchema" xmlns:xs="http://www.w3.org/2001/XMLSchema" xmlns:p="http://schemas.microsoft.com/office/2006/metadata/properties" xmlns:ns2="6f42a4de-dc14-48ac-aaf7-8516801bfbca" xmlns:ns3="c71bc280-77be-4226-9682-3896b2a5d823" targetNamespace="http://schemas.microsoft.com/office/2006/metadata/properties" ma:root="true" ma:fieldsID="18f0d008cbd890b095ebae5e13c1ce4a" ns2:_="" ns3:_="">
    <xsd:import namespace="6f42a4de-dc14-48ac-aaf7-8516801bfbca"/>
    <xsd:import namespace="c71bc280-77be-4226-9682-3896b2a5d8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42a4de-dc14-48ac-aaf7-8516801bfb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ef47989-784c-489a-9429-d0794a70773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bc280-77be-4226-9682-3896b2a5d82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2fd11a7-2fc9-4a05-a60b-36ef088c0424}" ma:internalName="TaxCatchAll" ma:showField="CatchAllData" ma:web="c71bc280-77be-4226-9682-3896b2a5d82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f42a4de-dc14-48ac-aaf7-8516801bfbca">
      <Terms xmlns="http://schemas.microsoft.com/office/infopath/2007/PartnerControls"/>
    </lcf76f155ced4ddcb4097134ff3c332f>
    <TaxCatchAll xmlns="c71bc280-77be-4226-9682-3896b2a5d823" xsi:nil="true"/>
    <SharedWithUsers xmlns="c71bc280-77be-4226-9682-3896b2a5d823">
      <UserInfo>
        <DisplayName>Renee Gustafson</DisplayName>
        <AccountId>633</AccountId>
        <AccountType/>
      </UserInfo>
      <UserInfo>
        <DisplayName>Maria Kincaid</DisplayName>
        <AccountId>1044</AccountId>
        <AccountType/>
      </UserInfo>
      <UserInfo>
        <DisplayName>Leah Weston</DisplayName>
        <AccountId>4790</AccountId>
        <AccountType/>
      </UserInfo>
    </SharedWithUsers>
    <MediaLengthInSeconds xmlns="6f42a4de-dc14-48ac-aaf7-8516801bfbca" xsi:nil="true"/>
  </documentManagement>
</p:properties>
</file>

<file path=customXml/itemProps1.xml><?xml version="1.0" encoding="utf-8"?>
<ds:datastoreItem xmlns:ds="http://schemas.openxmlformats.org/officeDocument/2006/customXml" ds:itemID="{4AA21556-0364-4481-A5D5-870F3ED0F87B}"/>
</file>

<file path=customXml/itemProps2.xml><?xml version="1.0" encoding="utf-8"?>
<ds:datastoreItem xmlns:ds="http://schemas.openxmlformats.org/officeDocument/2006/customXml" ds:itemID="{93BACA2C-3769-47E2-9DAA-003878E548B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796769-C93E-4B98-A90C-B5F4FF7AFDA3}">
  <ds:schemaRefs>
    <ds:schemaRef ds:uri="http://purl.org/dc/dcmitype/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07cce206-b2fb-4d12-b592-df392702b636"/>
    <ds:schemaRef ds:uri="93742323-0fdd-4dca-be21-a7cce58bba94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257</TotalTime>
  <Words>1652</Words>
  <Application>Microsoft Office PowerPoint</Application>
  <PresentationFormat>Personalizado</PresentationFormat>
  <Paragraphs>130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Browallia New</vt:lpstr>
      <vt:lpstr>Courier New</vt:lpstr>
      <vt:lpstr>Source Sans Pro</vt:lpstr>
      <vt:lpstr>Office Theme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Argueta, Luis</dc:creator>
  <cp:lastModifiedBy>Arcie Fernandez</cp:lastModifiedBy>
  <cp:revision>28</cp:revision>
  <cp:lastPrinted>2024-05-23T01:19:02Z</cp:lastPrinted>
  <dcterms:created xsi:type="dcterms:W3CDTF">2024-03-04T16:39:43Z</dcterms:created>
  <dcterms:modified xsi:type="dcterms:W3CDTF">2024-05-23T15:38:46Z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60d57e-af5b-4752-ac57-3e4f28ca11dc_Enabled">
    <vt:lpwstr>true</vt:lpwstr>
  </property>
  <property fmtid="{D5CDD505-2E9C-101B-9397-08002B2CF9AE}" pid="3" name="MSIP_Label_ea60d57e-af5b-4752-ac57-3e4f28ca11dc_SetDate">
    <vt:lpwstr>2024-03-07T01:54:54Z</vt:lpwstr>
  </property>
  <property fmtid="{D5CDD505-2E9C-101B-9397-08002B2CF9AE}" pid="4" name="MSIP_Label_ea60d57e-af5b-4752-ac57-3e4f28ca11dc_Method">
    <vt:lpwstr>Standard</vt:lpwstr>
  </property>
  <property fmtid="{D5CDD505-2E9C-101B-9397-08002B2CF9AE}" pid="5" name="MSIP_Label_ea60d57e-af5b-4752-ac57-3e4f28ca11dc_Name">
    <vt:lpwstr>ea60d57e-af5b-4752-ac57-3e4f28ca11dc</vt:lpwstr>
  </property>
  <property fmtid="{D5CDD505-2E9C-101B-9397-08002B2CF9AE}" pid="6" name="MSIP_Label_ea60d57e-af5b-4752-ac57-3e4f28ca11dc_SiteId">
    <vt:lpwstr>36da45f1-dd2c-4d1f-af13-5abe46b99921</vt:lpwstr>
  </property>
  <property fmtid="{D5CDD505-2E9C-101B-9397-08002B2CF9AE}" pid="7" name="MSIP_Label_ea60d57e-af5b-4752-ac57-3e4f28ca11dc_ActionId">
    <vt:lpwstr>a3de24a4-9ba3-4103-a473-daaca6508d2d</vt:lpwstr>
  </property>
  <property fmtid="{D5CDD505-2E9C-101B-9397-08002B2CF9AE}" pid="8" name="MSIP_Label_ea60d57e-af5b-4752-ac57-3e4f28ca11dc_ContentBits">
    <vt:lpwstr>0</vt:lpwstr>
  </property>
  <property fmtid="{D5CDD505-2E9C-101B-9397-08002B2CF9AE}" pid="9" name="ContentTypeId">
    <vt:lpwstr>0x0101001C282896A5DCF44BB4E27E937DEBD61F</vt:lpwstr>
  </property>
  <property fmtid="{D5CDD505-2E9C-101B-9397-08002B2CF9AE}" pid="10" name="MediaServiceImageTags">
    <vt:lpwstr/>
  </property>
  <property fmtid="{D5CDD505-2E9C-101B-9397-08002B2CF9AE}" pid="11" name="Order">
    <vt:r8>688100</vt:r8>
  </property>
  <property fmtid="{D5CDD505-2E9C-101B-9397-08002B2CF9AE}" pid="12" name="xd_Signature">
    <vt:bool>false</vt:bool>
  </property>
  <property fmtid="{D5CDD505-2E9C-101B-9397-08002B2CF9AE}" pid="13" name="xd_ProgID">
    <vt:lpwstr/>
  </property>
  <property fmtid="{D5CDD505-2E9C-101B-9397-08002B2CF9AE}" pid="14" name="ComplianceAssetId">
    <vt:lpwstr/>
  </property>
  <property fmtid="{D5CDD505-2E9C-101B-9397-08002B2CF9AE}" pid="15" name="TemplateUrl">
    <vt:lpwstr/>
  </property>
  <property fmtid="{D5CDD505-2E9C-101B-9397-08002B2CF9AE}" pid="16" name="_ExtendedDescription">
    <vt:lpwstr/>
  </property>
  <property fmtid="{D5CDD505-2E9C-101B-9397-08002B2CF9AE}" pid="17" name="TriggerFlowInfo">
    <vt:lpwstr/>
  </property>
  <property fmtid="{D5CDD505-2E9C-101B-9397-08002B2CF9AE}" pid="18" name="_SourceUrl">
    <vt:lpwstr/>
  </property>
  <property fmtid="{D5CDD505-2E9C-101B-9397-08002B2CF9AE}" pid="19" name="_SharedFileIndex">
    <vt:lpwstr/>
  </property>
</Properties>
</file>