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sldIdLst>
    <p:sldId id="257" r:id="rId5"/>
    <p:sldId id="256" r:id="rId6"/>
    <p:sldId id="258" r:id="rId7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6" orient="horz" pos="6336" userDrawn="1">
          <p15:clr>
            <a:srgbClr val="A4A3A4"/>
          </p15:clr>
        </p15:guide>
        <p15:guide id="7" orient="horz" pos="151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A51537-20FB-CA6F-0A1F-DA3913FE9D03}" name="Jennifer Hobbs" initials="JH" userId="S::HobbsJ@CalACES.org::d8c6b139-6877-42de-a9b6-94aff2310fb8" providerId="AD"/>
  <p188:author id="{4CB82439-81B3-F6B3-A41B-C4ADC64CFFCB}" name="Jasrotia, Palak" initials="JP" userId="S::pjasrotia@deloitte.com::ff03e157-2e89-4313-818a-46d1d3d62c59" providerId="AD"/>
  <p188:author id="{3540645D-06BD-1547-57CD-1D75780F038A}" name="Lynn Bridwell" initials="LB" userId="S::BridwellL@CalACES.org::f493453a-2c95-4f19-a9f2-97cd2e192283" providerId="AD"/>
  <p188:author id="{ACBCC86C-4C55-CC12-821D-6D89A134FE01}" name="Elizabeth Palm" initials="EP" userId="S::PalmE@CalACES.org::fd1aa5b2-94a5-42b1-a796-103534593afd" providerId="AD"/>
  <p188:author id="{D8939C75-02B7-D2E3-3D95-7CCA8BDA6533}" name="Matthew Vandereyck" initials="MV" userId="S::VandereyckM@CalACES.org::f04246c0-7427-4d40-9382-fde7e6271c5c" providerId="AD"/>
  <p188:author id="{F2644286-D4A4-07D9-D618-CF76131E2FB4}" name="Abernethy, Jessica@DSS" initials="AJ" userId="S::Jessica.Abernethy@dss.ca.gov::e023498e-452c-4705-9296-3c4cbcb4d930" providerId="AD"/>
  <p188:author id="{A1D8998C-EA90-8B35-D73C-3549A0555D5C}" name="Peggy Macias" initials="PM" userId="S::maciasp@calaces.org::6d5f42cf-be01-4828-a9cf-e344f1bb964d" providerId="AD"/>
  <p188:author id="{FE1C5D93-01B5-1531-3103-8B85E8963403}" name="Jayna Longstreet" initials="JL" userId="S::LongstreetJ@CalACES.org::54dffcd2-d452-4f11-90fa-702048e0edf4" providerId="AD"/>
  <p188:author id="{27DB089C-B88B-E7B3-6DB1-BC05C476BB37}" name="Kumar, Surranjan" initials="KS" userId="S::surranjankumar@deloitte.com::2245a8a8-c3eb-410e-8c18-0cc83a9fa0e0" providerId="AD"/>
  <p188:author id="{A3BA59B6-5F57-04D3-EF6A-E3C4AD5B6342}" name="Sheppard, Susan" initials="SS" userId="S::susheppard@deloitte.com::54b6578d-3135-4211-9722-a142c3218440" providerId="AD"/>
  <p188:author id="{E70A3ECF-5FB3-FABA-CFA7-9DF8722C28E6}" name="Daisy Villasenor" initials="DV" userId="S::VillasenorD@CalACES.org::1136f0b5-294a-43ec-a781-fdf24045beec" providerId="AD"/>
  <p188:author id="{20AE98EF-1716-8421-E5FF-85D0683EDA29}" name="Gregory Postulka" initials="GP" userId="S::postulkag@calaces.org::806a4e80-65be-42ae-966d-59a5057c234a" providerId="AD"/>
  <p188:author id="{95EB62F7-A37E-F873-0870-75CAE5BA13DF}" name="Raghunathan, Ramya" initials="RR" userId="S::ramraghunathan@deloitte.com::fe0bbf4d-e001-4ee3-888d-4a8e46da65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964"/>
    <a:srgbClr val="049DA2"/>
    <a:srgbClr val="E9F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8" y="72"/>
      </p:cViewPr>
      <p:guideLst>
        <p:guide orient="horz" pos="3168"/>
        <p:guide pos="2448"/>
        <p:guide orient="horz" pos="6336"/>
        <p:guide orient="horz" pos="1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b="0" i="0">
                <a:latin typeface="Source Sans Pro" panose="020B0503030403020204" pitchFamily="34" charset="0"/>
              </a:defRPr>
            </a:lvl1pPr>
          </a:lstStyle>
          <a:p>
            <a:fld id="{5F40B951-CB8A-B740-A93B-A2D378FF6542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b="0" i="0">
                <a:latin typeface="Source Sans Pro" panose="020B0503030403020204" pitchFamily="34" charset="0"/>
              </a:defRPr>
            </a:lvl1pPr>
          </a:lstStyle>
          <a:p>
            <a:fld id="{6CB1FBC3-7A7E-DC41-B596-DA7E624399D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6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5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1F61D730-005E-2540-BE62-ADEF06E68604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EE661BE6-BCFE-4142-9F44-3053581D749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9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b="0" i="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mailto:Verify.NoReply@App.CalSAW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https://benefitscal.com/ApplyForBenefits/ABAD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7D5E2C-BF47-1057-338F-69418FB2AE02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084FCE-65B0-71CD-E118-5B39BC51C5D4}"/>
              </a:ext>
            </a:extLst>
          </p:cNvPr>
          <p:cNvSpPr/>
          <p:nvPr/>
        </p:nvSpPr>
        <p:spPr>
          <a:xfrm>
            <a:off x="228600" y="2000904"/>
            <a:ext cx="7315200" cy="25200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50B3C738-D77C-C1AF-0576-30176A415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63650C-9590-D421-9A1E-7842AC0EB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2C9CDA-A778-3FE7-8770-6E166BD6A24A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th-TH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B2E3E0B-7472-22CF-7262-63CEC91EC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011669"/>
              </p:ext>
            </p:extLst>
          </p:nvPr>
        </p:nvGraphicFramePr>
        <p:xfrm>
          <a:off x="4931630" y="941248"/>
          <a:ext cx="2479344" cy="1096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th-TH" sz="16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(ตัวจัดวางข้อความสำหรับชื่อ) ชั่วโมง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วันจันทร์ – วันศุกร์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วันเสาร์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วันอาทิตย์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kern="12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</a:t>
                      </a: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 – </a:t>
                      </a:r>
                      <a:r>
                        <a:rPr lang="th-TH" sz="1000" kern="12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</a:t>
                      </a:r>
                      <a:endParaRPr lang="th-TH" sz="1000" dirty="0">
                        <a:solidFill>
                          <a:srgbClr val="0F4964"/>
                        </a:solidFill>
                        <a:latin typeface="Browallia New" panose="020B0604020202020204" pitchFamily="34" charset="-34"/>
                        <a:ea typeface="Source Sans Pro" panose="020B0503030403020204" pitchFamily="34" charset="0"/>
                        <a:cs typeface="Browallia New" panose="020B0604020202020204" pitchFamily="34" charset="-34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45796" y="1011300"/>
            <a:ext cx="473335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h-TH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ประสิทธิภาพของ BenefitsCal</a:t>
            </a:r>
            <a:br>
              <a:rPr lang="th-TH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</a:br>
            <a:r>
              <a:rPr lang="th-TH" sz="2000" b="1" dirty="0">
                <a:solidFill>
                  <a:srgbClr val="049DA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การรักษาความปลอดภัย</a:t>
            </a:r>
            <a:endParaRPr lang="en-US" sz="2000" b="1" dirty="0">
              <a:solidFill>
                <a:srgbClr val="049DA2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Open Sans Light" panose="020B0306030504020204" pitchFamily="34" charset="0"/>
            </a:endParaRPr>
          </a:p>
          <a:p>
            <a:r>
              <a:rPr lang="th-TH" sz="20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เพื่อปกป้อง</a:t>
            </a:r>
            <a:r>
              <a:rPr lang="th-TH" sz="2000" b="1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  <a:t>ข้อมูลของคุณ</a:t>
            </a:r>
            <a:endParaRPr lang="th-TH" sz="1400" b="1" dirty="0"/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83212"/>
            <a:ext cx="3414717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th-TH" sz="14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การเข้าสู่ระบบ</a:t>
            </a:r>
            <a:r>
              <a:rPr lang="th-TH" sz="1400" dirty="0">
                <a:solidFill>
                  <a:schemeClr val="bg1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 BenefitsCal ด้วย</a:t>
            </a:r>
            <a:r>
              <a:rPr lang="th-TH" sz="14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การยืนยันตัวตนแบบสองขั้นตอน</a:t>
            </a:r>
            <a:endParaRPr lang="th-TH" sz="1400" dirty="0">
              <a:solidFill>
                <a:schemeClr val="bg1"/>
              </a:solidFill>
              <a:latin typeface="Browallia New" panose="020B0604020202020204" pitchFamily="34" charset="-34"/>
              <a:ea typeface="Source Sans Pro"/>
              <a:cs typeface="Browallia New" panose="020B0604020202020204" pitchFamily="34" charset="-34"/>
            </a:endParaRP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CAC4840-FC60-6D93-3880-8A589DF1EC4F}"/>
              </a:ext>
            </a:extLst>
          </p:cNvPr>
          <p:cNvSpPr txBox="1"/>
          <p:nvPr/>
        </p:nvSpPr>
        <p:spPr>
          <a:xfrm>
            <a:off x="407553" y="2407788"/>
            <a:ext cx="3364992" cy="406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การยืนยันตัวตนแบบสองขั้นตอนคืออะไร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ตอนนี้ BenefitsCal กำหนดให้คุณต้องใช้การยืนยันตัวตนแบบสองขั้นตอนเพื่อเข้าสู่ระบบบัญชีของคุณ 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การยืนยันตัวตนแบบสองขั้นตอนเป็นกระบวนการเข้าสู่ระบบพิเศษที่ปกป้องบัญชีและรักษาความปลอดภัยข้อมูลของคุณ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 เมื่อคุณเข้าสู่ระบบ คุณจะได้รับรหัสในอีเมลของคุณหรือในข้อความทางโทรศัพท์/SMS เพื่อให้มั่นใจว่าคุณเป็นผู้ที่พยายามเข้าสู่ระบบ 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ฉันจะ</a:t>
            </a: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เข้าสู่ระบบ BenefitsCal ด้วยการยืนยันตัวตนแบบสองขั้นตอนได้อย่างไร</a:t>
            </a:r>
          </a:p>
          <a:p>
            <a:pPr marL="320040" indent="-228600" defTabSz="274320"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ในหน้าแรกของ BenefitsCal ที่มุมขวาบน </a:t>
            </a:r>
            <a:r>
              <a:rPr lang="en-US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ให้คลิก 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เข้าสู่ระบบ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 </a:t>
            </a:r>
          </a:p>
          <a:p>
            <a:pPr marL="320040" marR="0" indent="-228600" defTabSz="274320"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กรอกอีเมลและรหัสผ่านของคุณ</a:t>
            </a:r>
          </a:p>
          <a:p>
            <a:pPr marL="320040" marR="0" indent="-228600" defTabSz="274320"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คลิก </a:t>
            </a: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เข้าสู่ระบบ</a:t>
            </a:r>
            <a:endParaRPr lang="th-TH" sz="11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/>
              <a:cs typeface="Browallia New" panose="020B0604020202020204" pitchFamily="34" charset="-34"/>
            </a:endParaRPr>
          </a:p>
          <a:p>
            <a:pPr marL="320040" indent="-228600" defTabSz="274320"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ตรวจสอบรหัสยืนยันตัวตนหกหลักที่ส่งไปยังอีเมลของคุณหรือในข้อความทางโทรศัพท์/SMS ที่ส่งไปยังหมายเลขโทรศัพท์มือถือ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 </a:t>
            </a: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ที่เชื่อมโยงกับเคสของคุณ</a:t>
            </a:r>
          </a:p>
          <a:p>
            <a:pPr marL="320040" indent="-228600" defTabSz="274320"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กรอกรหัสหกหลักในช่องที่กำหนดบนหน้าจอและคลิก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 </a:t>
            </a: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ถัดไป</a:t>
            </a:r>
            <a:endParaRPr lang="th-TH" sz="11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/>
              <a:cs typeface="Browallia New" panose="020B0604020202020204" pitchFamily="34" charset="-34"/>
            </a:endParaRPr>
          </a:p>
          <a:p>
            <a:pPr marL="320040" indent="-228600" defTabSz="274320"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คุณจะเห็นหน้าจอข้อกำหนดการใช้งานของ BenefitsCal หลังจากพิจารณาทบทวนแล้ว ให้คลิก </a:t>
            </a: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ฉันยอมรับ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 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เพื่อยอมรับข้อกำหนด </a:t>
            </a:r>
            <a:endParaRPr lang="th-TH" sz="1100" b="1" dirty="0">
              <a:solidFill>
                <a:srgbClr val="0F4964"/>
              </a:solidFill>
              <a:latin typeface="Browallia New" panose="020B0604020202020204" pitchFamily="34" charset="-34"/>
              <a:ea typeface="Source Sans Pro"/>
              <a:cs typeface="Browallia New" panose="020B0604020202020204" pitchFamily="34" charset="-3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2415286" y="9051129"/>
            <a:ext cx="2941832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th-TH" sz="16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ถาม</a:t>
            </a:r>
            <a:r>
              <a:rPr lang="th-TH" sz="160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โรบิน</a:t>
            </a:r>
            <a:r>
              <a:rPr lang="th-TH" sz="16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endParaRPr lang="th-TH" sz="10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0" marR="0" algn="ctr">
              <a:spcAft>
                <a:spcPts val="600"/>
              </a:spcAft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BenefitsCal เป็นวิธีใหม่ ง่าย สะดวก 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Open Sans SemiBold" panose="020B0706030804020204" pitchFamily="34" charset="0"/>
                <a:cs typeface="Browallia New" panose="020B0604020202020204" pitchFamily="34" charset="-34"/>
              </a:rPr>
              <a:t>และ</a:t>
            </a:r>
            <a:r>
              <a:rPr lang="th-TH" sz="110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ปลอดภัย </a:t>
            </a:r>
            <a:b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</a:b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เพื่อให้ชาวแคลิฟอร์เนียสามารถสมัครและจัดการสวัสดิการที่ต้องการได้ </a:t>
            </a:r>
          </a:p>
          <a:p>
            <a:pPr marL="0" marR="0" algn="ctr">
              <a:spcAft>
                <a:spcPts val="600"/>
              </a:spcAft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ไปที่ </a:t>
            </a:r>
            <a:r>
              <a:rPr lang="th-TH" sz="110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FF5A31-4339-FA79-17BA-DA3A2EBCDE28}"/>
              </a:ext>
            </a:extLst>
          </p:cNvPr>
          <p:cNvSpPr txBox="1"/>
          <p:nvPr/>
        </p:nvSpPr>
        <p:spPr>
          <a:xfrm>
            <a:off x="4256955" y="2789304"/>
            <a:ext cx="306176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  <a:r>
              <a:rPr lang="th-TH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th-TH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th-TH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5C833-18BC-3A03-B61C-749CD94105C1}"/>
              </a:ext>
            </a:extLst>
          </p:cNvPr>
          <p:cNvSpPr txBox="1"/>
          <p:nvPr/>
        </p:nvSpPr>
        <p:spPr>
          <a:xfrm>
            <a:off x="4210828" y="2413553"/>
            <a:ext cx="315401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ฉันจะเปลี่ยนการตั้งค่าการยืนยันตัวตนแบบสองขั้นตอนของฉันได้อย่างไร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หากคุณมีหมายเลขโทรศัพท์ที่เชื่อมโยงกับบัญชี BenefitsCal ของคุณ คุณสามารถเปลี่ยนการตั้งค่าการเข้าสู่ระบบด้วยการยืนยันตัวตนแบบสองขั้นตอนเพื่อรับรหัสที่ส่งไปยังโทรศัพท์มือถือได้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คุณสามารถเปลี่ยนหรือตั้งการตั้งค่าของคุณสำหรับข้อความทางโทรศัพท์/SMS 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หรือ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อีเมล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หลังจาก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ที่คุณได้เข้าสู่ระบบเป็นครั้งแรก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หากคุณเลือกรับรหัสเป็นข้อความทางโทรศัพท์/SMS คุณยังคงต้องใช้อีเมลของคุณเป็นชื่อผู้ใช้ในการเข้าสู่ระบบ 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โปรดทราบว่าข้อความทางโทรศัพท์/SMS สามารถส่งไปยังโทรศัพท์มือถือเท่านั้น และอาจมีค่าธรรมเนียมของข้อมูลและข้อความ </a:t>
            </a:r>
          </a:p>
        </p:txBody>
      </p:sp>
    </p:spTree>
    <p:extLst>
      <p:ext uri="{BB962C8B-B14F-4D97-AF65-F5344CB8AC3E}">
        <p14:creationId xmlns:p14="http://schemas.microsoft.com/office/powerpoint/2010/main" val="51818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th-TH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676801"/>
              </p:ext>
            </p:extLst>
          </p:nvPr>
        </p:nvGraphicFramePr>
        <p:xfrm>
          <a:off x="4918152" y="945130"/>
          <a:ext cx="2479344" cy="1096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th-TH" sz="16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(ตัวจัดวางข้อความสำหรับชื่อ) ชั่วโมง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วันจันทร์ – วันศุกร์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วันเสาร์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วันอาทิตย์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599" y="2000904"/>
            <a:ext cx="7315199" cy="25200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228599" y="1024099"/>
            <a:ext cx="703246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h-TH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ประสิทธิภาพของ BenefitsCal</a:t>
            </a:r>
            <a:br>
              <a:rPr lang="th-TH" sz="20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</a:br>
            <a:r>
              <a:rPr lang="th-TH" sz="2000" b="1" dirty="0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การรักษาความปลอดภัย</a:t>
            </a:r>
            <a:endParaRPr lang="en-US" sz="2000" b="1" dirty="0">
              <a:solidFill>
                <a:srgbClr val="049DA2"/>
              </a:solidFill>
              <a:latin typeface="Source Sans Pro"/>
              <a:ea typeface="Source Sans Pro"/>
              <a:cs typeface="Open Sans Light"/>
            </a:endParaRPr>
          </a:p>
          <a:p>
            <a:r>
              <a:rPr lang="th-TH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เพื่อปกป้อง</a:t>
            </a:r>
            <a:r>
              <a:rPr lang="th-TH" sz="2000" b="1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เคส</a:t>
            </a:r>
            <a:r>
              <a:rPr lang="th-TH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ของคุณ</a:t>
            </a:r>
            <a:endParaRPr lang="th-TH" sz="1400" dirty="0">
              <a:latin typeface="Source Sans Pro"/>
              <a:ea typeface="Source Sans Pro"/>
              <a:cs typeface="Open Sans Light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247126" y="1984629"/>
            <a:ext cx="3139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>
                <a:solidFill>
                  <a:schemeClr val="bg1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การยืนยันตัวตนทำให้การเชื่อมโยงเคส</a:t>
            </a:r>
            <a:r>
              <a:rPr lang="th-TH" sz="14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ปลอดภัยมากกว่าเดิม</a:t>
            </a:r>
            <a:endParaRPr lang="th-TH" sz="1400" dirty="0">
              <a:solidFill>
                <a:schemeClr val="bg1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D73CA0-84A7-1BF8-F1D5-C5A10517180E}"/>
              </a:ext>
            </a:extLst>
          </p:cNvPr>
          <p:cNvSpPr txBox="1"/>
          <p:nvPr/>
        </p:nvSpPr>
        <p:spPr>
          <a:xfrm>
            <a:off x="251461" y="2347353"/>
            <a:ext cx="3479292" cy="6006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2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การเชื่อมโยงเคสคืออะไร</a:t>
            </a:r>
            <a:endParaRPr lang="th-TH" sz="1100" b="1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การเชื่อมโยงเคสเป็น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วิธีที่ลูกค้าบัญชี </a:t>
            </a: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BenefitsCal จะสามารถดูเคสได้</a:t>
            </a:r>
          </a:p>
          <a:p>
            <a:pPr marL="0" marR="0">
              <a:spcBef>
                <a:spcPts val="2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การยืนยันตัวตนสำหรับการเชื่อมโยงเคสคืออะไร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เพื่อรักษาให้ข้อมูลเกี่ยวกับเคสของลูกค้าปลอดภัย เราได้เพิ่มวิธีใหม่ในการยืนยันตัวตนว่า</a:t>
            </a: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คุณ</a:t>
            </a: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เป็นผู้เชื่อมโยงเคสของคุณทางออนไลน์ และ</a:t>
            </a: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ไม่ใช่</a:t>
            </a: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r>
              <a:rPr lang="th-TH" sz="1100" i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บุคคลที่แอบอ้างเป็นคุณ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แบบสองขั้นตอนสำหรับการเชื่อมโยงเคสเหมือนกับการยืนยันตัวตนแบบสองขั้นตอนสำหรับการเข้าสู่ระบบหรือไม่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 คุณยืนยันตัวตนเพียงครั้งเดียวสำหรับการเชื่อมโยงเคส การยืนยันตัวตนแบบสองขั้นตอนสำหรับการเข้าสู่ระบบจะถูกดำเนินการทุกครั้งที่คุณเข้าสู่ระบบ BenefitsCal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การยืนยันตัวตนสำหรับการเชื่อมโยงเคสทำงานอย่างไร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หลังจากกรอกข้อมูลเกี่ยวกับเคสของผู้สมัครหลัก BenefitsCal จะสอบถามวิธีที่คุณต้องการรับลิงก์เพื่อยืนยันตัวตนว่าคุณเป็นผู้เชื่อมโยงเคส CalSAWS ของคุณ คุณสามารถเลือกรับลิงก์ยืนยันตัวตนทางอีเมลหรือทางข้อความทางโทรศัพท์/SMS ไปยังโทรศัพท์มือถือของคุณได้ ตัวเลือกเหล่านี้มาจากข้อมูลที่เรามีในไฟล์ หากข้อมูลนี้ไม่อยู่ในรายการหรือไม่ถูกต้อง คุณสามารถติดต่อเทศมณฑลของคุณเพื่อขอความช่วยเหลือได้ </a:t>
            </a:r>
            <a:endParaRPr lang="th-TH" sz="1100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หากฉันต้องการให้ส่งลิงก์ไปที่อีเมล จะส่งไปที่ที่อยู่อีเมลใด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ลิงก์ยืนยันตัวตนจะถูกส่งไปยังที่อยู่อีเมลที่มีอยู่ในไฟล์เคสของคุณ อีเมลนี้อาจแตกต่างจากที่อยู่อีเมลที่คุณใช้เข้าสู่ระบบ BenefitsCal ผู้สมัครหลักเท่านั้นที่สามารถเชื่อมโยงเคสได้ หากคุณต้องการใช้อีเมลอื่น ให้ติดต่อเทศมณฑลของคุณเพื่ออัปเดตอีเมล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หากคุณต้องการให้ส่งลิงก์ไปที่หมายเลขโทรศัพท์ จะส่งไปที่หมายเลขโทรศัพท์ใด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ลิงก์ยืนยันตัวตนจะถูกส่งไปทางข้อความทางโทรศัพท์/SMS ไปยังหมายเลขโทรศัพท์ที่มีอยู่ในไฟล์เคสของคุณ หลังจากที่คุณยอมรับข้อกำหนดและเงื่อนไข หมายเลขโทรศัพท์นี้อาจแตกต่างจากหมายเลขโทรศัพท์ที่คุณใช้สร้างบัญชี BenefitsCal ของคุณ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หากคุณมีหมายเลขโทรศัพท์มากกว่าหนึ่งหมายเลขแสดงไว้ BenefitsCal จะแสดงหมายเลขโทรศัพท์ในไฟล์เคสของคุณ และคุณจะเลือกหมายเลขโทรศัพท์ที่อยากให้ส่งลิงก์ไปได้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+mn-lt"/>
                <a:cs typeface="Browallia New" panose="020B0604020202020204" pitchFamily="34" charset="-34"/>
              </a:rPr>
              <a:t>หากคุณเลือกรับข้อความทางโทรศัพท์/SMS จะขอให้คุณทำเครื่องหมายเพื่อยอมรับการรับข้อความทางโทรศัพท์/SMS แบบครั้งเดียวพร้อมลิงก์ยืนยันตัวตน</a:t>
            </a:r>
            <a:endParaRPr lang="th-TH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C4D3384-B3F9-06E8-B8A6-B6D0E9C3EBF2}"/>
              </a:ext>
            </a:extLst>
          </p:cNvPr>
          <p:cNvSpPr txBox="1"/>
          <p:nvPr/>
        </p:nvSpPr>
        <p:spPr>
          <a:xfrm>
            <a:off x="4041647" y="2332101"/>
            <a:ext cx="3479291" cy="66325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การยืนยันตัวตนสำหรับการเชื่อมโยงเคสเป็นเรื่องง่าย!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เมื่อคุณได้เข้าสู่ระบบ BenefitsCal คุณจะเห็นหน้าจอต้อนรับ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- </a:t>
            </a: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วางไฮเปอร์ลิงก์ </a:t>
            </a:r>
            <a:r>
              <a:rPr lang="th-TH" sz="1100" i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เชื่อมโยงเคส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​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คลิก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r>
              <a:rPr lang="th-TH" sz="1100" i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หากต้องการเริ่มต้น เชื่อมโยงเคสกับบัญชีของคุณ</a:t>
            </a:r>
            <a:endParaRPr lang="th-TH" sz="1100" i="1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ในหน้าจอถัดไป ให้กรอกวันเกิด รหัสไปรษณีย์ เทศมณฑล และหมายเลขเคสของคุณ (กรอกข้อมูลสำหรับเคสของคุณ)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ถัดไป จะขอให้คุณ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ยืนยันตัวตนว่าคุณเป็นผู้เชื่อมโยงเคสของคุณ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ที่อยู่อีเมลและหมายเลขโทรศัพท์จากรายละเอียดเคสของคุณจะปรากฏขึ้น</a:t>
            </a:r>
            <a:endParaRPr lang="th-TH" sz="11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​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คลิก</a:t>
            </a:r>
            <a:r>
              <a:rPr lang="en-US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ที่ปุ่มตัวเลือกถัดจากที่อยู่อีเมลหรือหมายเลขโทรศัพท์มือถือที่คุณต้องการให้ส่งลิงก์ยืนยันตัวตนไป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ทำตามคำแนะนำด้านล่างเพื่อส่งอีเมลหรือข้อความทางโทรศัพท์/SMS ไปยังโทรศัพท์มือถือ</a:t>
            </a:r>
            <a:endParaRPr lang="th-TH" sz="1100" b="1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การยืนยันตัวตนทางอีเมล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kern="900" spc="-1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ตรวจสอบกล่องรับเข้า</a:t>
            </a:r>
            <a:r>
              <a:rPr lang="th-TH" sz="1100" kern="900" spc="-1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อีเมล</a:t>
            </a:r>
            <a:r>
              <a:rPr lang="th-TH" sz="1100" kern="900" spc="-2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สำหรับลิงก์ยืนยันตัวตน</a:t>
            </a:r>
            <a:r>
              <a:rPr lang="th-TH" sz="1100" kern="9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r>
              <a:rPr lang="th-TH" sz="1100" kern="900" spc="-2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จาก </a:t>
            </a:r>
            <a:r>
              <a:rPr lang="th-TH" sz="1100" kern="9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  <a:hlinkClick r:id="rId7" tooltip="BenefitsCal Verification Email Addre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Verify.NoReply@App.CalSAWS.org</a:t>
            </a:r>
            <a:r>
              <a:rPr lang="th-TH" sz="1100" kern="9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kern="9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หากไม่พบอีเมล ตรวจสอบโฟลเดอร์สแปม/ขยะ</a:t>
            </a:r>
          </a:p>
          <a:p>
            <a:pPr marL="319088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​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คลิก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r>
              <a:rPr lang="th-TH" sz="1100" kern="9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ลิงก์เพื่อยืนยันตัวตนว่าเป็นคุณ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ไปที่แดชบอร์ดของคุณเพื่อดูเคสของคุณที่เชื่อมโยงอยู่</a:t>
            </a:r>
            <a:endParaRPr lang="th-TH" sz="1100" dirty="0">
              <a:solidFill>
                <a:srgbClr val="0F4964"/>
              </a:solidFill>
              <a:effectLst/>
              <a:highlight>
                <a:srgbClr val="FFFF00"/>
              </a:highlight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การยืนยันตัวตนทางข้อความทางโทรศัพท์/SMS (โทรศัพท์มือถือ)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kern="900" spc="-1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ตรวจสอบ</a:t>
            </a:r>
            <a:r>
              <a:rPr lang="th-TH" sz="1100" kern="900" spc="-1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โทรศัพท์</a:t>
            </a:r>
            <a:r>
              <a:rPr lang="th-TH" sz="1100" kern="900" spc="-2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ของคุณสำหรับลิงก์ยืนยันตัวตนจาก </a:t>
            </a:r>
            <a:r>
              <a:rPr lang="th-TH" sz="1100" kern="9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72422</a:t>
            </a:r>
          </a:p>
          <a:p>
            <a:pPr marL="319088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​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คลิก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r>
              <a:rPr lang="th-TH" sz="1100" kern="9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ลิงก์เพื่อยืนยันตัวตนว่าเป็นคุณ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ไปที่แดชบอร์ดของคุณเพื่อดูเคสของคุณที่เชื่อมโยงอยู่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endParaRPr lang="th-TH" sz="1100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60325" marR="0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โปรดทราบว่าข้อความทางโทรศัพท์/SMS สามารถส่งไปยังโทรศัพท์มือถือเท่านั้น และอาจมีค่าธรรมเนียมของข้อมูลและข้อความ </a:t>
            </a: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</a:p>
          <a:p>
            <a:pPr marL="60325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หากไม่มีโทรศัพท์มือถือแสดงไว้ โปรดเลือกตัวเลือกอีเมล หรือติดต่อเทศมณฑลของคุณและให้หมายเลขโทรศัพท์มือถือ</a:t>
            </a:r>
          </a:p>
          <a:p>
            <a:pPr marL="60325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หลังจากที่คุณได้เชื่อมโยงเคสของคุณแล้ว 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คุณสามารถรายงานการเปลี่ยนแปลง พิจารณาหนังสือแจ้ง ข้อมูลเกี่ยวกับเคส และยอดคงเหลือ EBT และทำการต่ออายุหรือรายงานเป็นระยะแบบออนไลน์ทั้งหมด</a:t>
            </a:r>
            <a:endParaRPr lang="th-TH" sz="1100" dirty="0">
              <a:solidFill>
                <a:srgbClr val="0F4964"/>
              </a:solidFill>
              <a:highlight>
                <a:srgbClr val="FFFF00"/>
              </a:highlight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th-TH" sz="1000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th-TH" sz="10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2415286" y="9051129"/>
            <a:ext cx="2941832" cy="992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th-TH" sz="16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ถาม</a:t>
            </a:r>
            <a:r>
              <a:rPr lang="th-TH" sz="160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โรบิน</a:t>
            </a:r>
            <a:r>
              <a:rPr lang="th-TH" sz="16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</a:t>
            </a:r>
            <a:endParaRPr lang="th-TH" sz="10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0" marR="0" algn="ctr">
              <a:spcAft>
                <a:spcPts val="600"/>
              </a:spcAft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BenefitsCal เป็นวิธีใหม่ ง่าย สะดวก 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และ</a:t>
            </a:r>
            <a:r>
              <a:rPr lang="th-TH" sz="110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ปลอดภัย </a:t>
            </a:r>
            <a:b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</a:b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เพื่อให้ชาวแคลิฟอร์เนียสามารถสมัครและจัดการสวัสดิการที่ต้องการได้ </a:t>
            </a:r>
          </a:p>
          <a:p>
            <a:pPr marL="0" marR="0" algn="ctr">
              <a:spcAft>
                <a:spcPts val="600"/>
              </a:spcAft>
            </a:pPr>
            <a:r>
              <a:rPr lang="th-TH" sz="105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ไปที่ </a:t>
            </a:r>
            <a:r>
              <a:rPr lang="th-TH" sz="105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BenefitsCal.com</a:t>
            </a:r>
          </a:p>
        </p:txBody>
      </p:sp>
    </p:spTree>
    <p:extLst>
      <p:ext uri="{BB962C8B-B14F-4D97-AF65-F5344CB8AC3E}">
        <p14:creationId xmlns:p14="http://schemas.microsoft.com/office/powerpoint/2010/main" val="78854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th-TH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963958"/>
              </p:ext>
            </p:extLst>
          </p:nvPr>
        </p:nvGraphicFramePr>
        <p:xfrm>
          <a:off x="4947260" y="955038"/>
          <a:ext cx="2479344" cy="1096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th-TH" sz="16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(ตัวจัดวางข้อความสำหรับชื่อ) ชั่วโมง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วันจันทร์ – วันศุกร์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วันเสาร์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วันอาทิตย์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th-TH" sz="1000" dirty="0">
                          <a:solidFill>
                            <a:srgbClr val="0F4964"/>
                          </a:solidFill>
                          <a:latin typeface="Browallia New" panose="020B0604020202020204" pitchFamily="34" charset="-34"/>
                          <a:ea typeface="Source Sans Pro" panose="020B0503030403020204" pitchFamily="34" charset="0"/>
                          <a:cs typeface="Browallia New" panose="020B0604020202020204" pitchFamily="34" charset="-34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600" y="2021586"/>
            <a:ext cx="7315200" cy="252000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45796" y="1010762"/>
            <a:ext cx="703246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h-TH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ประสิทธิภาพของ BenefitsCal</a:t>
            </a:r>
            <a:br>
              <a:rPr lang="th-TH" sz="2000" dirty="0">
                <a:latin typeface="Source Sans Pro" panose="020B0503030403020204" pitchFamily="34" charset="0"/>
                <a:ea typeface="Source Sans Pro" panose="020B0503030403020204" pitchFamily="34" charset="0"/>
                <a:cs typeface="Open Sans Light" panose="020B0306030504020204" pitchFamily="34" charset="0"/>
              </a:rPr>
            </a:br>
            <a:r>
              <a:rPr lang="th-TH" sz="2000" b="1" dirty="0">
                <a:solidFill>
                  <a:srgbClr val="049DA2"/>
                </a:solidFill>
                <a:latin typeface="Source Sans Pro"/>
                <a:ea typeface="Source Sans Pro"/>
                <a:cs typeface="Open Sans Light"/>
              </a:rPr>
              <a:t>การรักษาความปลอดภัย</a:t>
            </a:r>
            <a:endParaRPr lang="en-US" sz="2000" b="1" dirty="0">
              <a:solidFill>
                <a:srgbClr val="049DA2"/>
              </a:solidFill>
              <a:latin typeface="Source Sans Pro"/>
              <a:ea typeface="Source Sans Pro"/>
              <a:cs typeface="Open Sans Light"/>
            </a:endParaRPr>
          </a:p>
          <a:p>
            <a:r>
              <a:rPr lang="th-TH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เพื่อปกป้อง</a:t>
            </a:r>
            <a:r>
              <a:rPr lang="th-TH" sz="2000" b="1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เคส</a:t>
            </a:r>
            <a:r>
              <a:rPr lang="th-TH" sz="2000" dirty="0">
                <a:solidFill>
                  <a:srgbClr val="0F4964"/>
                </a:solidFill>
                <a:latin typeface="Source Sans Pro"/>
                <a:ea typeface="Source Sans Pro"/>
                <a:cs typeface="Open Sans Light"/>
              </a:rPr>
              <a:t>ของคุณ</a:t>
            </a:r>
            <a:endParaRPr lang="th-TH" sz="1400" dirty="0">
              <a:latin typeface="Source Sans Pro"/>
              <a:ea typeface="Source Sans Pro"/>
              <a:cs typeface="Open Sans Light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1994154"/>
            <a:ext cx="17988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dirty="0">
                <a:solidFill>
                  <a:schemeClr val="bg1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การแก้ไขปัญหาการเชื่อมโยงเคส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2482612" y="9051129"/>
            <a:ext cx="2807179" cy="977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th-TH" sz="16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ถาม</a:t>
            </a:r>
            <a:r>
              <a:rPr lang="th-TH" sz="160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โรบิน</a:t>
            </a:r>
            <a:r>
              <a:rPr lang="th-TH" sz="16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: </a:t>
            </a:r>
            <a:endParaRPr lang="th-TH" sz="10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0" marR="0" algn="ctr">
              <a:spcAft>
                <a:spcPts val="600"/>
              </a:spcAft>
            </a:pPr>
            <a:r>
              <a:rPr lang="th-TH" sz="105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BenefitsCal เป็นวิธีใหม่ ง่าย สะดวก </a:t>
            </a:r>
            <a:r>
              <a:rPr lang="th-TH" sz="105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และ</a:t>
            </a:r>
            <a:r>
              <a:rPr lang="th-TH" sz="105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ปลอดภัย </a:t>
            </a:r>
            <a:br>
              <a:rPr lang="th-TH" sz="105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</a:br>
            <a:r>
              <a:rPr lang="th-TH" sz="105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เพื่อให้ชาวแคลิฟอร์เนียสามารถสมัครและจัดการสวัสดิการที่ต้องการได้ </a:t>
            </a:r>
          </a:p>
          <a:p>
            <a:pPr marL="0" marR="0" algn="ctr">
              <a:spcAft>
                <a:spcPts val="600"/>
              </a:spcAft>
            </a:pPr>
            <a:r>
              <a:rPr lang="th-TH" sz="105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ไปที่ </a:t>
            </a:r>
            <a:r>
              <a:rPr lang="th-TH" sz="1050" dirty="0">
                <a:solidFill>
                  <a:srgbClr val="049DA2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8F25F-2DD7-F8AE-E951-E78A420827C7}"/>
              </a:ext>
            </a:extLst>
          </p:cNvPr>
          <p:cNvSpPr txBox="1"/>
          <p:nvPr/>
        </p:nvSpPr>
        <p:spPr>
          <a:xfrm>
            <a:off x="365760" y="2360676"/>
            <a:ext cx="3364992" cy="4873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182880">
              <a:spcBef>
                <a:spcPts val="1200"/>
              </a:spcBef>
              <a:spcAft>
                <a:spcPts val="400"/>
              </a:spcAft>
            </a:pPr>
            <a:r>
              <a:rPr lang="th-TH" sz="1100" b="1" kern="1000" spc="-2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จะทำอย่างไรหากฉันไม่ทราบที่อยู่อีเมลของฉัน ไม่สามารถเข้าถึงอีเมลได้ หรือต้องการหมายเลขโทรศัพท์มือถืออื่นในเคสของฉัน</a:t>
            </a:r>
          </a:p>
          <a:p>
            <a:pPr marR="0" defTabSz="182880">
              <a:spcBef>
                <a:spcPts val="200"/>
              </a:spcBef>
              <a:spcAft>
                <a:spcPts val="400"/>
              </a:spcAft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ติดต่อสำนักงานเทศมณฑลของคุณเพื่ออัปเดตอีเมลและ/หรือหมายเลขโทรศัพท์มือถือของคุณ</a:t>
            </a:r>
          </a:p>
          <a:p>
            <a:pPr marR="0"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จะเป็นอย่างไรหากฉันไม่ได้รับลิงก์ยืนยันตัวตน </a:t>
            </a:r>
            <a:endParaRPr lang="th-TH" sz="1100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รอ 15 นาที แล้วตรวจสอบอีกครั้ง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ตรวจสอบให้แน่ใจว่าคุณกำลังตรวจสอบอีเมล/หมายเลขโทรศัพท์มือถือที่อยู่ในไฟล์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ที่มีเคสของคุณ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ตรวจสอบโฟลเดอร์สแปม/ขยะของคุณ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ทำขั้นตอนข้างต้นซ้ำเพื่อลองและเชื่อมโยงเคสของคุณอีกครั้ง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หากคุณไม่ได้รับข้อความทางโทรศัพท์/SMS หรือข้อความทางอีเมล หรือหากลิงก์ยืนยันตัวตนหมดอายุ คุณสามารถขอลิงก์ยืนยันตัวตนใหม่ได้</a:t>
            </a:r>
            <a:endParaRPr lang="th-TH" sz="11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ฉันคิดว่าฉันได้เชื่อมโยงเคสของฉันแล้ว แต่ฉันพบข้อความบนแดชบอร์ดของฉันว่าการยืนยันตัวตนยังคงรอดำเนินการอยู่ในอีเมล/โทรศัพท์ ฉันควรทำอย่างไร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ตรวจสอบให้แน่ใจว่าคุณกำลังตรวจสอบอีเมล/หมายเลขโทรศัพท์มือถือที่อยู่ในไฟล์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ที่มีเคสของคุณ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ลองคลิกลิงก์ที่ส่งไปยังอีเมล/หมายเลขโทรศัพท์ของคุณอีกครั้ง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ลองเชื่อมโยงเคสของคุณอีกครั้ง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th-TH" sz="1000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th-TH" sz="1000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321EB-85A2-EFB9-5B00-28DB18A36FCB}"/>
              </a:ext>
            </a:extLst>
          </p:cNvPr>
          <p:cNvSpPr txBox="1"/>
          <p:nvPr/>
        </p:nvSpPr>
        <p:spPr>
          <a:xfrm>
            <a:off x="4041648" y="2351151"/>
            <a:ext cx="3355848" cy="53707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182880">
              <a:spcBef>
                <a:spcPts val="1200"/>
              </a:spcBef>
              <a:spcAft>
                <a:spcPts val="4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หากฉันไม่สามารถเชื่อมโยงเคสของฉันได้ ฉันจะ...ได้อย่างไร</a:t>
            </a:r>
          </a:p>
          <a:p>
            <a:pPr marL="460375" marR="0" indent="-287020" defTabSz="182880">
              <a:spcBef>
                <a:spcPts val="200"/>
              </a:spcBef>
              <a:spcAft>
                <a:spcPts val="400"/>
              </a:spcAft>
            </a:pP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สมัคร Benefits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คุณสามารถเริ่มการสมัครใหม่โดยเลือก "สมัครขอสวัสดิการ" จากหน้าแรกหรือในขณะที่เข้าสู่ระบบบัญชีของคุณ</a:t>
            </a:r>
          </a:p>
          <a:p>
            <a:pPr indent="174625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ตรวจสอบสถานะเคสของฉันหรือรับการยืนยันตัวตนของสวัสดิการ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ติดต่อสำนักงานเทศมณฑลของคุณ</a:t>
            </a:r>
            <a:endParaRPr lang="th-TH" sz="1100" b="1" dirty="0">
              <a:solidFill>
                <a:srgbClr val="0F4964"/>
              </a:solidFill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ตรวจสอบยอดคงเหลือ EBT ของฉัน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ไปที่เว็บไซต์ EBT ของรัฐแคลิฟอร์เนีย (EBT.ca.gov) ใช้แอปมือถือ ebtEDGE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 หรือโทรติดต่อหมายเลขโทรศัพท์ของ EBT</a:t>
            </a:r>
          </a:p>
          <a:p>
            <a:pPr marL="230505" lvl="1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ดู</a:t>
            </a: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หนังสือแจ้ง</a:t>
            </a:r>
            <a:r>
              <a:rPr lang="th-TH" sz="1100" b="1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การดำเนินการ (NOA) ของฉัน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หนังสือแจ้งของคุณจะถูกส่งถึงคุณทางไปรษณีย์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 </a:t>
            </a:r>
            <a:endParaRPr lang="th-TH" sz="11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หากคุณไม่มีหนังสือแจ้งและต้องการสำเนา </a:t>
            </a:r>
            <a:br>
              <a:rPr lang="th-TH" sz="1100" dirty="0">
                <a:effectLst/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</a:br>
            <a:r>
              <a:rPr lang="th-TH" sz="1100" dirty="0">
                <a:solidFill>
                  <a:srgbClr val="0F4964"/>
                </a:solidFill>
                <a:effectLst/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ติดต่อสำนักงานเทศมณฑลของคุณ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/>
                <a:cs typeface="Browallia New" panose="020B0604020202020204" pitchFamily="34" charset="-34"/>
              </a:rPr>
              <a:t>คุณยังสามารถดู NOA ได้บน BenefitsCal 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th-TH" sz="1100" b="1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อัปโหลดเอกสาร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เข้าสู่หน้าอัปโหลดเอกสารที่ 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https://benefitscal.com/ApplyForBenefits/ABADD</a:t>
            </a: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 และกรอก: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ประเภทเอกสาร (บังคับ)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หมายเลขใบสมัครหรือเคส (จำเป็น)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เทศมณฑล (บังคับ)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วันเกิด (DOB) (บังคับ)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ชื่อ (ไม่บังคับ)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th-TH" sz="1100" dirty="0">
                <a:solidFill>
                  <a:srgbClr val="0F4964"/>
                </a:solidFill>
                <a:latin typeface="Browallia New" panose="020B0604020202020204" pitchFamily="34" charset="-34"/>
                <a:ea typeface="Source Sans Pro" panose="020B0503030403020204" pitchFamily="34" charset="0"/>
                <a:cs typeface="Browallia New" panose="020B0604020202020204" pitchFamily="34" charset="-34"/>
              </a:rPr>
              <a:t>นามสกุล (ไม่บังคับ)</a:t>
            </a:r>
            <a:endParaRPr lang="th-TH" sz="1100" dirty="0">
              <a:solidFill>
                <a:srgbClr val="0F4964"/>
              </a:solidFill>
              <a:effectLst/>
              <a:latin typeface="Browallia New" panose="020B0604020202020204" pitchFamily="34" charset="-34"/>
              <a:ea typeface="Source Sans Pro" panose="020B050303040302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8831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282896A5DCF44BB4E27E937DEBD61F" ma:contentTypeVersion="20" ma:contentTypeDescription="Create a new document." ma:contentTypeScope="" ma:versionID="c744bf621409691cd298fa682c9bda22">
  <xsd:schema xmlns:xsd="http://www.w3.org/2001/XMLSchema" xmlns:xs="http://www.w3.org/2001/XMLSchema" xmlns:p="http://schemas.microsoft.com/office/2006/metadata/properties" xmlns:ns2="6f42a4de-dc14-48ac-aaf7-8516801bfbca" xmlns:ns3="c71bc280-77be-4226-9682-3896b2a5d823" targetNamespace="http://schemas.microsoft.com/office/2006/metadata/properties" ma:root="true" ma:fieldsID="18f0d008cbd890b095ebae5e13c1ce4a" ns2:_="" ns3:_="">
    <xsd:import namespace="6f42a4de-dc14-48ac-aaf7-8516801bfbca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2a4de-dc14-48ac-aaf7-8516801bf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f47989-784c-489a-9429-d0794a7077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fd11a7-2fc9-4a05-a60b-36ef088c0424}" ma:internalName="TaxCatchAll" ma:showField="CatchAllData" ma:web="c71bc280-77be-4226-9682-3896b2a5d8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42a4de-dc14-48ac-aaf7-8516801bfbca">
      <Terms xmlns="http://schemas.microsoft.com/office/infopath/2007/PartnerControls"/>
    </lcf76f155ced4ddcb4097134ff3c332f>
    <TaxCatchAll xmlns="c71bc280-77be-4226-9682-3896b2a5d823" xsi:nil="true"/>
    <SharedWithUsers xmlns="c71bc280-77be-4226-9682-3896b2a5d823">
      <UserInfo>
        <DisplayName>Renee Gustafson</DisplayName>
        <AccountId>633</AccountId>
        <AccountType/>
      </UserInfo>
      <UserInfo>
        <DisplayName>Maria Kincaid</DisplayName>
        <AccountId>1044</AccountId>
        <AccountType/>
      </UserInfo>
      <UserInfo>
        <DisplayName>Leah Weston</DisplayName>
        <AccountId>4790</AccountId>
        <AccountType/>
      </UserInfo>
    </SharedWithUsers>
    <MediaLengthInSeconds xmlns="6f42a4de-dc14-48ac-aaf7-8516801bfbca" xsi:nil="true"/>
  </documentManagement>
</p:properties>
</file>

<file path=customXml/itemProps1.xml><?xml version="1.0" encoding="utf-8"?>
<ds:datastoreItem xmlns:ds="http://schemas.openxmlformats.org/officeDocument/2006/customXml" ds:itemID="{4AA21556-0364-4481-A5D5-870F3ED0F87B}"/>
</file>

<file path=customXml/itemProps2.xml><?xml version="1.0" encoding="utf-8"?>
<ds:datastoreItem xmlns:ds="http://schemas.openxmlformats.org/officeDocument/2006/customXml" ds:itemID="{93BACA2C-3769-47E2-9DAA-003878E548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796769-C93E-4B98-A90C-B5F4FF7AFDA3}">
  <ds:schemaRefs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7cce206-b2fb-4d12-b592-df392702b636"/>
    <ds:schemaRef ds:uri="93742323-0fdd-4dca-be21-a7cce58bba9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257</TotalTime>
  <Words>1652</Words>
  <Application>Microsoft Office PowerPoint</Application>
  <PresentationFormat>Personalizado</PresentationFormat>
  <Paragraphs>130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Browallia New</vt:lpstr>
      <vt:lpstr>Courier New</vt:lpstr>
      <vt:lpstr>Source Sans Pro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Argueta, Luis</dc:creator>
  <cp:lastModifiedBy>Arcie Fernandez</cp:lastModifiedBy>
  <cp:revision>28</cp:revision>
  <cp:lastPrinted>2024-05-23T01:19:02Z</cp:lastPrinted>
  <dcterms:created xsi:type="dcterms:W3CDTF">2024-03-04T16:39:43Z</dcterms:created>
  <dcterms:modified xsi:type="dcterms:W3CDTF">2024-05-23T15:38:46Z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2024-03-07T01:54:54Z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a3de24a4-9ba3-4103-a473-daaca6508d2d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0x0101001C282896A5DCF44BB4E27E937DEBD61F</vt:lpwstr>
  </property>
  <property fmtid="{D5CDD505-2E9C-101B-9397-08002B2CF9AE}" pid="10" name="MediaServiceImageTags">
    <vt:lpwstr/>
  </property>
  <property fmtid="{D5CDD505-2E9C-101B-9397-08002B2CF9AE}" pid="11" name="Order">
    <vt:r8>688100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_SourceUrl">
    <vt:lpwstr/>
  </property>
  <property fmtid="{D5CDD505-2E9C-101B-9397-08002B2CF9AE}" pid="19" name="_SharedFileIndex">
    <vt:lpwstr/>
  </property>
</Properties>
</file>